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0" r:id="rId4"/>
    <p:sldId id="259" r:id="rId5"/>
    <p:sldId id="266" r:id="rId6"/>
    <p:sldId id="267" r:id="rId7"/>
    <p:sldId id="268" r:id="rId8"/>
    <p:sldId id="269" r:id="rId9"/>
    <p:sldId id="265" r:id="rId10"/>
    <p:sldId id="270" r:id="rId11"/>
    <p:sldId id="271" r:id="rId12"/>
    <p:sldId id="272" r:id="rId13"/>
    <p:sldId id="273" r:id="rId14"/>
    <p:sldId id="274" r:id="rId15"/>
    <p:sldId id="264" r:id="rId16"/>
    <p:sldId id="275" r:id="rId17"/>
    <p:sldId id="258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F1BC95"/>
    <a:srgbClr val="FACD8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1CB5D-6656-4B7F-8406-ACE8DE0374CB}" type="datetimeFigureOut">
              <a:rPr lang="ru-RU" smtClean="0"/>
              <a:pPr/>
              <a:t>10.01.2015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AC81FA-1A0C-4CD7-B8DB-DE5F08AF208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" Target="slide9.xml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" Target="slide5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" Target="slide8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" Target="slide16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" Target="slide7.xml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" Target="slide6.xml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hyperlink" Target="http://dacha-sad.do.am/_ph/7/334680320.png" TargetMode="External"/><Relationship Id="rId13" Type="http://schemas.openxmlformats.org/officeDocument/2006/relationships/hyperlink" Target="http://www.edemiya.info/pics/8d39cb05ea95_BC6/c2bb19c8cf56.jpg" TargetMode="External"/><Relationship Id="rId18" Type="http://schemas.openxmlformats.org/officeDocument/2006/relationships/hyperlink" Target="http://ped-kopilka.ru/vneklasnaja-rabota/zagadki-schitalki-i-skorogovorki/zagadki-pro-cvety-i-rastenija-s-otvetami.html" TargetMode="External"/><Relationship Id="rId3" Type="http://schemas.openxmlformats.org/officeDocument/2006/relationships/hyperlink" Target="http://www.stihi.ru/2014/09/06/7917" TargetMode="External"/><Relationship Id="rId21" Type="http://schemas.openxmlformats.org/officeDocument/2006/relationships/hyperlink" Target="http://38.krkam.caduk.ru/p125aa1.html" TargetMode="External"/><Relationship Id="rId7" Type="http://schemas.openxmlformats.org/officeDocument/2006/relationships/hyperlink" Target="http://www.imgs.su/tmp/2013-03-29/1364573255-785.jpg" TargetMode="External"/><Relationship Id="rId12" Type="http://schemas.openxmlformats.org/officeDocument/2006/relationships/hyperlink" Target="http://zagadochki.ru/zagadka-cvetyot-mayskoyu-poroy.html" TargetMode="External"/><Relationship Id="rId17" Type="http://schemas.openxmlformats.org/officeDocument/2006/relationships/hyperlink" Target="http://www.awl.ch/heilpflanzen/conium_maculatum/schierling.jpg" TargetMode="External"/><Relationship Id="rId2" Type="http://schemas.openxmlformats.org/officeDocument/2006/relationships/hyperlink" Target="http://pedsovet.su/load/418-1-0-44177" TargetMode="External"/><Relationship Id="rId16" Type="http://schemas.openxmlformats.org/officeDocument/2006/relationships/hyperlink" Target="http://green-ap.narod.ru/rasteniya/boligolov.htm" TargetMode="External"/><Relationship Id="rId20" Type="http://schemas.openxmlformats.org/officeDocument/2006/relationships/hyperlink" Target="http://prm.ru/perm/2013/07/16/samye_yadovitye_rasteniya_permskogo_kraya_obzor_ru/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://www.nn.ru/users/foto/308629-2012-05-15-masha1.png" TargetMode="External"/><Relationship Id="rId11" Type="http://schemas.openxmlformats.org/officeDocument/2006/relationships/hyperlink" Target="http://hvatit-bolet.ru/images/artroz-kolennogo-sustava-narodnye-sredstva.jpg" TargetMode="External"/><Relationship Id="rId5" Type="http://schemas.openxmlformats.org/officeDocument/2006/relationships/hyperlink" Target="http://1.bp.blogspot.com/-FRRoAsFnjE8/TZy9VxIsQSI/AAAAAAAAAAw/XK6cFIEMBNg/s1600/1dd6c325bd27.png" TargetMode="External"/><Relationship Id="rId15" Type="http://schemas.openxmlformats.org/officeDocument/2006/relationships/hyperlink" Target="http://sanatatur.ru/static_1/0/3/03b511e3bf75a42fdf144063cbba3b2d.jpeg" TargetMode="External"/><Relationship Id="rId10" Type="http://schemas.openxmlformats.org/officeDocument/2006/relationships/hyperlink" Target="http://zagadochki.ru/zagadki-pro-chistotel-s-otvetami.html" TargetMode="External"/><Relationship Id="rId19" Type="http://schemas.openxmlformats.org/officeDocument/2006/relationships/hyperlink" Target="http://www.seemnemaailm.ee/jpg/ranunculus.jpg" TargetMode="External"/><Relationship Id="rId4" Type="http://schemas.openxmlformats.org/officeDocument/2006/relationships/hyperlink" Target="http://flower.onego.ru/other/other/ena_4526.jpg" TargetMode="External"/><Relationship Id="rId9" Type="http://schemas.openxmlformats.org/officeDocument/2006/relationships/hyperlink" Target="http://www.proshkolu.ru/content/media/pic/std/3000000/2532000/2531517-44100d957845a051.gif" TargetMode="External"/><Relationship Id="rId14" Type="http://schemas.openxmlformats.org/officeDocument/2006/relationships/hyperlink" Target="http://zovut.ru/prochee/zagadki-po-okruzhayushhemu-miru-pro-voronij-glaz-yagodu-landysha-blednuyu-poganku.html" TargetMode="External"/><Relationship Id="rId22" Type="http://schemas.openxmlformats.org/officeDocument/2006/relationships/hyperlink" Target="http://ololo.fm/search/%D0%B8%D0%B7+%D0%BC%D0%B0%D1%88%D0%B0+%D0%B8+%D0%BC%D0%B5%D0%B4%D0%B2%D0%B5%D0%B4%D1%8C/1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gif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1.xml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5.xml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4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2.xml"/><Relationship Id="rId4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5" Type="http://schemas.openxmlformats.org/officeDocument/2006/relationships/slide" Target="slide10.xml"/><Relationship Id="rId4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7.xml"/><Relationship Id="rId6" Type="http://schemas.openxmlformats.org/officeDocument/2006/relationships/slide" Target="slide13.xml"/><Relationship Id="rId5" Type="http://schemas.openxmlformats.org/officeDocument/2006/relationships/image" Target="../media/image12.jpeg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123728" y="692696"/>
            <a:ext cx="4959563" cy="1077218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Интерактивный кроссворд</a:t>
            </a:r>
          </a:p>
          <a:p>
            <a:pPr algn="ctr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827584" y="1556792"/>
            <a:ext cx="7488832" cy="252028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Chevron">
              <a:avLst/>
            </a:prstTxWarp>
            <a:spAutoFit/>
          </a:bodyPr>
          <a:lstStyle/>
          <a:p>
            <a:pPr algn="ctr"/>
            <a:r>
              <a:rPr lang="ru-RU" sz="3200" b="1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«</a:t>
            </a:r>
            <a:r>
              <a:rPr lang="ru-RU" sz="3200" b="1" cap="none" spc="0" dirty="0" smtClean="0">
                <a:ln w="1905"/>
                <a:solidFill>
                  <a:srgbClr val="0066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Ядовитые растения»</a:t>
            </a:r>
            <a:endParaRPr lang="ru-RU" sz="3200" b="1" cap="none" spc="0" dirty="0">
              <a:ln w="1905"/>
              <a:solidFill>
                <a:srgbClr val="0066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55776" y="4293096"/>
            <a:ext cx="4237827" cy="163121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Автор</a:t>
            </a:r>
          </a:p>
          <a:p>
            <a:pPr algn="ctr"/>
            <a:r>
              <a:rPr lang="ru-RU" sz="2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Носкова</a:t>
            </a: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Марина Александровна,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читель начальных классов</a:t>
            </a:r>
          </a:p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МБОУ «СОШ № 2»</a:t>
            </a:r>
          </a:p>
          <a:p>
            <a:pPr algn="ctr"/>
            <a:r>
              <a:rPr lang="ru-RU" sz="2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г</a:t>
            </a:r>
            <a:r>
              <a:rPr lang="ru-RU" sz="20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орода Верещагино Пермского края</a:t>
            </a:r>
            <a:endParaRPr lang="ru-RU" sz="2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Управляющая кнопка: сведения 6">
            <a:hlinkClick r:id="" action="ppaction://hlinkshowjump?jump=lastslide" highlightClick="1"/>
          </p:cNvPr>
          <p:cNvSpPr/>
          <p:nvPr/>
        </p:nvSpPr>
        <p:spPr>
          <a:xfrm>
            <a:off x="827584" y="5661248"/>
            <a:ext cx="576064" cy="504056"/>
          </a:xfrm>
          <a:prstGeom prst="actionButtonInformation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340768"/>
            <a:ext cx="7848872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Известное всем   растение, которое мы с детства привыкли называть «куриная слепота».  Несмотря на свой вполне безобидный вид, это растение смертельно ядовито для животных и человека, если случайно попадает в пищу. Опасно, когда сок из листьев соприкасается с кожей и слизистыми оболочками, это нередко приводит к ожогам. Лютиковые растения часто называют «куриной слепотой» из-за временной потери зрения, возникающей, если сок попадает в глаза.  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49363" y="548680"/>
            <a:ext cx="414568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Лютик едкий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7164288" y="5949280"/>
            <a:ext cx="1008112" cy="36004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340768"/>
            <a:ext cx="8064896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Ядовито всё растение, особенно на стадии цветения и плодоношения. Достаточно простого попадания на кожу сока этих крупных зонтичных растений, как под влиянием процесса повышения чувствительности кожи к солнечным лучам, на коже образуются длительно незаживающие ожоги. В более тяжёлых случаях наблюдаются озноб, головокружение и головная боль, повышение температуры, на коже могут образовываться глубокие язвы. При попадании сока в глаза может наступить полная слепота.</a:t>
            </a:r>
            <a:b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548680"/>
            <a:ext cx="327269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Борщевик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7164288" y="5949280"/>
            <a:ext cx="1008112" cy="36004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772816"/>
            <a:ext cx="7920880" cy="44877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Еще одно растение семейства зонтичных с мелкими белыми цветками. Опасны все части растения, прежде всего незрелые плоды. При попадании в пищеварительный тракт трубчатых стеблей (обычно это происходит у детей, делающих из них трубки), семян и листьев наблюдаются тошнота, головокружение, кожа становится бледной. В более серьёзных случаях наступает расстройство нервной системы, затруднение дыхания, вплоть до остановки.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273055" y="692696"/>
            <a:ext cx="6698309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Болиголов пятнистый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7164288" y="5949280"/>
            <a:ext cx="1008112" cy="36004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1844824"/>
            <a:ext cx="777686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Известный всем чистотел также является ядовитым растением, хотя в народной медицине это растение активно используется. Все части растения содержат едкий оранжевый сок, имеющий неприятный запах и жгучий вкус. Большое количество съеденного чистотела приводит к смерти. Сок, попадая на кожные покровы, оказывает резкое раздражающее действие, вызывая жжение и зуд.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987824" y="620688"/>
            <a:ext cx="2851743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Чистотел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7164288" y="5949280"/>
            <a:ext cx="1008112" cy="36004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412776"/>
            <a:ext cx="7920880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Ядовиты все части растения, но особую опасность представляют плоды - одиночные ягоды сизовато-чёрного цвета, которые ребёнок может принять за чернику или голубику. Если малыш попробует одну-две ягоды, возможно, ничего страшного не случится, но если он съест ягод больше, появятся рвота и понос. </a:t>
            </a:r>
          </a:p>
          <a:p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Случаи смертельного отравления вороньим глазом не известны.</a:t>
            </a: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555776" y="548680"/>
            <a:ext cx="4211282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Вороний глаз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7164288" y="5949280"/>
            <a:ext cx="1008112" cy="36004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467544" y="1340768"/>
            <a:ext cx="8136904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Ядовиты все его части - листья, цветы, плоды – красно-оранжевые ягоды. Лёгкое отравление растением проявляется тошнотой, рвотой, поносом, сильной головной болью и болью в желудке. В тяжёлых случаях нарушаются ритм и частота сердечных сокращений. При этом пульс, как правило, становится редким. Иногда поражается и нервная система. Об этом свидетельствуют возбуждение, расстройство зрения, судороги, потеря сознания. Может наступить смерть от остановки сердца.</a:t>
            </a:r>
          </a:p>
          <a:p>
            <a:r>
              <a:rPr lang="ru-RU" sz="2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2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907704" y="476672"/>
            <a:ext cx="5545108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Wave1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solidFill>
                  <a:srgbClr val="00B05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Ландыш майский</a:t>
            </a:r>
            <a:endParaRPr lang="ru-RU" sz="5400" b="1" cap="none" spc="0" dirty="0">
              <a:ln w="1905"/>
              <a:solidFill>
                <a:srgbClr val="00B05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Стрелка вправо с вырезом 4">
            <a:hlinkClick r:id="rId2" action="ppaction://hlinksldjump"/>
          </p:cNvPr>
          <p:cNvSpPr/>
          <p:nvPr/>
        </p:nvSpPr>
        <p:spPr>
          <a:xfrm>
            <a:off x="7164288" y="5949280"/>
            <a:ext cx="1008112" cy="360040"/>
          </a:xfrm>
          <a:prstGeom prst="notched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www.nn.ru/users/foto/308629-2012-05-15-masha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699792" y="1556792"/>
            <a:ext cx="3819525" cy="3819525"/>
          </a:xfrm>
          <a:prstGeom prst="rect">
            <a:avLst/>
          </a:prstGeom>
          <a:noFill/>
        </p:spPr>
      </p:pic>
      <p:pic>
        <p:nvPicPr>
          <p:cNvPr id="24582" name="Picture 6" descr="http://www.imgs.su/tmp/2013-03-29/1364573255-785.jpg"/>
          <p:cNvPicPr>
            <a:picLocks noChangeAspect="1" noChangeArrowheads="1"/>
          </p:cNvPicPr>
          <p:nvPr/>
        </p:nvPicPr>
        <p:blipFill>
          <a:blip r:embed="rId4" cstate="print"/>
          <a:srcRect l="12294" r="9161" b="1697"/>
          <a:stretch>
            <a:fillRect/>
          </a:stretch>
        </p:blipFill>
        <p:spPr bwMode="auto">
          <a:xfrm>
            <a:off x="467544" y="476672"/>
            <a:ext cx="8208912" cy="5904656"/>
          </a:xfrm>
          <a:prstGeom prst="rect">
            <a:avLst/>
          </a:prstGeom>
          <a:noFill/>
        </p:spPr>
      </p:pic>
      <p:sp>
        <p:nvSpPr>
          <p:cNvPr id="4" name="Овальная выноска 3"/>
          <p:cNvSpPr/>
          <p:nvPr/>
        </p:nvSpPr>
        <p:spPr>
          <a:xfrm>
            <a:off x="5364088" y="620688"/>
            <a:ext cx="3168352" cy="1512168"/>
          </a:xfrm>
          <a:prstGeom prst="wedgeEllipseCallou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Спасибо!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Стрелка вправо 4">
            <a:hlinkClick r:id="" action="ppaction://hlinkshowjump?jump=endshow"/>
          </p:cNvPr>
          <p:cNvSpPr/>
          <p:nvPr/>
        </p:nvSpPr>
        <p:spPr>
          <a:xfrm>
            <a:off x="7164288" y="5949280"/>
            <a:ext cx="1224136" cy="360040"/>
          </a:xfrm>
          <a:prstGeom prst="rightArrow">
            <a:avLst/>
          </a:prstGeom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выход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4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2458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Рок Маша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779912" y="548680"/>
            <a:ext cx="904415" cy="338554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16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Ссылки:</a:t>
            </a:r>
            <a:endParaRPr lang="ru-RU" sz="16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83568" y="1052736"/>
            <a:ext cx="7920879" cy="43242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100" dirty="0" smtClean="0">
                <a:hlinkClick r:id="rId2"/>
              </a:rPr>
              <a:t>http://pedsovet.su/load/418-1-0-44177</a:t>
            </a:r>
            <a:r>
              <a:rPr lang="ru-RU" sz="1100" dirty="0" smtClean="0"/>
              <a:t>  рамка</a:t>
            </a:r>
          </a:p>
          <a:p>
            <a:r>
              <a:rPr lang="en-US" sz="1100" dirty="0" smtClean="0">
                <a:hlinkClick r:id="rId3"/>
              </a:rPr>
              <a:t>http://www.stihi.ru/2014/09/06/7917</a:t>
            </a:r>
            <a:r>
              <a:rPr lang="ru-RU" sz="1100" dirty="0" smtClean="0"/>
              <a:t> - загадка про борщевик</a:t>
            </a:r>
          </a:p>
          <a:p>
            <a:r>
              <a:rPr lang="en-US" sz="1100" dirty="0" smtClean="0">
                <a:hlinkClick r:id="rId4"/>
              </a:rPr>
              <a:t>http://flower.onego.ru/other/other/ena_4526.jpg</a:t>
            </a:r>
            <a:r>
              <a:rPr lang="ru-RU" sz="1100" dirty="0" smtClean="0"/>
              <a:t> - борщевик</a:t>
            </a:r>
          </a:p>
          <a:p>
            <a:r>
              <a:rPr lang="en-US" sz="1100" dirty="0" smtClean="0">
                <a:hlinkClick r:id="rId5"/>
              </a:rPr>
              <a:t>http://1.bp.blogspot.com/-FRRoAsFnjE8/TZy9VxIsQSI/AAAAAAAAAAw/XK6cFIEMBNg/s1600/1dd6c325bd27.png</a:t>
            </a:r>
            <a:r>
              <a:rPr lang="ru-RU" sz="1100" dirty="0" smtClean="0"/>
              <a:t> - Маша</a:t>
            </a:r>
          </a:p>
          <a:p>
            <a:r>
              <a:rPr lang="en-US" sz="1100" dirty="0" smtClean="0">
                <a:hlinkClick r:id="rId6"/>
              </a:rPr>
              <a:t>http://www.nn.ru/users/foto/308629-2012-05-15-masha1.png</a:t>
            </a:r>
            <a:r>
              <a:rPr lang="ru-RU" sz="1100" dirty="0" smtClean="0"/>
              <a:t> - Маша</a:t>
            </a:r>
          </a:p>
          <a:p>
            <a:r>
              <a:rPr lang="en-US" sz="1100" dirty="0" smtClean="0">
                <a:hlinkClick r:id="rId7"/>
              </a:rPr>
              <a:t>http://www.imgs.su/tmp/2013-03-29/1364573255-785.jpg</a:t>
            </a:r>
            <a:r>
              <a:rPr lang="ru-RU" sz="1100" dirty="0" smtClean="0"/>
              <a:t> - Маша</a:t>
            </a:r>
          </a:p>
          <a:p>
            <a:r>
              <a:rPr lang="en-US" sz="1100" dirty="0" smtClean="0">
                <a:hlinkClick r:id="rId8"/>
              </a:rPr>
              <a:t>http://dacha-sad.do.am/_ph/7/334680320.png</a:t>
            </a:r>
            <a:r>
              <a:rPr lang="ru-RU" sz="1100" dirty="0" smtClean="0"/>
              <a:t> - трава</a:t>
            </a:r>
          </a:p>
          <a:p>
            <a:r>
              <a:rPr lang="en-US" sz="1100" dirty="0" smtClean="0">
                <a:hlinkClick r:id="rId9"/>
              </a:rPr>
              <a:t>http://www.proshkolu.ru/content/media/pic/std/3000000/2532000/2531517-44100d957845a051.gif</a:t>
            </a:r>
            <a:r>
              <a:rPr lang="ru-RU" sz="1100" dirty="0" smtClean="0"/>
              <a:t> - удачи</a:t>
            </a:r>
          </a:p>
          <a:p>
            <a:r>
              <a:rPr lang="en-US" sz="1100" dirty="0" smtClean="0">
                <a:hlinkClick r:id="rId10"/>
              </a:rPr>
              <a:t>http://zagadochki.ru/zagadki-pro-chistotel-s-otvetami.html</a:t>
            </a:r>
            <a:r>
              <a:rPr lang="ru-RU" sz="1100" dirty="0" smtClean="0"/>
              <a:t> - загадка про чистотел</a:t>
            </a:r>
          </a:p>
          <a:p>
            <a:r>
              <a:rPr lang="en-US" sz="1100" dirty="0" smtClean="0">
                <a:hlinkClick r:id="rId11"/>
              </a:rPr>
              <a:t>http://hvatit-bolet.ru/images/artroz-kolennogo-sustava-narodnye-sredstva.jpg</a:t>
            </a:r>
            <a:r>
              <a:rPr lang="ru-RU" sz="1100" dirty="0" smtClean="0"/>
              <a:t> - чистотел</a:t>
            </a:r>
          </a:p>
          <a:p>
            <a:r>
              <a:rPr lang="en-US" sz="1100" dirty="0" smtClean="0">
                <a:hlinkClick r:id="rId12"/>
              </a:rPr>
              <a:t>http://zagadochki.ru/zagadka-cvetyot-mayskoyu-poroy.html</a:t>
            </a:r>
            <a:r>
              <a:rPr lang="ru-RU" sz="1100" dirty="0" smtClean="0"/>
              <a:t> - загадка про ландыш</a:t>
            </a:r>
          </a:p>
          <a:p>
            <a:r>
              <a:rPr lang="en-US" sz="1100" dirty="0" smtClean="0">
                <a:hlinkClick r:id="rId13"/>
              </a:rPr>
              <a:t>http://www.edemiya.info/pics/8d39cb05ea95_BC6/c2bb19c8cf56.jpg</a:t>
            </a:r>
            <a:r>
              <a:rPr lang="ru-RU" sz="1100" dirty="0" smtClean="0"/>
              <a:t> - ландыш</a:t>
            </a:r>
          </a:p>
          <a:p>
            <a:r>
              <a:rPr lang="en-US" sz="1100" dirty="0" smtClean="0">
                <a:hlinkClick r:id="rId14"/>
              </a:rPr>
              <a:t>http://zovut.ru/prochee/zagadki-po-okruzhayushhemu-miru-pro-voronij-glaz-yagodu-landysha-blednuyu-poganku.html</a:t>
            </a:r>
            <a:r>
              <a:rPr lang="ru-RU" sz="1100" dirty="0" smtClean="0"/>
              <a:t> - загадка про вороний глаз</a:t>
            </a:r>
          </a:p>
          <a:p>
            <a:r>
              <a:rPr lang="en-US" sz="1100" dirty="0" smtClean="0">
                <a:hlinkClick r:id="rId15"/>
              </a:rPr>
              <a:t>http://sanatatur.ru/static_1/0/3/03b511e3bf75a42fdf144063cbba3b2d.jpeg</a:t>
            </a:r>
            <a:r>
              <a:rPr lang="ru-RU" sz="1100" dirty="0" smtClean="0"/>
              <a:t> - вороний глаз</a:t>
            </a:r>
          </a:p>
          <a:p>
            <a:r>
              <a:rPr lang="en-US" sz="1100" dirty="0" smtClean="0">
                <a:hlinkClick r:id="rId16"/>
              </a:rPr>
              <a:t>http://green-ap.narod.ru/rasteniya/boligolov.htm</a:t>
            </a:r>
            <a:r>
              <a:rPr lang="ru-RU" sz="1100" dirty="0" smtClean="0"/>
              <a:t> - болиголов</a:t>
            </a:r>
          </a:p>
          <a:p>
            <a:r>
              <a:rPr lang="en-US" sz="1100" dirty="0" smtClean="0">
                <a:hlinkClick r:id="rId17"/>
              </a:rPr>
              <a:t>http://www.awl.ch/heilpflanzen/conium_maculatum/schierling.jpg</a:t>
            </a:r>
            <a:r>
              <a:rPr lang="ru-RU" sz="1100" dirty="0" smtClean="0"/>
              <a:t> - болиголов</a:t>
            </a:r>
          </a:p>
          <a:p>
            <a:r>
              <a:rPr lang="en-US" sz="1100" dirty="0" smtClean="0">
                <a:hlinkClick r:id="rId18"/>
              </a:rPr>
              <a:t>http://ped-kopilka.ru/vneklasnaja-rabota/zagadki-schitalki-i-skorogovorki/zagadki-pro-cvety-i-rastenija-s-otvetami.html</a:t>
            </a:r>
            <a:r>
              <a:rPr lang="ru-RU" sz="1100" dirty="0" smtClean="0"/>
              <a:t> - загадка про лютик</a:t>
            </a:r>
          </a:p>
          <a:p>
            <a:r>
              <a:rPr lang="en-US" sz="1100" dirty="0" smtClean="0">
                <a:hlinkClick r:id="rId19"/>
              </a:rPr>
              <a:t>http://www.seemnemaailm.ee/jpg/ranunculus.jpg</a:t>
            </a:r>
            <a:r>
              <a:rPr lang="ru-RU" sz="1100" dirty="0" smtClean="0"/>
              <a:t> - лютик</a:t>
            </a:r>
          </a:p>
          <a:p>
            <a:r>
              <a:rPr lang="en-US" sz="1100" dirty="0" smtClean="0">
                <a:hlinkClick r:id="rId20"/>
              </a:rPr>
              <a:t>http://prm.ru/perm/2013/07/16/samye_yadovitye_rasteniya_permskogo_kraya_obzor_ru/</a:t>
            </a:r>
            <a:r>
              <a:rPr lang="ru-RU" sz="1100" dirty="0" smtClean="0"/>
              <a:t> - информация про ядовитые растения</a:t>
            </a:r>
          </a:p>
          <a:p>
            <a:r>
              <a:rPr lang="en-US" sz="1100" dirty="0" smtClean="0">
                <a:hlinkClick r:id="rId21"/>
              </a:rPr>
              <a:t>http://38.krkam.caduk.ru/p125aa1.html</a:t>
            </a:r>
            <a:r>
              <a:rPr lang="ru-RU" sz="1100" dirty="0" smtClean="0"/>
              <a:t> - информация про ядовитые растения</a:t>
            </a:r>
          </a:p>
          <a:p>
            <a:r>
              <a:rPr lang="en-US" sz="1100" dirty="0" smtClean="0">
                <a:hlinkClick r:id="rId22"/>
              </a:rPr>
              <a:t>http://ololo.fm/search/%D0%B8%D0%B7+%D0%BC%D0%B0%D1%88%D0%B0+%D0%B8+%D0%BC%D0%B5%D0%B4%D0%B2%D0%B5%D0%B4%D1%8C/1</a:t>
            </a:r>
            <a:r>
              <a:rPr lang="ru-RU" sz="1100" dirty="0" smtClean="0"/>
              <a:t> - звук. файл Рок</a:t>
            </a:r>
          </a:p>
          <a:p>
            <a:r>
              <a:rPr lang="ru-RU" sz="1100" dirty="0" smtClean="0"/>
              <a:t>Озвучивание Маши авторское</a:t>
            </a:r>
            <a:endParaRPr lang="ru-RU" sz="1100" dirty="0"/>
          </a:p>
        </p:txBody>
      </p:sp>
      <p:sp>
        <p:nvSpPr>
          <p:cNvPr id="6" name="Стрелка вправо 5">
            <a:hlinkClick r:id="" action="ppaction://hlinkshowjump?jump=firstslide"/>
          </p:cNvPr>
          <p:cNvSpPr/>
          <p:nvPr/>
        </p:nvSpPr>
        <p:spPr>
          <a:xfrm>
            <a:off x="6588224" y="5661248"/>
            <a:ext cx="1224136" cy="50405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 1 слайд</a:t>
            </a:r>
            <a:endParaRPr lang="ru-RU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http://1.bp.blogspot.com/-FRRoAsFnjE8/TZy9VxIsQSI/AAAAAAAAAAw/XK6cFIEMBNg/s1600/1dd6c325bd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764704"/>
            <a:ext cx="4355976" cy="5229704"/>
          </a:xfrm>
          <a:prstGeom prst="rect">
            <a:avLst/>
          </a:prstGeom>
          <a:noFill/>
        </p:spPr>
      </p:pic>
      <p:sp>
        <p:nvSpPr>
          <p:cNvPr id="9" name="Скругленный прямоугольник 8"/>
          <p:cNvSpPr/>
          <p:nvPr/>
        </p:nvSpPr>
        <p:spPr>
          <a:xfrm>
            <a:off x="3923928" y="1052736"/>
            <a:ext cx="4464496" cy="252028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Друзья, помогите мне разгадать кроссворд.</a:t>
            </a:r>
          </a:p>
          <a:p>
            <a:pPr algn="ctr"/>
            <a:r>
              <a:rPr lang="ru-RU" sz="28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Для этого внимательно прочитайте инструкцию.</a:t>
            </a:r>
            <a:endParaRPr lang="ru-RU" sz="28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203848" y="263691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3707904" y="2276872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Овал 11"/>
          <p:cNvSpPr/>
          <p:nvPr/>
        </p:nvSpPr>
        <p:spPr>
          <a:xfrm>
            <a:off x="3419872" y="2420888"/>
            <a:ext cx="144016" cy="144016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198" name="Picture 6" descr="http://dacha-sad.do.am/_ph/7/334680320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4581128"/>
            <a:ext cx="8280920" cy="18097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87824" y="620688"/>
            <a:ext cx="3662477" cy="923330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/>
            <a:r>
              <a:rPr lang="ru-RU" sz="54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инструкция</a:t>
            </a:r>
            <a:endParaRPr lang="ru-RU" sz="54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39552" y="1348800"/>
            <a:ext cx="7910566" cy="550920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marL="514350" indent="-514350" algn="ctr">
              <a:buAutoNum type="arabicPeriod"/>
            </a:pP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Разгадываем кроссворд по порядку.</a:t>
            </a:r>
          </a:p>
          <a:p>
            <a:pPr marL="514350" indent="-514350" algn="ctr">
              <a:buAutoNum type="arabicPeriod"/>
            </a:pPr>
            <a:endParaRPr lang="ru-RU" sz="32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>
              <a:buAutoNum type="arabicPeriod"/>
            </a:pPr>
            <a:r>
              <a:rPr lang="ru-RU" sz="3200" b="1" cap="none" spc="0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проверки нажимаем на      ,    , …</a:t>
            </a:r>
          </a:p>
          <a:p>
            <a:pPr marL="514350" indent="-514350">
              <a:buAutoNum type="arabicPeriod"/>
            </a:pPr>
            <a:endParaRPr lang="ru-RU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>
              <a:buAutoNum type="arabicPeriod"/>
            </a:pPr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Для перехода на следующий слайд</a:t>
            </a:r>
          </a:p>
          <a:p>
            <a:pPr marL="514350" indent="-51435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</a:p>
          <a:p>
            <a:pPr marL="514350" indent="-51435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нажимаем на          .</a:t>
            </a:r>
          </a:p>
          <a:p>
            <a:pPr marL="514350" indent="-514350"/>
            <a:endParaRPr lang="ru-RU" sz="32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/>
            <a:r>
              <a:rPr lang="ru-RU" sz="32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4. Можно прочитать информацию о растении после разгадывания слова.</a:t>
            </a:r>
            <a:endParaRPr lang="ru-RU" sz="32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514350" indent="-514350" algn="ctr">
              <a:buAutoNum type="arabicPeriod"/>
            </a:pPr>
            <a:endParaRPr lang="ru-RU" sz="32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300192" y="2564904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pic>
        <p:nvPicPr>
          <p:cNvPr id="5" name="Picture 2" descr="http://1.bp.blogspot.com/-FRRoAsFnjE8/TZy9VxIsQSI/AAAAAAAAAAw/XK6cFIEMBNg/s1600/1dd6c325bd27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3789040"/>
            <a:ext cx="1079597" cy="1296144"/>
          </a:xfrm>
          <a:prstGeom prst="rect">
            <a:avLst/>
          </a:prstGeom>
          <a:noFill/>
        </p:spPr>
      </p:pic>
      <p:pic>
        <p:nvPicPr>
          <p:cNvPr id="5122" name="Picture 2" descr="http://www.proshkolu.ru/content/media/pic/std/3000000/2532000/2531517-44100d957845a051.gif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44208" y="4077072"/>
            <a:ext cx="1905000" cy="952500"/>
          </a:xfrm>
          <a:prstGeom prst="rect">
            <a:avLst/>
          </a:prstGeom>
          <a:noFill/>
        </p:spPr>
      </p:pic>
      <p:sp>
        <p:nvSpPr>
          <p:cNvPr id="7" name="Овал 6"/>
          <p:cNvSpPr/>
          <p:nvPr/>
        </p:nvSpPr>
        <p:spPr>
          <a:xfrm>
            <a:off x="6876256" y="2564904"/>
            <a:ext cx="288032" cy="279648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2360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12360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436510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566124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1236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0" name="Прямоугольник 19"/>
          <p:cNvSpPr/>
          <p:nvPr/>
        </p:nvSpPr>
        <p:spPr>
          <a:xfrm>
            <a:off x="738031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802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802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90872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9188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355976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20072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516216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1" name="Прямоугольник 40"/>
          <p:cNvSpPr/>
          <p:nvPr/>
        </p:nvSpPr>
        <p:spPr>
          <a:xfrm>
            <a:off x="5220072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2" name="Прямоугольник 41"/>
          <p:cNvSpPr/>
          <p:nvPr/>
        </p:nvSpPr>
        <p:spPr>
          <a:xfrm>
            <a:off x="5652120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3" name="Прямоугольник 42"/>
          <p:cNvSpPr/>
          <p:nvPr/>
        </p:nvSpPr>
        <p:spPr>
          <a:xfrm>
            <a:off x="6084168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4" name="Прямоугольник 43"/>
          <p:cNvSpPr/>
          <p:nvPr/>
        </p:nvSpPr>
        <p:spPr>
          <a:xfrm>
            <a:off x="6948264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5" name="Прямоугольник 44"/>
          <p:cNvSpPr/>
          <p:nvPr/>
        </p:nvSpPr>
        <p:spPr>
          <a:xfrm>
            <a:off x="7380312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6" name="Овал 45"/>
          <p:cNvSpPr/>
          <p:nvPr/>
        </p:nvSpPr>
        <p:spPr>
          <a:xfrm>
            <a:off x="4860032" y="54868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7" name="Овал 46"/>
          <p:cNvSpPr/>
          <p:nvPr/>
        </p:nvSpPr>
        <p:spPr>
          <a:xfrm>
            <a:off x="7884368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7020272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49" name="Овал 48"/>
          <p:cNvSpPr/>
          <p:nvPr/>
        </p:nvSpPr>
        <p:spPr>
          <a:xfrm>
            <a:off x="4427984" y="530120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0" name="Овал 49"/>
          <p:cNvSpPr/>
          <p:nvPr/>
        </p:nvSpPr>
        <p:spPr>
          <a:xfrm>
            <a:off x="3995936" y="141277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2" name="Овал 51"/>
          <p:cNvSpPr/>
          <p:nvPr/>
        </p:nvSpPr>
        <p:spPr>
          <a:xfrm>
            <a:off x="3131840" y="357301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11560" y="620688"/>
            <a:ext cx="3312368" cy="27363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Вдоль дорог стеной могучей,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Он высокий и живучий.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Осторожней с ним, дружок,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Можно получить ожог.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http://1.bp.blogspot.com/-FRRoAsFnjE8/TZy9VxIsQSI/AAAAAAAAAAw/XK6cFIEMBNg/s1600/1dd6c325bd2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8104" y="3068960"/>
            <a:ext cx="1763586" cy="2117328"/>
          </a:xfrm>
          <a:prstGeom prst="rect">
            <a:avLst/>
          </a:prstGeom>
          <a:noFill/>
        </p:spPr>
      </p:pic>
      <p:pic>
        <p:nvPicPr>
          <p:cNvPr id="6148" name="Picture 4" descr="http://flower.onego.ru/other/other/ena_452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51587" y="4005064"/>
            <a:ext cx="3000333" cy="2250250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6" name="Овал 55"/>
          <p:cNvSpPr/>
          <p:nvPr/>
        </p:nvSpPr>
        <p:spPr>
          <a:xfrm>
            <a:off x="899592" y="764704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57" name="Скругленный прямоугольник 56">
            <a:hlinkClick r:id="rId5" action="ppaction://hlinksldjump"/>
          </p:cNvPr>
          <p:cNvSpPr/>
          <p:nvPr/>
        </p:nvSpPr>
        <p:spPr>
          <a:xfrm>
            <a:off x="4283968" y="5877272"/>
            <a:ext cx="3384376" cy="360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Информация о растении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2360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" name="Прямоугольник 2"/>
          <p:cNvSpPr/>
          <p:nvPr/>
        </p:nvSpPr>
        <p:spPr>
          <a:xfrm>
            <a:off x="7812360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436510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566124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781236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22007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8031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802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802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90872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9188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355976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20072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084168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8031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4826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516216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65212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860032" y="4797152"/>
            <a:ext cx="360040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860032" y="54868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7" name="Овал 46"/>
          <p:cNvSpPr/>
          <p:nvPr/>
        </p:nvSpPr>
        <p:spPr>
          <a:xfrm>
            <a:off x="7884368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7020272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49" name="Овал 48"/>
          <p:cNvSpPr/>
          <p:nvPr/>
        </p:nvSpPr>
        <p:spPr>
          <a:xfrm>
            <a:off x="4499992" y="486916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0" name="Овал 49"/>
          <p:cNvSpPr/>
          <p:nvPr/>
        </p:nvSpPr>
        <p:spPr>
          <a:xfrm>
            <a:off x="3995936" y="141277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2" name="Овал 51"/>
          <p:cNvSpPr/>
          <p:nvPr/>
        </p:nvSpPr>
        <p:spPr>
          <a:xfrm>
            <a:off x="3131840" y="357301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11560" y="620688"/>
            <a:ext cx="3312368" cy="27363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http://1.bp.blogspot.com/-FRRoAsFnjE8/TZy9VxIsQSI/AAAAAAAAAAw/XK6cFIEMBNg/s1600/1dd6c325bd2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2780928"/>
            <a:ext cx="1763586" cy="2117328"/>
          </a:xfrm>
          <a:prstGeom prst="rect">
            <a:avLst/>
          </a:prstGeom>
          <a:noFill/>
        </p:spPr>
      </p:pic>
      <p:sp>
        <p:nvSpPr>
          <p:cNvPr id="57" name="Овал 56"/>
          <p:cNvSpPr/>
          <p:nvPr/>
        </p:nvSpPr>
        <p:spPr>
          <a:xfrm>
            <a:off x="899592" y="69269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539553" y="1124744"/>
            <a:ext cx="352839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Цветёт он майскою порой,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Его найдёшь в тени лесной: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стебельке, как бусы в ряд,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Цветы душистые висят.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3554" name="Picture 2" descr="http://www.edemiya.info/pics/8d39cb05ea95_BC6/c2bb19c8cf56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1560" y="3976539"/>
            <a:ext cx="3024336" cy="226825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2" name="Прямоугольник 61"/>
          <p:cNvSpPr/>
          <p:nvPr/>
        </p:nvSpPr>
        <p:spPr>
          <a:xfrm>
            <a:off x="565212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58" name="Скругленный прямоугольник 57">
            <a:hlinkClick r:id="rId5" action="ppaction://hlinksldjump"/>
          </p:cNvPr>
          <p:cNvSpPr/>
          <p:nvPr/>
        </p:nvSpPr>
        <p:spPr>
          <a:xfrm>
            <a:off x="4283968" y="5877272"/>
            <a:ext cx="3384376" cy="360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Информация о растении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235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http://sanatatur.ru/static_1/0/3/03b511e3bf75a42fdf144063cbba3b2d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5576" y="4034272"/>
            <a:ext cx="2880320" cy="2204953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2" name="Прямоугольник 1"/>
          <p:cNvSpPr/>
          <p:nvPr/>
        </p:nvSpPr>
        <p:spPr>
          <a:xfrm>
            <a:off x="7812360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12360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436510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566124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1236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8031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802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802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90872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9188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355976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20072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084168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22007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8031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4826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516216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65212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8802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860032" y="54868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7" name="Овал 46"/>
          <p:cNvSpPr/>
          <p:nvPr/>
        </p:nvSpPr>
        <p:spPr>
          <a:xfrm>
            <a:off x="7884368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7020272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49" name="Овал 48"/>
          <p:cNvSpPr/>
          <p:nvPr/>
        </p:nvSpPr>
        <p:spPr>
          <a:xfrm>
            <a:off x="4427984" y="486916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0" name="Овал 49"/>
          <p:cNvSpPr/>
          <p:nvPr/>
        </p:nvSpPr>
        <p:spPr>
          <a:xfrm>
            <a:off x="3995936" y="141277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2" name="Овал 51"/>
          <p:cNvSpPr/>
          <p:nvPr/>
        </p:nvSpPr>
        <p:spPr>
          <a:xfrm>
            <a:off x="3131840" y="357301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11560" y="620688"/>
            <a:ext cx="3312368" cy="27363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http://1.bp.blogspot.com/-FRRoAsFnjE8/TZy9VxIsQSI/AAAAAAAAAAw/XK6cFIEMBNg/s1600/1dd6c325bd2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508104" y="2708920"/>
            <a:ext cx="1763586" cy="2117328"/>
          </a:xfrm>
          <a:prstGeom prst="rect">
            <a:avLst/>
          </a:prstGeom>
          <a:noFill/>
        </p:spPr>
      </p:pic>
      <p:sp>
        <p:nvSpPr>
          <p:cNvPr id="57" name="Овал 56"/>
          <p:cNvSpPr/>
          <p:nvPr/>
        </p:nvSpPr>
        <p:spPr>
          <a:xfrm>
            <a:off x="899592" y="69269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539553" y="1124744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827584" y="1124744"/>
            <a:ext cx="3141053" cy="224676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Расту в лесу под кустиком 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 длинном стебельке. 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Кругом четыре листика, 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в самой глубине 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Чернее ночи — ягода 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Да сильный яд во мне.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Скругленный прямоугольник 58">
            <a:hlinkClick r:id="rId5" action="ppaction://hlinksldjump"/>
          </p:cNvPr>
          <p:cNvSpPr/>
          <p:nvPr/>
        </p:nvSpPr>
        <p:spPr>
          <a:xfrm>
            <a:off x="4283968" y="5877272"/>
            <a:ext cx="3384376" cy="360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Информация о растении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20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2360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12360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436510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566124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1236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8031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802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802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90872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9188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5" name="Прямоугольник 34"/>
          <p:cNvSpPr/>
          <p:nvPr/>
        </p:nvSpPr>
        <p:spPr>
          <a:xfrm>
            <a:off x="4355976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6" name="Прямоугольник 35"/>
          <p:cNvSpPr/>
          <p:nvPr/>
        </p:nvSpPr>
        <p:spPr>
          <a:xfrm>
            <a:off x="5220072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>
            <a:sp3d extrusionH="57150">
              <a:bevelT w="38100" h="38100"/>
            </a:sp3d>
          </a:bodyPr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6084168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8031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4826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516216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65212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2007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860032" y="54868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7" name="Овал 46"/>
          <p:cNvSpPr/>
          <p:nvPr/>
        </p:nvSpPr>
        <p:spPr>
          <a:xfrm>
            <a:off x="7884368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7020272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49" name="Овал 48"/>
          <p:cNvSpPr/>
          <p:nvPr/>
        </p:nvSpPr>
        <p:spPr>
          <a:xfrm>
            <a:off x="4427984" y="486916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0" name="Овал 49"/>
          <p:cNvSpPr/>
          <p:nvPr/>
        </p:nvSpPr>
        <p:spPr>
          <a:xfrm>
            <a:off x="3995936" y="141277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2" name="Овал 51"/>
          <p:cNvSpPr/>
          <p:nvPr/>
        </p:nvSpPr>
        <p:spPr>
          <a:xfrm>
            <a:off x="3131840" y="357301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11560" y="620688"/>
            <a:ext cx="3312368" cy="28803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http://1.bp.blogspot.com/-FRRoAsFnjE8/TZy9VxIsQSI/AAAAAAAAAAw/XK6cFIEMBNg/s1600/1dd6c325bd2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708920"/>
            <a:ext cx="1763586" cy="2117328"/>
          </a:xfrm>
          <a:prstGeom prst="rect">
            <a:avLst/>
          </a:prstGeom>
          <a:noFill/>
        </p:spPr>
      </p:pic>
      <p:sp>
        <p:nvSpPr>
          <p:cNvPr id="57" name="Овал 56"/>
          <p:cNvSpPr/>
          <p:nvPr/>
        </p:nvSpPr>
        <p:spPr>
          <a:xfrm>
            <a:off x="899592" y="69269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539553" y="1124744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76923" y="1124744"/>
            <a:ext cx="2423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3568" y="908720"/>
            <a:ext cx="3096343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Двулетнее травянистое растение из семейства зонтичных, с неприятным запахом. Стебель ветвистый, с сизым налётом и красновато - бугристыми пятнами. Мелкие цветки собраны в многочисленные сложные зонтики.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5602" name="Picture 2" descr="http://www.awl.ch/heilpflanzen/conium_maculatum/schierling.jpg"/>
          <p:cNvPicPr>
            <a:picLocks noChangeAspect="1" noChangeArrowheads="1"/>
          </p:cNvPicPr>
          <p:nvPr/>
        </p:nvPicPr>
        <p:blipFill>
          <a:blip r:embed="rId4" cstate="print"/>
          <a:srcRect l="15916"/>
          <a:stretch>
            <a:fillRect/>
          </a:stretch>
        </p:blipFill>
        <p:spPr bwMode="auto">
          <a:xfrm>
            <a:off x="755576" y="4005064"/>
            <a:ext cx="2949357" cy="2276872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0" name="Скругленный прямоугольник 59">
            <a:hlinkClick r:id="rId5" action="ppaction://hlinksldjump"/>
          </p:cNvPr>
          <p:cNvSpPr/>
          <p:nvPr/>
        </p:nvSpPr>
        <p:spPr>
          <a:xfrm>
            <a:off x="4283968" y="5877272"/>
            <a:ext cx="3384376" cy="360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Информация о растении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56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000"/>
                            </p:stCondLst>
                            <p:childTnLst>
                              <p:par>
                                <p:cTn id="24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2360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12360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436510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566124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1236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8031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802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802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90872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9188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355976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20072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084168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478802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8031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4826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516216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65212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522007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860032" y="54868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7" name="Овал 46"/>
          <p:cNvSpPr/>
          <p:nvPr/>
        </p:nvSpPr>
        <p:spPr>
          <a:xfrm>
            <a:off x="7884368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7020272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49" name="Овал 48"/>
          <p:cNvSpPr/>
          <p:nvPr/>
        </p:nvSpPr>
        <p:spPr>
          <a:xfrm>
            <a:off x="4427984" y="486916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0" name="Овал 49"/>
          <p:cNvSpPr/>
          <p:nvPr/>
        </p:nvSpPr>
        <p:spPr>
          <a:xfrm>
            <a:off x="3995936" y="141277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2" name="Овал 51"/>
          <p:cNvSpPr/>
          <p:nvPr/>
        </p:nvSpPr>
        <p:spPr>
          <a:xfrm>
            <a:off x="3131840" y="357301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467544" y="620688"/>
            <a:ext cx="3528392" cy="2880320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http://1.bp.blogspot.com/-FRRoAsFnjE8/TZy9VxIsQSI/AAAAAAAAAAw/XK6cFIEMBNg/s1600/1dd6c325bd27.png">
            <a:hlinkClick r:id="" action="ppaction://hlinkshowjump?jump=nextslide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436096" y="2708920"/>
            <a:ext cx="1763586" cy="2117328"/>
          </a:xfrm>
          <a:prstGeom prst="rect">
            <a:avLst/>
          </a:prstGeom>
          <a:noFill/>
        </p:spPr>
      </p:pic>
      <p:sp>
        <p:nvSpPr>
          <p:cNvPr id="57" name="Овал 56"/>
          <p:cNvSpPr/>
          <p:nvPr/>
        </p:nvSpPr>
        <p:spPr>
          <a:xfrm>
            <a:off x="899592" y="69269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61" name="TextBox 60"/>
          <p:cNvSpPr txBox="1"/>
          <p:nvPr/>
        </p:nvSpPr>
        <p:spPr>
          <a:xfrm>
            <a:off x="539553" y="1124744"/>
            <a:ext cx="352839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2276923" y="1124744"/>
            <a:ext cx="242374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683568" y="908720"/>
            <a:ext cx="30963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endParaRPr lang="ru-RU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323529" y="1124744"/>
            <a:ext cx="3960440" cy="2215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Что за жёлтенький 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Цветочек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Ядовитым быть не хочет?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Стебелёк, как кнутик!</a:t>
            </a:r>
          </a:p>
          <a:p>
            <a:pPr algn="ctr"/>
            <a:r>
              <a:rPr lang="ru-RU" sz="2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Полюбите... </a:t>
            </a:r>
          </a:p>
          <a:p>
            <a:endParaRPr lang="ru-RU" dirty="0"/>
          </a:p>
        </p:txBody>
      </p:sp>
      <p:pic>
        <p:nvPicPr>
          <p:cNvPr id="1026" name="Picture 2" descr="http://www.seemnemaailm.ee/jpg/ranunculus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39552" y="3970834"/>
            <a:ext cx="3096344" cy="2322258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62" name="Скругленный прямоугольник 61">
            <a:hlinkClick r:id="rId5" action="ppaction://hlinksldjump"/>
          </p:cNvPr>
          <p:cNvSpPr/>
          <p:nvPr/>
        </p:nvSpPr>
        <p:spPr>
          <a:xfrm>
            <a:off x="4283968" y="5877272"/>
            <a:ext cx="3384376" cy="360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Информация о растении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7812360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812360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81236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12360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й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12360" y="436510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81236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812360" y="522920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7812360" y="566124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з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1236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812360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812360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435597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478802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522007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652120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6084168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г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6516216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948264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7380312" y="134076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694826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ш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694826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ы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694826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д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94826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н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694826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а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88024" y="393305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8024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788024" y="306896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в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788024" y="263691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788024" y="2204864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щ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1" name="Прямоугольник 30"/>
          <p:cNvSpPr/>
          <p:nvPr/>
        </p:nvSpPr>
        <p:spPr>
          <a:xfrm>
            <a:off x="4788024" y="1772816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р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788024" y="908720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б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3" name="Прямоугольник 32"/>
          <p:cNvSpPr/>
          <p:nvPr/>
        </p:nvSpPr>
        <p:spPr>
          <a:xfrm>
            <a:off x="3491880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л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4" name="Прямоугольник 33"/>
          <p:cNvSpPr/>
          <p:nvPr/>
        </p:nvSpPr>
        <p:spPr>
          <a:xfrm>
            <a:off x="3923928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ю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4355976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5220072" y="3501008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к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6084168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522007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и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1" name="Прямоугольник 40"/>
          <p:cNvSpPr/>
          <p:nvPr/>
        </p:nvSpPr>
        <p:spPr>
          <a:xfrm>
            <a:off x="7380312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е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694826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т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3" name="Прямоугольник 42"/>
          <p:cNvSpPr/>
          <p:nvPr/>
        </p:nvSpPr>
        <p:spPr>
          <a:xfrm>
            <a:off x="6516216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о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4" name="Прямоугольник 43"/>
          <p:cNvSpPr/>
          <p:nvPr/>
        </p:nvSpPr>
        <p:spPr>
          <a:xfrm>
            <a:off x="5652120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с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4788024" y="4797152"/>
            <a:ext cx="432048" cy="432048"/>
          </a:xfrm>
          <a:prstGeom prst="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ч</a:t>
            </a:r>
            <a:endParaRPr lang="ru-RU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sp>
        <p:nvSpPr>
          <p:cNvPr id="46" name="Овал 45"/>
          <p:cNvSpPr/>
          <p:nvPr/>
        </p:nvSpPr>
        <p:spPr>
          <a:xfrm>
            <a:off x="4860032" y="548680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1</a:t>
            </a:r>
            <a:endParaRPr lang="ru-RU" b="1" dirty="0"/>
          </a:p>
        </p:txBody>
      </p:sp>
      <p:sp>
        <p:nvSpPr>
          <p:cNvPr id="47" name="Овал 46"/>
          <p:cNvSpPr/>
          <p:nvPr/>
        </p:nvSpPr>
        <p:spPr>
          <a:xfrm>
            <a:off x="7884368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3</a:t>
            </a:r>
            <a:endParaRPr lang="ru-RU" b="1" dirty="0"/>
          </a:p>
        </p:txBody>
      </p:sp>
      <p:sp>
        <p:nvSpPr>
          <p:cNvPr id="48" name="Овал 47"/>
          <p:cNvSpPr/>
          <p:nvPr/>
        </p:nvSpPr>
        <p:spPr>
          <a:xfrm>
            <a:off x="7020272" y="98072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2</a:t>
            </a:r>
            <a:endParaRPr lang="ru-RU" b="1" dirty="0"/>
          </a:p>
        </p:txBody>
      </p:sp>
      <p:sp>
        <p:nvSpPr>
          <p:cNvPr id="49" name="Овал 48"/>
          <p:cNvSpPr/>
          <p:nvPr/>
        </p:nvSpPr>
        <p:spPr>
          <a:xfrm>
            <a:off x="4427984" y="4941168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0" name="Овал 49"/>
          <p:cNvSpPr/>
          <p:nvPr/>
        </p:nvSpPr>
        <p:spPr>
          <a:xfrm>
            <a:off x="3995936" y="141277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4</a:t>
            </a:r>
            <a:endParaRPr lang="ru-RU" b="1" dirty="0"/>
          </a:p>
        </p:txBody>
      </p:sp>
      <p:sp>
        <p:nvSpPr>
          <p:cNvPr id="52" name="Овал 51"/>
          <p:cNvSpPr/>
          <p:nvPr/>
        </p:nvSpPr>
        <p:spPr>
          <a:xfrm>
            <a:off x="3131840" y="357301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5</a:t>
            </a:r>
            <a:endParaRPr lang="ru-RU" b="1" dirty="0"/>
          </a:p>
        </p:txBody>
      </p:sp>
      <p:sp>
        <p:nvSpPr>
          <p:cNvPr id="53" name="Скругленный прямоугольник 52"/>
          <p:cNvSpPr/>
          <p:nvPr/>
        </p:nvSpPr>
        <p:spPr>
          <a:xfrm>
            <a:off x="611560" y="620688"/>
            <a:ext cx="3312368" cy="2736304"/>
          </a:xfrm>
          <a:prstGeom prst="round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Если стебель отломить,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Руки трудно уж отмыть!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Жёлтый сок в листочках,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 маленьких цветочках –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Тот сок для добрых чистых дел,</a:t>
            </a:r>
            <a:b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r>
              <a:rPr lang="ru-RU" sz="2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А что за травка?</a:t>
            </a:r>
            <a:endParaRPr lang="ru-RU" sz="2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6146" name="Picture 2" descr="http://1.bp.blogspot.com/-FRRoAsFnjE8/TZy9VxIsQSI/AAAAAAAAAAw/XK6cFIEMBNg/s1600/1dd6c325bd27.pn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36096" y="2708920"/>
            <a:ext cx="1763586" cy="2117328"/>
          </a:xfrm>
          <a:prstGeom prst="rect">
            <a:avLst/>
          </a:prstGeom>
          <a:noFill/>
        </p:spPr>
      </p:pic>
      <p:pic>
        <p:nvPicPr>
          <p:cNvPr id="22530" name="Picture 2" descr="http://hvatit-bolet.ru/images/artroz-kolennogo-sustava-narodnye-sredstva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3568" y="4025118"/>
            <a:ext cx="3112046" cy="2245336"/>
          </a:xfrm>
          <a:prstGeom prst="roundRect">
            <a:avLst>
              <a:gd name="adj" fmla="val 11111"/>
            </a:avLst>
          </a:prstGeom>
          <a:ln w="190500" cap="rnd">
            <a:solidFill>
              <a:schemeClr val="accent6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  <p:sp>
        <p:nvSpPr>
          <p:cNvPr id="57" name="Овал 56"/>
          <p:cNvSpPr/>
          <p:nvPr/>
        </p:nvSpPr>
        <p:spPr>
          <a:xfrm>
            <a:off x="899592" y="692696"/>
            <a:ext cx="288032" cy="288032"/>
          </a:xfrm>
          <a:prstGeom prst="ellipse">
            <a:avLst/>
          </a:prstGeom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/>
              <a:t>6</a:t>
            </a:r>
            <a:endParaRPr lang="ru-RU" b="1" dirty="0"/>
          </a:p>
        </p:txBody>
      </p:sp>
      <p:sp>
        <p:nvSpPr>
          <p:cNvPr id="58" name="Скругленный прямоугольник 57">
            <a:hlinkClick r:id="rId6" action="ppaction://hlinksldjump"/>
          </p:cNvPr>
          <p:cNvSpPr/>
          <p:nvPr/>
        </p:nvSpPr>
        <p:spPr>
          <a:xfrm>
            <a:off x="4283968" y="5877272"/>
            <a:ext cx="3384376" cy="360040"/>
          </a:xfrm>
          <a:prstGeom prst="round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Информация о растении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3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4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4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4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молодцы1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25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292</TotalTime>
  <Words>968</Words>
  <Application>Microsoft Office PowerPoint</Application>
  <PresentationFormat>Экран (4:3)</PresentationFormat>
  <Paragraphs>314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Пользователь</cp:lastModifiedBy>
  <cp:revision>43</cp:revision>
  <dcterms:created xsi:type="dcterms:W3CDTF">2015-01-04T15:14:50Z</dcterms:created>
  <dcterms:modified xsi:type="dcterms:W3CDTF">2015-01-10T09:22:33Z</dcterms:modified>
</cp:coreProperties>
</file>