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8" r:id="rId12"/>
    <p:sldId id="267" r:id="rId13"/>
    <p:sldId id="269" r:id="rId14"/>
    <p:sldId id="270" r:id="rId15"/>
    <p:sldId id="271" r:id="rId16"/>
    <p:sldId id="265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253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4ACC6E5-4C38-499B-BD0A-05F54DA0A236}" type="datetimeFigureOut">
              <a:rPr lang="ru-RU" smtClean="0"/>
              <a:pPr/>
              <a:t>20.10.2014</a:t>
            </a:fld>
            <a:endParaRPr lang="ru-RU" dirty="0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6139E4F-E6E8-46C9-9860-927E990A21FD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>
    <p:pull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4ACC6E5-4C38-499B-BD0A-05F54DA0A236}" type="datetimeFigureOut">
              <a:rPr lang="ru-RU" smtClean="0"/>
              <a:pPr/>
              <a:t>20.10.2014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6139E4F-E6E8-46C9-9860-927E990A21F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pull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4ACC6E5-4C38-499B-BD0A-05F54DA0A236}" type="datetimeFigureOut">
              <a:rPr lang="ru-RU" smtClean="0"/>
              <a:pPr/>
              <a:t>20.10.2014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6139E4F-E6E8-46C9-9860-927E990A21F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pull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4ACC6E5-4C38-499B-BD0A-05F54DA0A236}" type="datetimeFigureOut">
              <a:rPr lang="ru-RU" smtClean="0"/>
              <a:pPr/>
              <a:t>20.10.2014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6139E4F-E6E8-46C9-9860-927E990A21F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pull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4ACC6E5-4C38-499B-BD0A-05F54DA0A236}" type="datetimeFigureOut">
              <a:rPr lang="ru-RU" smtClean="0"/>
              <a:pPr/>
              <a:t>20.10.2014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6139E4F-E6E8-46C9-9860-927E990A21FD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>
    <p:pull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4ACC6E5-4C38-499B-BD0A-05F54DA0A236}" type="datetimeFigureOut">
              <a:rPr lang="ru-RU" smtClean="0"/>
              <a:pPr/>
              <a:t>20.10.2014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6139E4F-E6E8-46C9-9860-927E990A21F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pull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4ACC6E5-4C38-499B-BD0A-05F54DA0A236}" type="datetimeFigureOut">
              <a:rPr lang="ru-RU" smtClean="0"/>
              <a:pPr/>
              <a:t>20.10.2014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6139E4F-E6E8-46C9-9860-927E990A21F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pull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4ACC6E5-4C38-499B-BD0A-05F54DA0A236}" type="datetimeFigureOut">
              <a:rPr lang="ru-RU" smtClean="0"/>
              <a:pPr/>
              <a:t>20.10.2014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6139E4F-E6E8-46C9-9860-927E990A21F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pull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4ACC6E5-4C38-499B-BD0A-05F54DA0A236}" type="datetimeFigureOut">
              <a:rPr lang="ru-RU" smtClean="0"/>
              <a:pPr/>
              <a:t>20.10.2014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6139E4F-E6E8-46C9-9860-927E990A21FD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>
    <p:pull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4ACC6E5-4C38-499B-BD0A-05F54DA0A236}" type="datetimeFigureOut">
              <a:rPr lang="ru-RU" smtClean="0"/>
              <a:pPr/>
              <a:t>20.10.2014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6139E4F-E6E8-46C9-9860-927E990A21F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pull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4ACC6E5-4C38-499B-BD0A-05F54DA0A236}" type="datetimeFigureOut">
              <a:rPr lang="ru-RU" smtClean="0"/>
              <a:pPr/>
              <a:t>20.10.2014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6139E4F-E6E8-46C9-9860-927E990A21FD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>
    <p:pull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E4ACC6E5-4C38-499B-BD0A-05F54DA0A236}" type="datetimeFigureOut">
              <a:rPr lang="ru-RU" smtClean="0"/>
              <a:pPr/>
              <a:t>20.10.2014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F6139E4F-E6E8-46C9-9860-927E990A21FD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pull dir="r"/>
  </p:transition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cdn-users1.imagechef.com/ic/stored/2/141019/purffb94d53016636b4.jpg" TargetMode="External"/><Relationship Id="rId3" Type="http://schemas.openxmlformats.org/officeDocument/2006/relationships/hyperlink" Target="http://s13.mggcdn.net/s/data/peoples/7/29157.jpg" TargetMode="External"/><Relationship Id="rId7" Type="http://schemas.openxmlformats.org/officeDocument/2006/relationships/hyperlink" Target="http://www.stihi.ru/pics/2012/12/23/2213.jpg" TargetMode="External"/><Relationship Id="rId2" Type="http://schemas.openxmlformats.org/officeDocument/2006/relationships/hyperlink" Target="http://biography.yaxy.ru/01040904.htm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funeral-spb.ru/necropols/volkliterat/garshin/img/5.jpeg" TargetMode="External"/><Relationship Id="rId5" Type="http://schemas.openxmlformats.org/officeDocument/2006/relationships/hyperlink" Target="http://galla5.users.photofile.ru/photo/galla5/115917671/xlarge/206759254.jpg" TargetMode="External"/><Relationship Id="rId4" Type="http://schemas.openxmlformats.org/officeDocument/2006/relationships/hyperlink" Target="http://www.petrovka.ua/thumbs/70770----.jpg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1640" y="2348880"/>
            <a:ext cx="7406640" cy="1472184"/>
          </a:xfrm>
        </p:spPr>
        <p:txBody>
          <a:bodyPr/>
          <a:lstStyle/>
          <a:p>
            <a:pPr algn="ctr"/>
            <a:r>
              <a:rPr lang="ru-RU" dirty="0" smtClean="0"/>
              <a:t>Всеволод Михайлович Гаршин</a:t>
            </a:r>
            <a:br>
              <a:rPr lang="ru-RU" dirty="0" smtClean="0"/>
            </a:br>
            <a:r>
              <a:rPr lang="ru-RU" dirty="0" smtClean="0"/>
              <a:t>«Сказка о жабе и розе»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4365104"/>
            <a:ext cx="7406640" cy="1752600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Проект команды 3 класса «Северное сияние»</a:t>
            </a:r>
          </a:p>
          <a:p>
            <a:r>
              <a:rPr lang="ru-RU" dirty="0" smtClean="0"/>
              <a:t>МБОУООШ№4</a:t>
            </a:r>
          </a:p>
          <a:p>
            <a:r>
              <a:rPr lang="ru-RU" dirty="0" smtClean="0"/>
              <a:t>п. Росляково , ЗАТО г.Североморск</a:t>
            </a:r>
          </a:p>
          <a:p>
            <a:r>
              <a:rPr lang="ru-RU" dirty="0" smtClean="0"/>
              <a:t> Мурманской области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979712" y="404664"/>
            <a:ext cx="5181227" cy="7540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ru-RU" sz="43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1 этап «С юбилеем!»</a:t>
            </a:r>
          </a:p>
        </p:txBody>
      </p:sp>
    </p:spTree>
  </p:cSld>
  <p:clrMapOvr>
    <a:masterClrMapping/>
  </p:clrMapOvr>
  <p:transition>
    <p:pull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SAM_241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47663" y="764704"/>
            <a:ext cx="2794811" cy="496855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 descr="SAM_241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36096" y="620688"/>
            <a:ext cx="3083932" cy="507909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Прямоугольник 5"/>
          <p:cNvSpPr/>
          <p:nvPr/>
        </p:nvSpPr>
        <p:spPr>
          <a:xfrm>
            <a:off x="1619672" y="6021288"/>
            <a:ext cx="30089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 smtClean="0"/>
              <a:t>Автор:Черемхина</a:t>
            </a:r>
            <a:r>
              <a:rPr lang="ru-RU" dirty="0" smtClean="0"/>
              <a:t> </a:t>
            </a:r>
            <a:r>
              <a:rPr lang="ru-RU" dirty="0" err="1" smtClean="0"/>
              <a:t>Анжелика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652120" y="5949280"/>
            <a:ext cx="24660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 smtClean="0"/>
              <a:t>Автор:Алексеева</a:t>
            </a:r>
            <a:r>
              <a:rPr lang="ru-RU" dirty="0" smtClean="0"/>
              <a:t> Саша</a:t>
            </a:r>
            <a:endParaRPr lang="ru-RU" dirty="0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SAM_241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47664" y="836712"/>
            <a:ext cx="2700338" cy="48006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TextBox 4"/>
          <p:cNvSpPr txBox="1"/>
          <p:nvPr/>
        </p:nvSpPr>
        <p:spPr>
          <a:xfrm>
            <a:off x="1619672" y="5949280"/>
            <a:ext cx="2880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Автор: </a:t>
            </a:r>
            <a:r>
              <a:rPr lang="ru-RU" dirty="0" err="1" smtClean="0"/>
              <a:t>Корчилова</a:t>
            </a:r>
            <a:r>
              <a:rPr lang="ru-RU" dirty="0" smtClean="0"/>
              <a:t> Диана</a:t>
            </a:r>
            <a:endParaRPr lang="ru-RU" dirty="0"/>
          </a:p>
        </p:txBody>
      </p:sp>
      <p:pic>
        <p:nvPicPr>
          <p:cNvPr id="6" name="Рисунок 5" descr="SAM_241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36096" y="620688"/>
            <a:ext cx="2849447" cy="492142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TextBox 6"/>
          <p:cNvSpPr txBox="1"/>
          <p:nvPr/>
        </p:nvSpPr>
        <p:spPr>
          <a:xfrm>
            <a:off x="5508104" y="5949280"/>
            <a:ext cx="2880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Автор: Мансуров Егор</a:t>
            </a:r>
            <a:endParaRPr lang="ru-RU" dirty="0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SAM_241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1640" y="1052736"/>
            <a:ext cx="7499350" cy="456091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TextBox 4"/>
          <p:cNvSpPr txBox="1"/>
          <p:nvPr/>
        </p:nvSpPr>
        <p:spPr>
          <a:xfrm>
            <a:off x="1403648" y="5805264"/>
            <a:ext cx="3888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Автор: Новикова Светлана</a:t>
            </a:r>
            <a:endParaRPr lang="ru-RU" dirty="0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SAM_241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75656" y="980728"/>
            <a:ext cx="7142828" cy="48006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TextBox 4"/>
          <p:cNvSpPr txBox="1"/>
          <p:nvPr/>
        </p:nvSpPr>
        <p:spPr>
          <a:xfrm>
            <a:off x="1691680" y="6093296"/>
            <a:ext cx="3312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Автор:Волкова</a:t>
            </a:r>
            <a:r>
              <a:rPr lang="ru-RU" dirty="0" smtClean="0"/>
              <a:t> </a:t>
            </a:r>
            <a:r>
              <a:rPr lang="ru-RU" dirty="0" err="1" smtClean="0"/>
              <a:t>Виолетта</a:t>
            </a:r>
            <a:endParaRPr lang="ru-RU" dirty="0"/>
          </a:p>
        </p:txBody>
      </p:sp>
    </p:spTree>
  </p:cSld>
  <p:clrMapOvr>
    <a:masterClrMapping/>
  </p:clrMapOvr>
  <p:transition>
    <p:pull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SAM_241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19672" y="836712"/>
            <a:ext cx="3050951" cy="48006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TextBox 4"/>
          <p:cNvSpPr txBox="1"/>
          <p:nvPr/>
        </p:nvSpPr>
        <p:spPr>
          <a:xfrm>
            <a:off x="1907704" y="5805264"/>
            <a:ext cx="3024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Автор: Данилова Виктория</a:t>
            </a:r>
            <a:endParaRPr lang="ru-RU" dirty="0"/>
          </a:p>
        </p:txBody>
      </p:sp>
      <p:pic>
        <p:nvPicPr>
          <p:cNvPr id="6" name="Рисунок 5" descr="SAM_241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20072" y="1340768"/>
            <a:ext cx="3491880" cy="300805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TextBox 6"/>
          <p:cNvSpPr txBox="1"/>
          <p:nvPr/>
        </p:nvSpPr>
        <p:spPr>
          <a:xfrm>
            <a:off x="5292080" y="4797152"/>
            <a:ext cx="3024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Автор: Баранова Елизавета</a:t>
            </a:r>
            <a:endParaRPr lang="ru-RU" dirty="0"/>
          </a:p>
        </p:txBody>
      </p:sp>
    </p:spTree>
  </p:cSld>
  <p:clrMapOvr>
    <a:masterClrMapping/>
  </p:clrMapOvr>
  <p:transition>
    <p:pull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SAM_241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19672" y="1268760"/>
            <a:ext cx="6881316" cy="386635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TextBox 5"/>
          <p:cNvSpPr txBox="1"/>
          <p:nvPr/>
        </p:nvSpPr>
        <p:spPr>
          <a:xfrm>
            <a:off x="1979712" y="5445224"/>
            <a:ext cx="41044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Автор: Суркова Алёна</a:t>
            </a:r>
            <a:endParaRPr lang="ru-RU" dirty="0"/>
          </a:p>
        </p:txBody>
      </p:sp>
    </p:spTree>
  </p:cSld>
  <p:clrMapOvr>
    <a:masterClrMapping/>
  </p:clrMapOvr>
  <p:transition>
    <p:pull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63408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Ресурсы: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31640" y="908720"/>
            <a:ext cx="7498080" cy="4800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dirty="0" smtClean="0"/>
              <a:t>1 этап (2-5 слайды)</a:t>
            </a:r>
          </a:p>
          <a:p>
            <a:r>
              <a:rPr lang="en-US" sz="2000" dirty="0" smtClean="0">
                <a:hlinkClick r:id="rId2"/>
              </a:rPr>
              <a:t>http://biography.yaxy.ru/01040904.htm</a:t>
            </a:r>
            <a:r>
              <a:rPr lang="ru-RU" sz="2000" dirty="0" smtClean="0"/>
              <a:t> (биография)</a:t>
            </a:r>
            <a:endParaRPr lang="ru-RU" sz="2000" dirty="0" smtClean="0">
              <a:hlinkClick r:id="rId3"/>
            </a:endParaRPr>
          </a:p>
          <a:p>
            <a:r>
              <a:rPr lang="en-US" sz="2000" dirty="0" smtClean="0">
                <a:hlinkClick r:id="rId3"/>
              </a:rPr>
              <a:t>http://s13.mggcdn.net/s/data/peoples/7/29157.jpg</a:t>
            </a:r>
            <a:r>
              <a:rPr lang="ru-RU" sz="2000" dirty="0" smtClean="0"/>
              <a:t> (фото)</a:t>
            </a:r>
          </a:p>
          <a:p>
            <a:r>
              <a:rPr lang="en-US" sz="2000" dirty="0" smtClean="0">
                <a:hlinkClick r:id="rId4"/>
              </a:rPr>
              <a:t>http://www.petrovka.ua/thumbs/70770----.jpg</a:t>
            </a:r>
            <a:r>
              <a:rPr lang="ru-RU" sz="2000" dirty="0" smtClean="0"/>
              <a:t> (фото)</a:t>
            </a:r>
          </a:p>
          <a:p>
            <a:r>
              <a:rPr lang="en-US" sz="2000" dirty="0" smtClean="0">
                <a:hlinkClick r:id="rId5"/>
              </a:rPr>
              <a:t>http://galla5.users.photofile.ru/photo/galla5/115917671/xlarge/206759254.jpg</a:t>
            </a:r>
            <a:r>
              <a:rPr lang="ru-RU" sz="2000" dirty="0" smtClean="0"/>
              <a:t> (изображение)</a:t>
            </a:r>
          </a:p>
          <a:p>
            <a:r>
              <a:rPr lang="en-US" sz="2000" dirty="0" smtClean="0">
                <a:hlinkClick r:id="rId6"/>
              </a:rPr>
              <a:t>http://funeral-spb.ru/necropols/volkliterat/garshin/img/5.jpeg</a:t>
            </a:r>
            <a:r>
              <a:rPr lang="ru-RU" sz="2000" dirty="0" smtClean="0"/>
              <a:t> (фото)</a:t>
            </a:r>
          </a:p>
          <a:p>
            <a:r>
              <a:rPr lang="en-US" sz="2000" dirty="0" smtClean="0">
                <a:hlinkClick r:id="rId7"/>
              </a:rPr>
              <a:t>http://www.stihi.ru/pics/2012/12/23/2213.jpg</a:t>
            </a:r>
            <a:r>
              <a:rPr lang="ru-RU" sz="2000" dirty="0" smtClean="0"/>
              <a:t> (фото)</a:t>
            </a:r>
          </a:p>
          <a:p>
            <a:pPr>
              <a:buNone/>
            </a:pPr>
            <a:r>
              <a:rPr lang="ru-RU" sz="2000" dirty="0" smtClean="0"/>
              <a:t>2 этап (6 слайд)</a:t>
            </a:r>
          </a:p>
          <a:p>
            <a:pPr>
              <a:buNone/>
            </a:pPr>
            <a:r>
              <a:rPr lang="en-US" sz="2000" dirty="0" smtClean="0">
                <a:hlinkClick r:id="rId8"/>
              </a:rPr>
              <a:t>http://cdn-users1.imagechef.com/ic/stored/2/141019/purffb94d53016636b4.jpg</a:t>
            </a:r>
            <a:r>
              <a:rPr lang="ru-RU" sz="2000" dirty="0" smtClean="0"/>
              <a:t> (фото)</a:t>
            </a:r>
          </a:p>
          <a:p>
            <a:pPr>
              <a:buNone/>
            </a:pPr>
            <a:endParaRPr lang="ru-RU" sz="2000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Авторы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/>
              <a:t>Биографы:</a:t>
            </a:r>
          </a:p>
          <a:p>
            <a:pPr lvl="0"/>
            <a:r>
              <a:rPr lang="ru-RU" dirty="0" err="1" smtClean="0"/>
              <a:t>Корчилова</a:t>
            </a:r>
            <a:r>
              <a:rPr lang="ru-RU" dirty="0" smtClean="0"/>
              <a:t> Диана</a:t>
            </a:r>
          </a:p>
          <a:p>
            <a:pPr lvl="0"/>
            <a:r>
              <a:rPr lang="ru-RU" dirty="0" smtClean="0"/>
              <a:t>Алексеева Саша</a:t>
            </a:r>
          </a:p>
          <a:p>
            <a:pPr lvl="0">
              <a:buNone/>
            </a:pPr>
            <a:r>
              <a:rPr lang="ru-RU" dirty="0" smtClean="0"/>
              <a:t>Автор кроссворда:</a:t>
            </a:r>
          </a:p>
          <a:p>
            <a:r>
              <a:rPr lang="ru-RU" dirty="0" err="1" smtClean="0"/>
              <a:t>Собакарь</a:t>
            </a:r>
            <a:r>
              <a:rPr lang="ru-RU" dirty="0" smtClean="0"/>
              <a:t> Рома</a:t>
            </a:r>
          </a:p>
          <a:p>
            <a:pPr>
              <a:buNone/>
            </a:pPr>
            <a:r>
              <a:rPr lang="ru-RU" dirty="0" smtClean="0"/>
              <a:t>Создатели «Мозаики </a:t>
            </a:r>
            <a:r>
              <a:rPr lang="ru-RU" smtClean="0"/>
              <a:t>из слов»:</a:t>
            </a:r>
            <a:endParaRPr lang="ru-RU" dirty="0" smtClean="0"/>
          </a:p>
          <a:p>
            <a:pPr lvl="0"/>
            <a:r>
              <a:rPr lang="ru-RU" dirty="0" smtClean="0"/>
              <a:t>Дмитриева Елизавета</a:t>
            </a:r>
          </a:p>
          <a:p>
            <a:pPr lvl="0"/>
            <a:r>
              <a:rPr lang="ru-RU" dirty="0" smtClean="0"/>
              <a:t>Волкова </a:t>
            </a:r>
            <a:r>
              <a:rPr lang="ru-RU" dirty="0" err="1" smtClean="0"/>
              <a:t>Виолетта</a:t>
            </a:r>
            <a:endParaRPr lang="ru-RU" dirty="0" smtClean="0"/>
          </a:p>
          <a:p>
            <a:pPr lvl="0">
              <a:buNone/>
            </a:pPr>
            <a:r>
              <a:rPr lang="ru-RU" dirty="0" smtClean="0"/>
              <a:t>Художники-иллюстраторы:</a:t>
            </a:r>
          </a:p>
          <a:p>
            <a:pPr lvl="0"/>
            <a:r>
              <a:rPr lang="ru-RU" dirty="0" smtClean="0"/>
              <a:t>Данилова Виктория</a:t>
            </a:r>
          </a:p>
          <a:p>
            <a:pPr lvl="0"/>
            <a:r>
              <a:rPr lang="ru-RU" dirty="0" smtClean="0"/>
              <a:t>Мансуров Егор</a:t>
            </a:r>
          </a:p>
          <a:p>
            <a:pPr lvl="0"/>
            <a:r>
              <a:rPr lang="ru-RU" dirty="0" smtClean="0"/>
              <a:t>Панов Ярослав</a:t>
            </a:r>
          </a:p>
          <a:p>
            <a:r>
              <a:rPr lang="ru-RU" dirty="0" smtClean="0"/>
              <a:t>Морозов Максим</a:t>
            </a:r>
            <a:endParaRPr lang="ru-RU" dirty="0"/>
          </a:p>
        </p:txBody>
      </p:sp>
    </p:spTree>
  </p:cSld>
  <p:clrMapOvr>
    <a:masterClrMapping/>
  </p:clrMapOvr>
  <p:transition>
    <p:pull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Всеволод Михайлович Гаршин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211960" y="1447800"/>
            <a:ext cx="4721728" cy="5077544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Всеволод Михайлович Гаршин родился 2 февраля 1855 года в Бахмутском уезде Екатеринославской губернии, в небогатой дворянской семье.</a:t>
            </a:r>
          </a:p>
          <a:p>
            <a:r>
              <a:rPr lang="ru-RU" dirty="0" smtClean="0"/>
              <a:t> Отец его был офицером кирасирского полка. В их доме нередко собирались его сослуживцы, принимавшие участие в недавно завершившейся Крымской войне, так что мальчик рос под впечатлением их рассказов о героической обороне Севастополя.</a:t>
            </a:r>
            <a:endParaRPr lang="ru-RU" dirty="0"/>
          </a:p>
        </p:txBody>
      </p:sp>
      <p:pic>
        <p:nvPicPr>
          <p:cNvPr id="21506" name="Picture 2" descr="Vsevolod Garshi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556792"/>
            <a:ext cx="2838450" cy="381000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Интересы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580112" y="1447800"/>
            <a:ext cx="3353576" cy="4800600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Мальчик часами наблюдал за природой, растениями и животными. Интерес к естествознанию он пронес через всю жизнь.</a:t>
            </a:r>
            <a:endParaRPr lang="ru-RU" dirty="0"/>
          </a:p>
        </p:txBody>
      </p:sp>
      <p:pic>
        <p:nvPicPr>
          <p:cNvPr id="20484" name="Picture 4" descr="Исторические подвиги улицы Артиллерийско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988840"/>
            <a:ext cx="3868931" cy="3512989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Творчество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580112" y="1447800"/>
            <a:ext cx="3353576" cy="4800600"/>
          </a:xfrm>
        </p:spPr>
        <p:txBody>
          <a:bodyPr>
            <a:normAutofit fontScale="85000" lnSpcReduction="20000"/>
          </a:bodyPr>
          <a:lstStyle/>
          <a:p>
            <a:r>
              <a:rPr lang="ru-RU" sz="2400" dirty="0" smtClean="0"/>
              <a:t>«Красный цветок» психологические рассказы жанр аллегорической сказки.</a:t>
            </a:r>
          </a:p>
          <a:p>
            <a:r>
              <a:rPr lang="ru-RU" sz="2400" dirty="0" smtClean="0"/>
              <a:t>Сказка «Лягушка-путешественница</a:t>
            </a:r>
            <a:r>
              <a:rPr lang="ru-RU" dirty="0" smtClean="0"/>
              <a:t>»</a:t>
            </a:r>
          </a:p>
          <a:p>
            <a:r>
              <a:rPr lang="ru-RU" sz="2400" dirty="0" smtClean="0"/>
              <a:t>«Сказка о жабе и розе»</a:t>
            </a:r>
          </a:p>
          <a:p>
            <a:r>
              <a:rPr lang="ru-RU" sz="2400" dirty="0" smtClean="0"/>
              <a:t> Главные герои его произведений - люди тонко чувствующие, совестливые до болезненности, готовые проникнуться чужим горем и прийти на помощь, мучающиеся сознанием своей вины за все беды, происходящие в мире. </a:t>
            </a:r>
          </a:p>
          <a:p>
            <a:endParaRPr lang="ru-RU" sz="2400" dirty="0"/>
          </a:p>
        </p:txBody>
      </p:sp>
      <p:pic>
        <p:nvPicPr>
          <p:cNvPr id="19460" name="Picture 4" descr="http://russian.nsknet.ru/_mod_files/ce_images/articles/prezentacija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484784"/>
            <a:ext cx="4800532" cy="360040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«Гамлет сердца»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499992" y="1447800"/>
            <a:ext cx="4433696" cy="4800600"/>
          </a:xfrm>
        </p:spPr>
        <p:txBody>
          <a:bodyPr/>
          <a:lstStyle/>
          <a:p>
            <a:r>
              <a:rPr lang="ru-RU" dirty="0" smtClean="0"/>
              <a:t> 24 марта 1888 года писателя не стало.</a:t>
            </a:r>
          </a:p>
          <a:p>
            <a:r>
              <a:rPr lang="ru-RU" dirty="0" smtClean="0"/>
              <a:t>В.М. Гаршина называли «современным Гамлетом», «Гамлетом сердца».</a:t>
            </a:r>
            <a:endParaRPr lang="ru-RU" dirty="0"/>
          </a:p>
        </p:txBody>
      </p:sp>
      <p:pic>
        <p:nvPicPr>
          <p:cNvPr id="18434" name="Picture 2" descr="Гаршин Всеволод: ГАРШИН Всеволод Михайлович (1855-1888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628800"/>
            <a:ext cx="3186354" cy="4248472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2 этап «Внимание! Сказка!»</a:t>
            </a:r>
            <a:endParaRPr lang="ru-RU" dirty="0"/>
          </a:p>
        </p:txBody>
      </p:sp>
      <p:pic>
        <p:nvPicPr>
          <p:cNvPr id="4" name="Содержимое 3" descr="роз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55776" y="1412776"/>
            <a:ext cx="4606007" cy="4606007"/>
          </a:xfrm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3 этап «Тайное становится явным»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75656" y="1556793"/>
          <a:ext cx="4248468" cy="3600399"/>
        </p:xfrm>
        <a:graphic>
          <a:graphicData uri="http://schemas.openxmlformats.org/drawingml/2006/table">
            <a:tbl>
              <a:tblPr/>
              <a:tblGrid>
                <a:gridCol w="303462"/>
                <a:gridCol w="303462"/>
                <a:gridCol w="303462"/>
                <a:gridCol w="303462"/>
                <a:gridCol w="303462"/>
                <a:gridCol w="303462"/>
                <a:gridCol w="303462"/>
                <a:gridCol w="303462"/>
                <a:gridCol w="303462"/>
                <a:gridCol w="303462"/>
                <a:gridCol w="303462"/>
                <a:gridCol w="303462"/>
                <a:gridCol w="303462"/>
                <a:gridCol w="303462"/>
              </a:tblGrid>
              <a:tr h="3273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Arial"/>
                          <a:ea typeface="Times New Roman"/>
                          <a:cs typeface="Times New Roman"/>
                        </a:rPr>
                        <a:t>3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73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73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Arial"/>
                          <a:ea typeface="Times New Roman"/>
                          <a:cs typeface="Times New Roman"/>
                        </a:rPr>
                        <a:t>7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73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73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73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Arial"/>
                          <a:ea typeface="Times New Roman"/>
                          <a:cs typeface="Times New Roman"/>
                        </a:rPr>
                        <a:t>1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73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73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Arial"/>
                          <a:ea typeface="Times New Roman"/>
                          <a:cs typeface="Times New Roman"/>
                        </a:rPr>
                        <a:t>5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</a:tr>
              <a:tr h="3273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73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Arial"/>
                          <a:ea typeface="Times New Roman"/>
                          <a:cs typeface="Times New Roman"/>
                        </a:rPr>
                        <a:t>8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</a:tr>
              <a:tr h="3273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Arial"/>
                          <a:ea typeface="Times New Roman"/>
                          <a:cs typeface="Times New Roman"/>
                        </a:rPr>
                        <a:t>9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5868144" y="1484784"/>
            <a:ext cx="2808312" cy="4824536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6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По горизонтали: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4.Как звали мальчика, который любил сидеть в цветнике?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6.Имя автора сказки о жабе и розе.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1.Где росла роза?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5.Чем укололась жаба?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8.Как звали сестру мальчика?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9.Кто хотел слопать розу?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6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По вертикали: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3.Кто пел песни цветам?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7.Что упало со щеки девочки?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2.Место,где хранили розу, когда она завяла?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1475656" y="1556792"/>
          <a:ext cx="4248468" cy="3600399"/>
        </p:xfrm>
        <a:graphic>
          <a:graphicData uri="http://schemas.openxmlformats.org/drawingml/2006/table">
            <a:tbl>
              <a:tblPr/>
              <a:tblGrid>
                <a:gridCol w="303462"/>
                <a:gridCol w="303462"/>
                <a:gridCol w="303462"/>
                <a:gridCol w="303462"/>
                <a:gridCol w="303462"/>
                <a:gridCol w="303462"/>
                <a:gridCol w="303462"/>
                <a:gridCol w="303462"/>
                <a:gridCol w="303462"/>
                <a:gridCol w="303462"/>
                <a:gridCol w="303462"/>
                <a:gridCol w="303462"/>
                <a:gridCol w="303462"/>
                <a:gridCol w="303462"/>
              </a:tblGrid>
              <a:tr h="3273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Arial"/>
                          <a:ea typeface="Times New Roman"/>
                          <a:cs typeface="Times New Roman"/>
                        </a:rPr>
                        <a:t>3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73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в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а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с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я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73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/>
                          <a:ea typeface="Times New Roman"/>
                          <a:cs typeface="Times New Roman"/>
                        </a:rPr>
                        <a:t>7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о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73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в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с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е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в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о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л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о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д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73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л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о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73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е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/>
                          <a:ea typeface="Times New Roman"/>
                          <a:cs typeface="Times New Roman"/>
                        </a:rPr>
                        <a:t>1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ц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в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е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т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н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и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к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73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з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е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latin typeface="Arial"/>
                          <a:ea typeface="Times New Roman"/>
                          <a:cs typeface="Times New Roman"/>
                        </a:rPr>
                        <a:t>н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73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и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й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/>
                          <a:ea typeface="Times New Roman"/>
                          <a:cs typeface="Times New Roman"/>
                        </a:rPr>
                        <a:t>5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ш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и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latin typeface="Arial"/>
                          <a:ea typeface="Times New Roman"/>
                          <a:cs typeface="Times New Roman"/>
                        </a:rPr>
                        <a:t>п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ы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</a:tr>
              <a:tr h="3273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н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г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73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к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/>
                          <a:ea typeface="Times New Roman"/>
                          <a:cs typeface="Times New Roman"/>
                        </a:rPr>
                        <a:t>8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м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а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latin typeface="Arial"/>
                          <a:ea typeface="Times New Roman"/>
                          <a:cs typeface="Times New Roman"/>
                        </a:rPr>
                        <a:t>ш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а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</a:tr>
              <a:tr h="3273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/>
                          <a:ea typeface="Times New Roman"/>
                          <a:cs typeface="Times New Roman"/>
                        </a:rPr>
                        <a:t>9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ж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а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б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а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4 этап  «Добро пожаловать в сказку»</a:t>
            </a:r>
            <a:endParaRPr lang="ru-RU" dirty="0"/>
          </a:p>
        </p:txBody>
      </p:sp>
      <p:pic>
        <p:nvPicPr>
          <p:cNvPr id="15361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700808"/>
            <a:ext cx="6665292" cy="382243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TextBox 3"/>
          <p:cNvSpPr txBox="1"/>
          <p:nvPr/>
        </p:nvSpPr>
        <p:spPr>
          <a:xfrm>
            <a:off x="2123728" y="5805264"/>
            <a:ext cx="5112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Автор:Собакарь</a:t>
            </a:r>
            <a:r>
              <a:rPr lang="ru-RU" dirty="0" smtClean="0"/>
              <a:t> Рома</a:t>
            </a:r>
            <a:endParaRPr lang="ru-RU" dirty="0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SAM_240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75656" y="1340768"/>
            <a:ext cx="3173856" cy="48006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 descr="SAM_240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92080" y="1340768"/>
            <a:ext cx="3254404" cy="481359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TextBox 5"/>
          <p:cNvSpPr txBox="1"/>
          <p:nvPr/>
        </p:nvSpPr>
        <p:spPr>
          <a:xfrm>
            <a:off x="1547664" y="6237312"/>
            <a:ext cx="3024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Автор:Морозов</a:t>
            </a:r>
            <a:r>
              <a:rPr lang="ru-RU" dirty="0" smtClean="0"/>
              <a:t> Максим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292080" y="6237312"/>
            <a:ext cx="3024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Автор:Панов</a:t>
            </a:r>
            <a:r>
              <a:rPr lang="ru-RU" dirty="0" smtClean="0"/>
              <a:t> Ярослав</a:t>
            </a:r>
            <a:endParaRPr lang="ru-RU" dirty="0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168</TotalTime>
  <Words>393</Words>
  <Application>Microsoft Office PowerPoint</Application>
  <PresentationFormat>Экран (4:3)</PresentationFormat>
  <Paragraphs>381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Солнцестояние</vt:lpstr>
      <vt:lpstr>Всеволод Михайлович Гаршин «Сказка о жабе и розе»</vt:lpstr>
      <vt:lpstr>Всеволод Михайлович Гаршин</vt:lpstr>
      <vt:lpstr>Интересы</vt:lpstr>
      <vt:lpstr>Творчество</vt:lpstr>
      <vt:lpstr>«Гамлет сердца»</vt:lpstr>
      <vt:lpstr>2 этап «Внимание! Сказка!»</vt:lpstr>
      <vt:lpstr>3 этап «Тайное становится явным»</vt:lpstr>
      <vt:lpstr>4 этап  «Добро пожаловать в сказку»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Ресурсы:</vt:lpstr>
      <vt:lpstr>Авторы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Всеволод Михайлович Гаршин «Сказка о жабе и розе»</dc:title>
  <dc:creator>пк</dc:creator>
  <cp:lastModifiedBy>пк</cp:lastModifiedBy>
  <cp:revision>21</cp:revision>
  <dcterms:created xsi:type="dcterms:W3CDTF">2014-10-19T18:56:05Z</dcterms:created>
  <dcterms:modified xsi:type="dcterms:W3CDTF">2014-10-20T17:46:30Z</dcterms:modified>
</cp:coreProperties>
</file>