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5" r:id="rId7"/>
    <p:sldId id="264" r:id="rId8"/>
    <p:sldId id="263" r:id="rId9"/>
    <p:sldId id="266" r:id="rId10"/>
    <p:sldId id="267" r:id="rId11"/>
    <p:sldId id="270" r:id="rId12"/>
    <p:sldId id="269" r:id="rId13"/>
    <p:sldId id="268" r:id="rId14"/>
    <p:sldId id="271" r:id="rId15"/>
    <p:sldId id="276" r:id="rId16"/>
    <p:sldId id="277" r:id="rId17"/>
    <p:sldId id="281" r:id="rId18"/>
    <p:sldId id="279" r:id="rId19"/>
    <p:sldId id="278" r:id="rId20"/>
    <p:sldId id="280" r:id="rId21"/>
    <p:sldId id="26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E0C"/>
    <a:srgbClr val="4F227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news.ereality.ru/uploads/posts/2010-06/thumbs/1276528269_witch_broom.jpg" TargetMode="External"/><Relationship Id="rId13" Type="http://schemas.openxmlformats.org/officeDocument/2006/relationships/hyperlink" Target="http://www.lekea.pl/sklep/1296-1834-large/svala-stolik-dzieciecy-brzoza-sklejka.jpg" TargetMode="External"/><Relationship Id="rId3" Type="http://schemas.openxmlformats.org/officeDocument/2006/relationships/hyperlink" Target="http://buz-gimn1.ucoz.ru/images/2012_2013_2/novyj_risunok-7.png" TargetMode="External"/><Relationship Id="rId7" Type="http://schemas.openxmlformats.org/officeDocument/2006/relationships/hyperlink" Target="http://qupi24.ru/content/model/image/00000015129_qupi24.jpg" TargetMode="External"/><Relationship Id="rId12" Type="http://schemas.openxmlformats.org/officeDocument/2006/relationships/hyperlink" Target="http://www.stihi.ru/pics/2010/04/04/7586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tatic.ozone.ru/multimedia/books_covers/1003261847.jpg" TargetMode="External"/><Relationship Id="rId11" Type="http://schemas.openxmlformats.org/officeDocument/2006/relationships/hyperlink" Target="http://braun-mall.ru/image/cache/data/b-interos_1930_kastr-650x650.jpg" TargetMode="External"/><Relationship Id="rId5" Type="http://schemas.openxmlformats.org/officeDocument/2006/relationships/hyperlink" Target="http://www.e-reading.by/illustrations/1027/1027330-i_082.png" TargetMode="External"/><Relationship Id="rId10" Type="http://schemas.openxmlformats.org/officeDocument/2006/relationships/hyperlink" Target="http://www.podstakanik.ru/products_pictures/KochergaNEW200.jpg" TargetMode="External"/><Relationship Id="rId4" Type="http://schemas.openxmlformats.org/officeDocument/2006/relationships/hyperlink" Target="http://referatikk.ru/2014-02-22-09-40-16/661-2014-06-08-08-41-35/7219-2014-06-08-08-50-20.html" TargetMode="External"/><Relationship Id="rId9" Type="http://schemas.openxmlformats.org/officeDocument/2006/relationships/hyperlink" Target="http://media.nn.ru/data/ufiles/3/2/77/63/2776391.toporik.jpg" TargetMode="External"/><Relationship Id="rId14" Type="http://schemas.openxmlformats.org/officeDocument/2006/relationships/hyperlink" Target="http://img0.liveinternet.ru/images/attach/c/4/83/771/83771666_061111094856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Лариса\Pictures\26796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http://audiobookonline.ru/image/audioskazki1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988840"/>
            <a:ext cx="244827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43608" y="1556792"/>
            <a:ext cx="6005170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1E2E0C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Сетевой проект</a:t>
            </a:r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1E2E0C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1E2E0C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«Сказочная карусель»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1E2E0C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465313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Команда 1класса «Капельки»,</a:t>
            </a:r>
          </a:p>
          <a:p>
            <a:pPr marL="1876425" indent="-1876425" algn="ctr">
              <a:tabLst>
                <a:tab pos="352425" algn="l"/>
              </a:tabLst>
              <a:defRPr/>
            </a:pPr>
            <a:r>
              <a:rPr lang="ru-RU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    МБОУ «</a:t>
            </a:r>
            <a:r>
              <a:rPr lang="ru-RU" b="1" dirty="0" err="1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Судинская</a:t>
            </a:r>
            <a:r>
              <a:rPr lang="ru-RU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 СОШ»,</a:t>
            </a:r>
          </a:p>
          <a:p>
            <a:pPr marL="1876425" indent="-1876425" algn="ctr">
              <a:tabLst>
                <a:tab pos="352425" algn="l"/>
              </a:tabLst>
              <a:defRPr/>
            </a:pPr>
            <a:r>
              <a:rPr lang="ru-RU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  с. Суда, Пермского края</a:t>
            </a:r>
          </a:p>
          <a:p>
            <a:pPr marL="1876425" indent="-1876425" algn="ctr">
              <a:tabLst>
                <a:tab pos="352425" algn="l"/>
              </a:tabLst>
              <a:defRPr/>
            </a:pPr>
            <a:r>
              <a:rPr lang="ru-RU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b="1" dirty="0" err="1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Горупай</a:t>
            </a:r>
            <a:r>
              <a:rPr lang="ru-RU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 Лариса </a:t>
            </a:r>
          </a:p>
          <a:p>
            <a:pPr marL="1876425" indent="-1876425" algn="ctr">
              <a:tabLst>
                <a:tab pos="352425" algn="l"/>
              </a:tabLst>
              <a:defRPr/>
            </a:pPr>
            <a:r>
              <a:rPr lang="ru-RU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                               Александровна</a:t>
            </a:r>
            <a:endParaRPr lang="ru-RU" dirty="0" smtClean="0">
              <a:ln w="10541" cmpd="sng">
                <a:solidFill>
                  <a:srgbClr val="002060"/>
                </a:solidFill>
                <a:prstDash val="solid"/>
              </a:ln>
              <a:solidFill>
                <a:srgbClr val="1E2E0C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  <a:p>
            <a:r>
              <a:rPr lang="ru-RU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rgbClr val="1E2E0C"/>
                </a:solidFill>
              </a:rPr>
              <a:t> </a:t>
            </a:r>
            <a:br>
              <a:rPr lang="ru-RU" dirty="0" smtClean="0">
                <a:solidFill>
                  <a:srgbClr val="1E2E0C"/>
                </a:solidFill>
              </a:rPr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2204864"/>
            <a:ext cx="550298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solidFill>
                  <a:srgbClr val="1E2E0C"/>
                </a:solidFill>
                <a:effectLst/>
                <a:latin typeface="Adventure" panose="02000503020000020003" pitchFamily="2" charset="0"/>
              </a:rPr>
              <a:t>Жизнь и творчество </a:t>
            </a:r>
          </a:p>
          <a:p>
            <a:pPr algn="ctr"/>
            <a:r>
              <a:rPr lang="ru-RU" sz="4400" b="1" cap="none" spc="0" dirty="0" smtClean="0">
                <a:ln/>
                <a:solidFill>
                  <a:srgbClr val="1E2E0C"/>
                </a:solidFill>
                <a:effectLst/>
                <a:latin typeface="Adventure" panose="02000503020000020003" pitchFamily="2" charset="0"/>
              </a:rPr>
              <a:t>Корнея Ивановича </a:t>
            </a:r>
          </a:p>
          <a:p>
            <a:pPr algn="ctr"/>
            <a:r>
              <a:rPr lang="ru-RU" sz="4400" b="1" cap="none" spc="0" dirty="0" smtClean="0">
                <a:ln/>
                <a:solidFill>
                  <a:srgbClr val="1E2E0C"/>
                </a:solidFill>
                <a:effectLst/>
                <a:latin typeface="Adventure" panose="02000503020000020003" pitchFamily="2" charset="0"/>
              </a:rPr>
              <a:t>Чуковского</a:t>
            </a:r>
            <a:endParaRPr lang="ru-RU" sz="4400" b="1" cap="none" spc="0" dirty="0">
              <a:ln/>
              <a:solidFill>
                <a:srgbClr val="1E2E0C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Лариса\Pictures\26796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31640" y="1700808"/>
            <a:ext cx="68194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Но, как черная железная нога,</a:t>
            </a:r>
          </a:p>
          <a:p>
            <a:pPr algn="ctr"/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Побежала, поскакала …….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3284984"/>
            <a:ext cx="7266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algn="ctr"/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1)  лопата     2) кочерга      3) метла</a:t>
            </a:r>
          </a:p>
        </p:txBody>
      </p:sp>
      <p:pic>
        <p:nvPicPr>
          <p:cNvPr id="24578" name="Picture 2" descr="C:\Users\Лариса\Pictures\KochergaNEW2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181148">
            <a:off x="3951434" y="4002463"/>
            <a:ext cx="2540000" cy="25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Лариса\Pictures\26796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1628800"/>
            <a:ext cx="5166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Я бегу ,бегу, бегу,</a:t>
            </a:r>
          </a:p>
          <a:p>
            <a:pPr algn="ctr"/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Удержаться не могу !</a:t>
            </a:r>
            <a:endParaRPr lang="ru-RU" sz="3600" dirty="0">
              <a:solidFill>
                <a:srgbClr val="1E2E0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3212976"/>
            <a:ext cx="77588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algn="ctr"/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1)  кастрюля     2) кочерга      3) метла</a:t>
            </a:r>
          </a:p>
        </p:txBody>
      </p:sp>
      <p:pic>
        <p:nvPicPr>
          <p:cNvPr id="25602" name="Picture 2" descr="C:\Users\Лариса\Pictures\b-interos_1930_kastr-650x65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3501008"/>
            <a:ext cx="3456384" cy="2996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Лариса\Pictures\26796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75856" y="155679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3284984"/>
            <a:ext cx="68339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1) топоры   2) блюдца   3)  утюги</a:t>
            </a:r>
            <a:endParaRPr lang="ru-RU" sz="3200" dirty="0">
              <a:solidFill>
                <a:srgbClr val="1E2E0C"/>
              </a:solidFill>
            </a:endParaRPr>
          </a:p>
        </p:txBody>
      </p:sp>
      <p:pic>
        <p:nvPicPr>
          <p:cNvPr id="26626" name="Picture 2" descr="http://www.stihi.ru/pics/2010/04/04/758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3861048"/>
            <a:ext cx="2304256" cy="228143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51520" y="1412776"/>
            <a:ext cx="86044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……. бегут покрякивают,</a:t>
            </a:r>
          </a:p>
          <a:p>
            <a:pPr algn="ctr"/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Через лужи, через лужи          перескакивают.</a:t>
            </a:r>
            <a:endParaRPr lang="ru-RU" sz="3600" dirty="0">
              <a:solidFill>
                <a:srgbClr val="1E2E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Лариса\Pictures\26796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1072" y="1484784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Из окошка вывалился……</a:t>
            </a:r>
          </a:p>
          <a:p>
            <a:pPr algn="ctr"/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И пошел, пошел, пошел, пошел, пошел ……. </a:t>
            </a:r>
            <a:endParaRPr lang="ru-RU" sz="3600" dirty="0">
              <a:solidFill>
                <a:srgbClr val="1E2E0C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3429000"/>
            <a:ext cx="6287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1) самовар    2) стол   3)  утюг </a:t>
            </a:r>
            <a:endParaRPr lang="ru-RU" sz="3200" dirty="0">
              <a:solidFill>
                <a:srgbClr val="1E2E0C"/>
              </a:solidFill>
            </a:endParaRPr>
          </a:p>
        </p:txBody>
      </p:sp>
      <p:pic>
        <p:nvPicPr>
          <p:cNvPr id="27649" name="Picture 1" descr="C:\Users\Лариса\Pictures\svala-stolik-dzieciecy-brzoza-sklej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4221088"/>
            <a:ext cx="2857500" cy="2232248"/>
          </a:xfrm>
          <a:prstGeom prst="rect">
            <a:avLst/>
          </a:prstGeom>
          <a:noFill/>
        </p:spPr>
      </p:pic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7884368" y="5733256"/>
            <a:ext cx="648072" cy="68237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Горупай Л.А\Оформление презентации\Шаблоны рамки\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956"/>
            <a:ext cx="9125272" cy="68350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43608" y="764704"/>
            <a:ext cx="67406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IV </a:t>
            </a:r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этап «Добро пожаловать в сказку»</a:t>
            </a:r>
          </a:p>
        </p:txBody>
      </p:sp>
      <p:pic>
        <p:nvPicPr>
          <p:cNvPr id="15" name="Picture 2" descr="C:\Users\Лариса\Pictures\10032618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63061">
            <a:off x="5226117" y="1718389"/>
            <a:ext cx="2833425" cy="409379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27584" y="1916832"/>
            <a:ext cx="4347665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диафильм </a:t>
            </a:r>
          </a:p>
          <a:p>
            <a:pPr algn="ctr"/>
            <a:r>
              <a:rPr lang="ru-RU" sz="7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по сказке</a:t>
            </a:r>
            <a:endParaRPr lang="ru-RU" sz="7200" dirty="0">
              <a:solidFill>
                <a:srgbClr val="1E2E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Горупай Л.А\Оформление презентации\Шаблоны рамки\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956"/>
            <a:ext cx="9125272" cy="68350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11" name="Picture 2" descr="C:\Users\Лариса\Desktop\проект\DSCF55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96752"/>
            <a:ext cx="4248472" cy="3744416"/>
          </a:xfrm>
          <a:prstGeom prst="rect">
            <a:avLst/>
          </a:prstGeom>
          <a:noFill/>
          <a:ln w="38100">
            <a:solidFill>
              <a:srgbClr val="1E2E0C"/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5148064" y="1196752"/>
            <a:ext cx="33843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  <a:t>Скачет сито по полям,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  <a:t>А корыто по лугам.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  <a:t>За лопатою метла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  <a:t>Вдоль по улице 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  <a:t>                        пошла.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  <a:t>Топоры-то, топоры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  <a:t>Так и сыплются с горы.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</a:br>
            <a:r>
              <a:rPr lang="ru-RU" sz="2000" dirty="0" err="1" smtClean="0">
                <a:solidFill>
                  <a:srgbClr val="1E2E0C"/>
                </a:solidFill>
                <a:latin typeface="Comic Sans MS" pitchFamily="66" charset="0"/>
              </a:rPr>
              <a:t>Испугалася</a:t>
            </a: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  <a:t> коза,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  <a:t>Растопырила глаза: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  <a:t>"Что такое? Почему?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</a:rPr>
              <a:t>Ничего я не пойму".</a:t>
            </a:r>
            <a:endParaRPr lang="ru-RU" sz="2000" dirty="0">
              <a:solidFill>
                <a:srgbClr val="1E2E0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Горупай Л.А\Оформление презентации\Шаблоны рамки\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956"/>
            <a:ext cx="9125272" cy="68350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Лариса\Desktop\проект\DSCF55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80728"/>
            <a:ext cx="4320480" cy="4176464"/>
          </a:xfrm>
          <a:prstGeom prst="rect">
            <a:avLst/>
          </a:prstGeom>
          <a:noFill/>
          <a:ln w="38100">
            <a:solidFill>
              <a:srgbClr val="1E2E0C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4963047" y="1196752"/>
            <a:ext cx="4180953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Из окошка вывалился стол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И пошёл, пошёл, пошёл,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                  пошёл, пошёл…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А на нём, а на нём,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Как на лошади верхом,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Самоварище</a:t>
            </a: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 сидит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И товарищам кричит: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"Уходите, бегите, 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                     </a:t>
            </a:r>
            <a:r>
              <a:rPr lang="ru-RU" sz="2000" dirty="0" err="1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спасайтеся</a:t>
            </a: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!"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И в железную трубу: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"</a:t>
            </a:r>
            <a:r>
              <a:rPr lang="ru-RU" sz="2000" dirty="0" err="1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Бу-бу-бу</a:t>
            </a: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! </a:t>
            </a:r>
            <a:r>
              <a:rPr lang="ru-RU" sz="2000" dirty="0" err="1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Бу-бу-бу</a:t>
            </a: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!"</a:t>
            </a:r>
          </a:p>
          <a:p>
            <a:endParaRPr lang="ru-RU" sz="2400" dirty="0">
              <a:solidFill>
                <a:srgbClr val="1E2E0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Горупай Л.А\Оформление презентации\Шаблоны рамки\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956"/>
            <a:ext cx="9125272" cy="68350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5" name="Picture 3" descr="C:\Users\Лариса\Desktop\проект\DSCF55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4449264" cy="3672408"/>
          </a:xfrm>
          <a:prstGeom prst="rect">
            <a:avLst/>
          </a:prstGeom>
          <a:noFill/>
          <a:ln w="38100">
            <a:solidFill>
              <a:srgbClr val="1E2E0C"/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5148064" y="1340768"/>
            <a:ext cx="5400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solidFill>
                <a:srgbClr val="1E2E0C"/>
              </a:solidFill>
              <a:latin typeface="Comic Sans MS" pitchFamily="66" charset="0"/>
              <a:cs typeface="Times New Roman" pitchFamily="18" charset="0"/>
            </a:endParaRPr>
          </a:p>
          <a:p>
            <a:r>
              <a:rPr lang="ru-RU" sz="2000" dirty="0" smtClean="0">
                <a:latin typeface="Comic Sans MS" pitchFamily="66" charset="0"/>
              </a:rPr>
              <a:t>Но, как чёрная железная </a:t>
            </a:r>
          </a:p>
          <a:p>
            <a:r>
              <a:rPr lang="ru-RU" sz="2000" dirty="0" smtClean="0">
                <a:latin typeface="Comic Sans MS" pitchFamily="66" charset="0"/>
              </a:rPr>
              <a:t>                                  нога, </a:t>
            </a:r>
            <a:br>
              <a:rPr lang="ru-RU" sz="2000" dirty="0" smtClean="0">
                <a:latin typeface="Comic Sans MS" pitchFamily="66" charset="0"/>
              </a:rPr>
            </a:br>
            <a:r>
              <a:rPr lang="ru-RU" sz="2000" dirty="0" smtClean="0">
                <a:latin typeface="Comic Sans MS" pitchFamily="66" charset="0"/>
              </a:rPr>
              <a:t>Побежала, поскакала</a:t>
            </a:r>
          </a:p>
          <a:p>
            <a:r>
              <a:rPr lang="ru-RU" sz="2000" dirty="0" smtClean="0">
                <a:latin typeface="Comic Sans MS" pitchFamily="66" charset="0"/>
              </a:rPr>
              <a:t>                              кочерга.</a:t>
            </a:r>
            <a:br>
              <a:rPr lang="ru-RU" sz="2000" dirty="0" smtClean="0">
                <a:latin typeface="Comic Sans MS" pitchFamily="66" charset="0"/>
              </a:rPr>
            </a:br>
            <a:r>
              <a:rPr lang="ru-RU" sz="2000" dirty="0" smtClean="0">
                <a:latin typeface="Comic Sans MS" pitchFamily="66" charset="0"/>
              </a:rPr>
              <a:t>И </a:t>
            </a:r>
            <a:r>
              <a:rPr lang="ru-RU" sz="2000" dirty="0" err="1" smtClean="0">
                <a:latin typeface="Comic Sans MS" pitchFamily="66" charset="0"/>
              </a:rPr>
              <a:t>помчалися</a:t>
            </a:r>
            <a:r>
              <a:rPr lang="ru-RU" sz="2000" dirty="0" smtClean="0">
                <a:latin typeface="Comic Sans MS" pitchFamily="66" charset="0"/>
              </a:rPr>
              <a:t> по </a:t>
            </a:r>
          </a:p>
          <a:p>
            <a:r>
              <a:rPr lang="ru-RU" sz="2000" dirty="0" smtClean="0">
                <a:latin typeface="Comic Sans MS" pitchFamily="66" charset="0"/>
              </a:rPr>
              <a:t>                      улице ножи:</a:t>
            </a:r>
            <a:br>
              <a:rPr lang="ru-RU" sz="2000" dirty="0" smtClean="0">
                <a:latin typeface="Comic Sans MS" pitchFamily="66" charset="0"/>
              </a:rPr>
            </a:br>
            <a:r>
              <a:rPr lang="ru-RU" sz="2000" dirty="0" smtClean="0">
                <a:latin typeface="Comic Sans MS" pitchFamily="66" charset="0"/>
              </a:rPr>
              <a:t>«Эй, держи, держи,</a:t>
            </a:r>
          </a:p>
          <a:p>
            <a:r>
              <a:rPr lang="ru-RU" sz="2000" dirty="0" smtClean="0">
                <a:latin typeface="Comic Sans MS" pitchFamily="66" charset="0"/>
              </a:rPr>
              <a:t>        держи, держи, держи !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Горупай Л.А\Оформление презентации\Шаблоны рамки\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956"/>
            <a:ext cx="9125272" cy="68350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C:\Users\Лариса\Desktop\проект\DSCF55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84784"/>
            <a:ext cx="4176464" cy="3528392"/>
          </a:xfrm>
          <a:prstGeom prst="rect">
            <a:avLst/>
          </a:prstGeom>
          <a:noFill/>
          <a:ln w="38100">
            <a:solidFill>
              <a:srgbClr val="1E2E0C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5004048" y="1268760"/>
            <a:ext cx="352839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Тут </a:t>
            </a:r>
            <a:r>
              <a:rPr lang="ru-RU" sz="2000" dirty="0" err="1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Федорины</a:t>
            </a: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 коты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Расфуфырили</a:t>
            </a: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 хвосты,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Побежали во всю прыть.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Чтоб посуду воротить: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"Эй вы, глупые тарелки,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Что вы скачете, как белки?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Вам ли бегать за воротами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С воробьями желторотыми?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Вы в канаву упадёте,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Вы утонете в болоте.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Не ходите, погодите,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Воротитеся</a:t>
            </a: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 домой!"</a:t>
            </a:r>
            <a:endParaRPr lang="ru-RU" sz="2000" dirty="0">
              <a:solidFill>
                <a:srgbClr val="1E2E0C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Горупай Л.А\Оформление презентации\Шаблоны рамки\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956"/>
            <a:ext cx="9125272" cy="68350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Лариса\Desktop\проект\DSCF55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4752528" cy="3744416"/>
          </a:xfrm>
          <a:prstGeom prst="rect">
            <a:avLst/>
          </a:prstGeom>
          <a:noFill/>
          <a:ln w="38100">
            <a:solidFill>
              <a:srgbClr val="1E2E0C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5436096" y="548680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Но чудо </a:t>
            </a:r>
            <a:r>
              <a:rPr lang="ru-RU" sz="2000" dirty="0" err="1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случилося</a:t>
            </a: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 с ней: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Стала Федора добрей.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Тихо за ними идёт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И тихую песню поёт: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"Ой вы, бедные 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                  сиротки мои,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Утюги и сковородки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                              мои!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Вы подите-ка, 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            немытые, домой,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Я водою вас умою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                       ключевой.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endParaRPr lang="ru-RU" sz="2000" dirty="0">
              <a:solidFill>
                <a:srgbClr val="1E2E0C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436510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Я почищу вас песочком,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Окачу вас </a:t>
            </a:r>
            <a:r>
              <a:rPr lang="ru-RU" sz="2000" dirty="0" err="1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кипяточком</a:t>
            </a: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И вы будете опять,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Словно солнышко, сиять,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А поганых тараканов я повыведу,</a:t>
            </a:r>
            <a:b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Прусаков и пауков я </a:t>
            </a:r>
            <a:r>
              <a:rPr lang="ru-RU" sz="2000" dirty="0" err="1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повымету</a:t>
            </a:r>
            <a:r>
              <a:rPr lang="ru-RU" sz="2000" dirty="0" smtClean="0">
                <a:solidFill>
                  <a:srgbClr val="1E2E0C"/>
                </a:solidFill>
                <a:latin typeface="Comic Sans MS" pitchFamily="66" charset="0"/>
                <a:cs typeface="Times New Roman" pitchFamily="18" charset="0"/>
              </a:rPr>
              <a:t>!"</a:t>
            </a:r>
            <a:endParaRPr lang="ru-RU" sz="2000" dirty="0">
              <a:solidFill>
                <a:srgbClr val="1E2E0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ариса\Pictures\26796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23728" y="15567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1E2E0C"/>
                </a:solidFill>
                <a:latin typeface="Adventure" panose="02000503020000020003" pitchFamily="2" charset="0"/>
              </a:rPr>
              <a:t>Содержание проекта</a:t>
            </a:r>
            <a:endParaRPr lang="ru-RU" sz="36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1E2E0C"/>
              </a:solidFill>
              <a:latin typeface="Adventure" panose="02000503020000020003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1600" y="2492896"/>
            <a:ext cx="6978064" cy="36625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  <a:hlinkClick r:id="rId3" action="ppaction://hlinksldjump"/>
              </a:rPr>
              <a:t>I </a:t>
            </a:r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  <a:hlinkClick r:id="rId3" action="ppaction://hlinksldjump"/>
              </a:rPr>
              <a:t>этап «С юбилеем!»</a:t>
            </a:r>
            <a:endParaRPr lang="ru-RU" sz="3200" dirty="0" smtClean="0">
              <a:ln w="19050" cmpd="sng">
                <a:solidFill>
                  <a:srgbClr val="002060"/>
                </a:solidFill>
                <a:prstDash val="solid"/>
              </a:ln>
              <a:solidFill>
                <a:srgbClr val="1E2E0C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pPr algn="ctr"/>
            <a:r>
              <a:rPr lang="en-US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  <a:hlinkClick r:id="rId4" action="ppaction://hlinksldjump"/>
              </a:rPr>
              <a:t>II </a:t>
            </a:r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  <a:hlinkClick r:id="rId4" action="ppaction://hlinksldjump"/>
              </a:rPr>
              <a:t>этап «Внимание сказка!»</a:t>
            </a:r>
            <a:endParaRPr lang="ru-RU" sz="3200" dirty="0" smtClean="0">
              <a:ln w="19050" cmpd="sng">
                <a:solidFill>
                  <a:srgbClr val="002060"/>
                </a:solidFill>
                <a:prstDash val="solid"/>
              </a:ln>
              <a:solidFill>
                <a:srgbClr val="1E2E0C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</a:t>
            </a:r>
            <a:r>
              <a:rPr lang="en-US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  <a:hlinkClick r:id="rId5" action="ppaction://hlinksldjump"/>
              </a:rPr>
              <a:t>III </a:t>
            </a:r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  <a:hlinkClick r:id="rId5" action="ppaction://hlinksldjump"/>
              </a:rPr>
              <a:t>этап «Тайное становится явным  »</a:t>
            </a:r>
            <a:endParaRPr lang="ru-RU" sz="3200" dirty="0" smtClean="0">
              <a:ln w="19050" cmpd="sng">
                <a:solidFill>
                  <a:srgbClr val="002060"/>
                </a:solidFill>
                <a:prstDash val="solid"/>
              </a:ln>
              <a:solidFill>
                <a:srgbClr val="1E2E0C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pPr algn="ctr"/>
            <a:r>
              <a:rPr lang="en-US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  <a:hlinkClick r:id="rId6" action="ppaction://hlinksldjump"/>
              </a:rPr>
              <a:t>IV </a:t>
            </a:r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  <a:hlinkClick r:id="rId6" action="ppaction://hlinksldjump"/>
              </a:rPr>
              <a:t>этап «Добро пожаловать в сказку»</a:t>
            </a:r>
            <a:endParaRPr lang="ru-RU" sz="3200" dirty="0" smtClean="0">
              <a:ln w="19050" cmpd="sng">
                <a:solidFill>
                  <a:srgbClr val="002060"/>
                </a:solidFill>
                <a:prstDash val="solid"/>
              </a:ln>
              <a:solidFill>
                <a:srgbClr val="1E2E0C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 </a:t>
            </a:r>
          </a:p>
          <a:p>
            <a:pPr algn="ctr"/>
            <a:endParaRPr lang="ru-RU" sz="3600" b="1" dirty="0" smtClean="0">
              <a:ln w="19050" cmpd="sng">
                <a:solidFill>
                  <a:srgbClr val="002060"/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algn="ctr"/>
            <a:endParaRPr lang="ru-RU" sz="3600" b="1" dirty="0">
              <a:ln w="19050" cmpd="sng">
                <a:solidFill>
                  <a:srgbClr val="002060"/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Горупай Л.А\Оформление презентации\Шаблоны рамки\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956"/>
            <a:ext cx="9125272" cy="68350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27584" y="1196752"/>
            <a:ext cx="72728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1E2E0C"/>
                </a:solidFill>
                <a:latin typeface="Comic Sans MS" pitchFamily="66" charset="0"/>
              </a:rPr>
              <a:t>Автор презентации –  </a:t>
            </a:r>
            <a:r>
              <a:rPr lang="ru-RU" sz="2000" b="1" dirty="0" err="1" smtClean="0">
                <a:solidFill>
                  <a:srgbClr val="1E2E0C"/>
                </a:solidFill>
                <a:latin typeface="Comic Sans MS" pitchFamily="66" charset="0"/>
              </a:rPr>
              <a:t>Горупай</a:t>
            </a:r>
            <a:r>
              <a:rPr lang="ru-RU" sz="2000" b="1" dirty="0" smtClean="0">
                <a:solidFill>
                  <a:srgbClr val="1E2E0C"/>
                </a:solidFill>
                <a:latin typeface="Comic Sans MS" pitchFamily="66" charset="0"/>
              </a:rPr>
              <a:t> Лариса </a:t>
            </a:r>
          </a:p>
          <a:p>
            <a:r>
              <a:rPr lang="ru-RU" sz="2000" b="1" dirty="0" smtClean="0">
                <a:solidFill>
                  <a:srgbClr val="1E2E0C"/>
                </a:solidFill>
                <a:latin typeface="Comic Sans MS" pitchFamily="66" charset="0"/>
              </a:rPr>
              <a:t>                           Александровна</a:t>
            </a:r>
          </a:p>
          <a:p>
            <a:endParaRPr lang="ru-RU" sz="2000" b="1" dirty="0" smtClean="0">
              <a:solidFill>
                <a:srgbClr val="1E2E0C"/>
              </a:solidFill>
              <a:latin typeface="Comic Sans MS" pitchFamily="66" charset="0"/>
            </a:endParaRPr>
          </a:p>
          <a:p>
            <a:r>
              <a:rPr lang="ru-RU" sz="2000" b="1" dirty="0" smtClean="0">
                <a:solidFill>
                  <a:srgbClr val="1E2E0C"/>
                </a:solidFill>
                <a:latin typeface="Comic Sans MS" pitchFamily="66" charset="0"/>
              </a:rPr>
              <a:t> </a:t>
            </a:r>
          </a:p>
          <a:p>
            <a:r>
              <a:rPr lang="ru-RU" sz="2000" b="1" dirty="0" smtClean="0">
                <a:solidFill>
                  <a:srgbClr val="1E2E0C"/>
                </a:solidFill>
                <a:latin typeface="Comic Sans MS" pitchFamily="66" charset="0"/>
              </a:rPr>
              <a:t> Иллюстраторы –  Харитонова Наташа </a:t>
            </a:r>
          </a:p>
          <a:p>
            <a:r>
              <a:rPr lang="ru-RU" sz="2000" b="1" dirty="0" smtClean="0">
                <a:solidFill>
                  <a:srgbClr val="1E2E0C"/>
                </a:solidFill>
                <a:latin typeface="Comic Sans MS" pitchFamily="66" charset="0"/>
              </a:rPr>
              <a:t>                      </a:t>
            </a:r>
            <a:r>
              <a:rPr lang="ru-RU" sz="2000" b="1" dirty="0" err="1" smtClean="0">
                <a:solidFill>
                  <a:srgbClr val="1E2E0C"/>
                </a:solidFill>
                <a:latin typeface="Comic Sans MS" pitchFamily="66" charset="0"/>
              </a:rPr>
              <a:t>Прибылева</a:t>
            </a:r>
            <a:r>
              <a:rPr lang="ru-RU" sz="2000" b="1" dirty="0" smtClean="0">
                <a:solidFill>
                  <a:srgbClr val="1E2E0C"/>
                </a:solidFill>
                <a:latin typeface="Comic Sans MS" pitchFamily="66" charset="0"/>
              </a:rPr>
              <a:t> Даша</a:t>
            </a:r>
          </a:p>
          <a:p>
            <a:r>
              <a:rPr lang="ru-RU" sz="2000" b="1" dirty="0" smtClean="0">
                <a:solidFill>
                  <a:srgbClr val="1E2E0C"/>
                </a:solidFill>
                <a:latin typeface="Comic Sans MS" pitchFamily="66" charset="0"/>
              </a:rPr>
              <a:t>                      </a:t>
            </a:r>
            <a:r>
              <a:rPr lang="ru-RU" sz="2000" b="1" dirty="0" err="1" smtClean="0">
                <a:solidFill>
                  <a:srgbClr val="1E2E0C"/>
                </a:solidFill>
                <a:latin typeface="Comic Sans MS" pitchFamily="66" charset="0"/>
              </a:rPr>
              <a:t>Рашевская</a:t>
            </a:r>
            <a:r>
              <a:rPr lang="ru-RU" sz="2000" b="1" dirty="0" smtClean="0">
                <a:solidFill>
                  <a:srgbClr val="1E2E0C"/>
                </a:solidFill>
                <a:latin typeface="Comic Sans MS" pitchFamily="66" charset="0"/>
              </a:rPr>
              <a:t> Полина</a:t>
            </a:r>
          </a:p>
          <a:p>
            <a:endParaRPr lang="ru-RU" sz="2000" b="1" dirty="0" smtClean="0">
              <a:solidFill>
                <a:srgbClr val="1E2E0C"/>
              </a:solidFill>
              <a:latin typeface="Comic Sans MS" pitchFamily="66" charset="0"/>
            </a:endParaRPr>
          </a:p>
          <a:p>
            <a:r>
              <a:rPr lang="ru-RU" sz="2000" b="1" dirty="0" smtClean="0">
                <a:solidFill>
                  <a:srgbClr val="1E2E0C"/>
                </a:solidFill>
                <a:latin typeface="Comic Sans MS" pitchFamily="66" charset="0"/>
              </a:rPr>
              <a:t> Автор вопросов викторины – </a:t>
            </a:r>
            <a:r>
              <a:rPr lang="ru-RU" sz="2000" b="1" dirty="0" err="1" smtClean="0">
                <a:solidFill>
                  <a:srgbClr val="1E2E0C"/>
                </a:solidFill>
                <a:latin typeface="Comic Sans MS" pitchFamily="66" charset="0"/>
              </a:rPr>
              <a:t>Рашевская</a:t>
            </a:r>
            <a:r>
              <a:rPr lang="ru-RU" sz="2000" b="1" dirty="0" smtClean="0">
                <a:solidFill>
                  <a:srgbClr val="1E2E0C"/>
                </a:solidFill>
                <a:latin typeface="Comic Sans MS" pitchFamily="66" charset="0"/>
              </a:rPr>
              <a:t> Полина </a:t>
            </a:r>
          </a:p>
          <a:p>
            <a:r>
              <a:rPr lang="ru-RU" sz="2000" b="1" dirty="0" smtClean="0">
                <a:solidFill>
                  <a:srgbClr val="1E2E0C"/>
                </a:solidFill>
                <a:latin typeface="Comic Sans MS" pitchFamily="66" charset="0"/>
              </a:rPr>
              <a:t> </a:t>
            </a:r>
            <a:endParaRPr lang="ru-RU" sz="2000" b="1" dirty="0">
              <a:solidFill>
                <a:srgbClr val="1E2E0C"/>
              </a:solidFill>
              <a:latin typeface="Comic Sans MS" pitchFamily="66" charset="0"/>
            </a:endParaRPr>
          </a:p>
        </p:txBody>
      </p:sp>
      <p:sp>
        <p:nvSpPr>
          <p:cNvPr id="10" name="Управляющая кнопка: домой 9">
            <a:hlinkClick r:id="rId3" action="ppaction://hlinksldjump" highlightClick="1"/>
          </p:cNvPr>
          <p:cNvSpPr/>
          <p:nvPr/>
        </p:nvSpPr>
        <p:spPr>
          <a:xfrm>
            <a:off x="7884368" y="5733256"/>
            <a:ext cx="648072" cy="68237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D:\Горупай Л.А\Оформление презентации\Шаблоны рамки\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956"/>
            <a:ext cx="9125272" cy="6835044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620688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http://buz-gimn1.ucoz.ru/images/2012_2013_2/novyj_risunok-7.png</a:t>
            </a:r>
            <a:r>
              <a:rPr lang="ru-RU" dirty="0" smtClean="0"/>
              <a:t>  портрет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843808" y="548680"/>
            <a:ext cx="3940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Использованные ресурсы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196752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http://referatikk.ru/2014-02-22-09-40-16/661-2014-06-08-08-41-35/7219-2014-06-08-08-50-20.html</a:t>
            </a:r>
            <a:r>
              <a:rPr lang="ru-RU" dirty="0" smtClean="0"/>
              <a:t> биография писателя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1844824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mtClean="0">
                <a:hlinkClick r:id="rId5"/>
              </a:rPr>
              <a:t>http://www.e-reading.by/illustrations/1027/1027330-i_082.png</a:t>
            </a:r>
            <a:r>
              <a:rPr lang="ru-RU" smtClean="0"/>
              <a:t> картинка Федоры</a:t>
            </a:r>
          </a:p>
          <a:p>
            <a:r>
              <a:rPr lang="en-US" smtClean="0">
                <a:hlinkClick r:id="rId6"/>
              </a:rPr>
              <a:t>http://static.ozone.ru/multimedia/books_covers/1003261847.jpg</a:t>
            </a:r>
            <a:r>
              <a:rPr lang="ru-RU" smtClean="0"/>
              <a:t> картинка книги</a:t>
            </a:r>
          </a:p>
          <a:p>
            <a:endParaRPr lang="ru-RU" smtClean="0"/>
          </a:p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2492896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http://qupi24.ru/content/model/image/00000015129_qupi24.jpg</a:t>
            </a:r>
            <a:r>
              <a:rPr lang="ru-RU" dirty="0" smtClean="0"/>
              <a:t> сито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2780928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http://news.ereality.ru/uploads/posts/2010-06/thumbs/1276528269_witch_</a:t>
            </a:r>
            <a:endParaRPr lang="ru-RU" dirty="0" smtClean="0">
              <a:hlinkClick r:id="rId8"/>
            </a:endParaRPr>
          </a:p>
          <a:p>
            <a:r>
              <a:rPr lang="en-US" dirty="0" smtClean="0">
                <a:hlinkClick r:id="rId8"/>
              </a:rPr>
              <a:t>broom.jpg</a:t>
            </a:r>
            <a:r>
              <a:rPr lang="ru-RU" dirty="0" smtClean="0"/>
              <a:t> метла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3356992"/>
            <a:ext cx="79928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9"/>
              </a:rPr>
              <a:t>http://media.nn.ru/data/ufiles/3/2/77/63/2776391.toporik.jpg</a:t>
            </a:r>
            <a:r>
              <a:rPr lang="ru-RU" dirty="0" smtClean="0"/>
              <a:t> топор</a:t>
            </a:r>
          </a:p>
          <a:p>
            <a:r>
              <a:rPr lang="en-US" dirty="0" smtClean="0">
                <a:hlinkClick r:id="rId10"/>
              </a:rPr>
              <a:t>http://www.podstakanik.ru/products_pictures/KochergaNEW200.jpg</a:t>
            </a:r>
            <a:r>
              <a:rPr lang="ru-RU" dirty="0" smtClean="0"/>
              <a:t> кочерга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3933056"/>
            <a:ext cx="80648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11"/>
              </a:rPr>
              <a:t>http://braun-mall.ru/image/cache/data/b-interos_1930_kastr-650x650.jpg</a:t>
            </a:r>
            <a:r>
              <a:rPr lang="ru-RU" dirty="0" smtClean="0"/>
              <a:t> кастрюля</a:t>
            </a:r>
          </a:p>
          <a:p>
            <a:r>
              <a:rPr lang="en-US" dirty="0" smtClean="0">
                <a:hlinkClick r:id="rId12"/>
              </a:rPr>
              <a:t>http://www.stihi.ru/pics/2010/04/04/7586.jpg</a:t>
            </a:r>
            <a:r>
              <a:rPr lang="ru-RU" dirty="0" smtClean="0"/>
              <a:t> утюг</a:t>
            </a:r>
          </a:p>
          <a:p>
            <a:r>
              <a:rPr lang="en-US" dirty="0" smtClean="0">
                <a:hlinkClick r:id="rId13"/>
              </a:rPr>
              <a:t>http://www.lekea.pl/sklep/1296-1834-large/svala-stolik-dzieciecy-brzoza-sklejka.jpg</a:t>
            </a:r>
            <a:endParaRPr lang="ru-RU" dirty="0" smtClean="0"/>
          </a:p>
          <a:p>
            <a:r>
              <a:rPr lang="ru-RU" dirty="0" smtClean="0"/>
              <a:t>Стол</a:t>
            </a:r>
          </a:p>
          <a:p>
            <a:r>
              <a:rPr lang="en-US" dirty="0" smtClean="0">
                <a:hlinkClick r:id="rId14"/>
              </a:rPr>
              <a:t>http://img0.liveinternet.ru/images/attach/c/4/83/771/83771666_061111094856.jpg</a:t>
            </a:r>
            <a:endParaRPr lang="ru-RU" dirty="0" smtClean="0"/>
          </a:p>
          <a:p>
            <a:r>
              <a:rPr lang="ru-RU" dirty="0" smtClean="0"/>
              <a:t>Портрет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Горупай Л.А\Оформление презентации\Шаблоны рамки\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956"/>
            <a:ext cx="9125272" cy="68350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692696"/>
            <a:ext cx="37718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I </a:t>
            </a:r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этап «С юбилеем!»</a:t>
            </a:r>
            <a:endParaRPr lang="ru-RU" sz="3200" dirty="0">
              <a:ln w="19050" cmpd="sng">
                <a:solidFill>
                  <a:srgbClr val="002060"/>
                </a:solidFill>
                <a:prstDash val="solid"/>
              </a:ln>
              <a:solidFill>
                <a:srgbClr val="1E2E0C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1412776"/>
            <a:ext cx="403244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Корней Иванович Чуковский</a:t>
            </a:r>
          </a:p>
          <a:p>
            <a:r>
              <a:rPr lang="ru-RU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Родился в Петербурге в 1882 году . 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Свое детство он провел в Одессе.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1917 году Чуковский получил предложение от М. Горького стать руководителем детского отдела издательства «Парус». Тогда же он стал обращать внимание на речь и обороты маленьких детей и записывать их. Из них родилась известная книга «От двух до пяти».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  <p:pic>
        <p:nvPicPr>
          <p:cNvPr id="13" name="Picture 2" descr="C:\Users\Лариса\Pictures\novyj_risunok-7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401" r="8107" b="10662"/>
          <a:stretch>
            <a:fillRect/>
          </a:stretch>
        </p:blipFill>
        <p:spPr bwMode="auto">
          <a:xfrm>
            <a:off x="5220072" y="1556792"/>
            <a:ext cx="2952328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Горупай Л.А\Оформление презентации\Шаблоны рамки\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0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8024" y="260648"/>
            <a:ext cx="3672408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Возвращаясь в поезде в Петербург с заболевшим сыном, он под стук колес рассказывал ему сказку про крокодила. Так родилась сказка «Крокодил».  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  За «Крокодилом» появились : «Мойдодыр», «Тараканище» , «Муха-цокотуха», «</a:t>
            </a:r>
            <a:r>
              <a:rPr lang="ru-RU" sz="2000" dirty="0" err="1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Бармалей</a:t>
            </a:r>
            <a:r>
              <a:rPr lang="ru-RU" sz="2000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2000" dirty="0" err="1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Федорино</a:t>
            </a:r>
            <a:r>
              <a:rPr lang="ru-RU" sz="2000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 горе».  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 Чуковский не ограничился только собственными сочинениями, он стал переводить для детей лучшие произведения мировой литературы. </a:t>
            </a:r>
          </a:p>
          <a:p>
            <a:r>
              <a:rPr lang="ru-RU" sz="2000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   В 1969 году писателя не стало.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7956376" y="5661248"/>
            <a:ext cx="648072" cy="68237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Лариса\Pictures\83771666_0611110948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04664"/>
            <a:ext cx="4176464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Лариса\Pictures\26796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71800" y="1196752"/>
            <a:ext cx="493955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II </a:t>
            </a:r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этап «Внимание сказка!»</a:t>
            </a:r>
          </a:p>
          <a:p>
            <a:endParaRPr lang="ru-RU" dirty="0"/>
          </a:p>
        </p:txBody>
      </p:sp>
      <p:pic>
        <p:nvPicPr>
          <p:cNvPr id="3074" name="Picture 2" descr="C:\Users\Лариса\Pictures\1027330-i_08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16832"/>
            <a:ext cx="4210050" cy="4352925"/>
          </a:xfrm>
          <a:prstGeom prst="rect">
            <a:avLst/>
          </a:prstGeom>
          <a:noFill/>
        </p:spPr>
      </p:pic>
      <p:sp>
        <p:nvSpPr>
          <p:cNvPr id="15" name="Выноска-облако 14"/>
          <p:cNvSpPr/>
          <p:nvPr/>
        </p:nvSpPr>
        <p:spPr>
          <a:xfrm rot="701224">
            <a:off x="4029647" y="2404133"/>
            <a:ext cx="5110623" cy="2925019"/>
          </a:xfrm>
          <a:prstGeom prst="cloudCallou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16" name="TextBox 15"/>
          <p:cNvSpPr txBox="1"/>
          <p:nvPr/>
        </p:nvSpPr>
        <p:spPr>
          <a:xfrm>
            <a:off x="4103440" y="2564904"/>
            <a:ext cx="5040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Федора</a:t>
            </a:r>
          </a:p>
          <a:p>
            <a:pPr algn="ctr"/>
            <a:r>
              <a:rPr lang="ru-RU" sz="2400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Ленивая, неряшливая</a:t>
            </a:r>
          </a:p>
          <a:p>
            <a:pPr algn="ctr"/>
            <a:r>
              <a:rPr lang="ru-RU" sz="2400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Закоптила, испачкала, забросила</a:t>
            </a:r>
          </a:p>
          <a:p>
            <a:pPr algn="ctr"/>
            <a:r>
              <a:rPr lang="ru-RU" sz="2400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Без труда не выловишь и рыбку </a:t>
            </a:r>
          </a:p>
          <a:p>
            <a:pPr algn="ctr"/>
            <a:r>
              <a:rPr lang="ru-RU" sz="2400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из пруда.</a:t>
            </a:r>
          </a:p>
          <a:p>
            <a:pPr algn="ctr"/>
            <a:r>
              <a:rPr lang="ru-RU" sz="2400" b="1" dirty="0" smtClean="0">
                <a:solidFill>
                  <a:srgbClr val="1E2E0C"/>
                </a:solidFill>
                <a:latin typeface="Times New Roman" pitchFamily="18" charset="0"/>
                <a:cs typeface="Times New Roman" pitchFamily="18" charset="0"/>
              </a:rPr>
              <a:t>Исправилась</a:t>
            </a:r>
            <a:endParaRPr lang="ru-RU" sz="2400" b="1" dirty="0">
              <a:solidFill>
                <a:srgbClr val="1E2E0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7884368" y="5733256"/>
            <a:ext cx="648072" cy="68237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Лариса\Pictures\26796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1340768"/>
            <a:ext cx="67149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III </a:t>
            </a:r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этап «Тайное становится явным  »</a:t>
            </a:r>
          </a:p>
        </p:txBody>
      </p:sp>
      <p:pic>
        <p:nvPicPr>
          <p:cNvPr id="4098" name="Picture 2" descr="C:\Users\Лариса\Pictures\10032618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71385">
            <a:off x="5182537" y="2167568"/>
            <a:ext cx="2880320" cy="386293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395536" y="2276872"/>
            <a:ext cx="42639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Times New Roman" pitchFamily="18" charset="0"/>
                <a:ea typeface="Batang" panose="02030600000101010101" pitchFamily="18" charset="-127"/>
                <a:cs typeface="Times New Roman" pitchFamily="18" charset="0"/>
              </a:rPr>
              <a:t>викторина</a:t>
            </a:r>
            <a:endParaRPr lang="ru-RU" sz="7200" dirty="0">
              <a:solidFill>
                <a:srgbClr val="1E2E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Лариса\Pictures\26796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2210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412776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/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Скачет…… по полям,</a:t>
            </a:r>
          </a:p>
          <a:p>
            <a:pPr marL="742950" indent="-742950" algn="ctr"/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А корыто по лугам.</a:t>
            </a:r>
          </a:p>
          <a:p>
            <a:pPr marL="742950" indent="-742950" algn="ctr"/>
            <a:endParaRPr lang="ru-RU" sz="3600" dirty="0" smtClean="0">
              <a:ln w="19050" cmpd="sng">
                <a:solidFill>
                  <a:srgbClr val="002060"/>
                </a:solidFill>
                <a:prstDash val="solid"/>
              </a:ln>
              <a:solidFill>
                <a:srgbClr val="1E2E0C"/>
              </a:solidFill>
              <a:latin typeface="Comic Sans MS" pitchFamily="66" charset="0"/>
              <a:ea typeface="Batang" panose="02030600000101010101" pitchFamily="18" charset="-127"/>
              <a:cs typeface="Times New Roman" pitchFamily="18" charset="0"/>
            </a:endParaRPr>
          </a:p>
          <a:p>
            <a:pPr marL="742950" indent="-742950" algn="ctr"/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1)  лопата     2) кочерга     3)сито</a:t>
            </a:r>
          </a:p>
          <a:p>
            <a:pPr marL="742950" indent="-742950" algn="ctr"/>
            <a:endParaRPr lang="ru-RU" sz="3600" dirty="0" smtClean="0">
              <a:ln w="19050" cmpd="sng">
                <a:solidFill>
                  <a:srgbClr val="002060"/>
                </a:solidFill>
                <a:prstDash val="solid"/>
              </a:ln>
              <a:solidFill>
                <a:srgbClr val="1E2E0C"/>
              </a:solidFill>
              <a:latin typeface="Times New Roman" pitchFamily="18" charset="0"/>
              <a:ea typeface="Batang" panose="02030600000101010101" pitchFamily="18" charset="-127"/>
              <a:cs typeface="Times New Roman" pitchFamily="18" charset="0"/>
            </a:endParaRPr>
          </a:p>
        </p:txBody>
      </p:sp>
      <p:pic>
        <p:nvPicPr>
          <p:cNvPr id="5123" name="Picture 3" descr="C:\Users\Лариса\Pictures\00000015129_qupi2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789040"/>
            <a:ext cx="2922805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Лариса\Pictures\26796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1412776"/>
            <a:ext cx="76434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  </a:t>
            </a:r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Вдоль по улице за лопатой шла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2348880"/>
            <a:ext cx="73036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algn="ctr"/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1)  лопата     2) кочерга      3) метла</a:t>
            </a:r>
          </a:p>
        </p:txBody>
      </p:sp>
      <p:pic>
        <p:nvPicPr>
          <p:cNvPr id="6145" name="Picture 1" descr="C:\Users\Лариса\Pictures\1276528269_witch_broom.jpg"/>
          <p:cNvPicPr>
            <a:picLocks noChangeAspect="1" noChangeArrowheads="1"/>
          </p:cNvPicPr>
          <p:nvPr/>
        </p:nvPicPr>
        <p:blipFill>
          <a:blip r:embed="rId3" cstate="print"/>
          <a:srcRect l="13712" t="11360" r="13713" b="13041"/>
          <a:stretch>
            <a:fillRect/>
          </a:stretch>
        </p:blipFill>
        <p:spPr bwMode="auto">
          <a:xfrm>
            <a:off x="3851920" y="3068960"/>
            <a:ext cx="2592288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Лариса\Pictures\26796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15333" y="476672"/>
            <a:ext cx="285656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76425" indent="-1876425" algn="ctr">
              <a:tabLst>
                <a:tab pos="352425" algn="l"/>
              </a:tabLs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35696" y="1556792"/>
            <a:ext cx="54505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 …… то …….  </a:t>
            </a:r>
          </a:p>
          <a:p>
            <a:pPr algn="ctr"/>
            <a:r>
              <a:rPr lang="ru-RU" sz="36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Так и сыплются с горы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2996952"/>
            <a:ext cx="67104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n w="19050" cmpd="sng">
                  <a:solidFill>
                    <a:srgbClr val="002060"/>
                  </a:solidFill>
                  <a:prstDash val="solid"/>
                </a:ln>
                <a:solidFill>
                  <a:srgbClr val="1E2E0C"/>
                </a:solidFill>
                <a:latin typeface="Comic Sans MS" pitchFamily="66" charset="0"/>
                <a:ea typeface="Batang" panose="02030600000101010101" pitchFamily="18" charset="-127"/>
                <a:cs typeface="Times New Roman" pitchFamily="18" charset="0"/>
              </a:rPr>
              <a:t>1) топоры   2) блюдца  3)  утюги</a:t>
            </a:r>
            <a:endParaRPr lang="ru-RU" sz="3200" dirty="0">
              <a:solidFill>
                <a:srgbClr val="1E2E0C"/>
              </a:solidFill>
            </a:endParaRPr>
          </a:p>
        </p:txBody>
      </p:sp>
      <p:pic>
        <p:nvPicPr>
          <p:cNvPr id="23554" name="Picture 2" descr="C:\Users\Лариса\Pictures\2776391_toporik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3501008"/>
            <a:ext cx="2880320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527</Words>
  <Application>Microsoft Office PowerPoint</Application>
  <PresentationFormat>Экран (4:3)</PresentationFormat>
  <Paragraphs>156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Лариса Александровна</dc:creator>
  <cp:lastModifiedBy>Лариса</cp:lastModifiedBy>
  <cp:revision>54</cp:revision>
  <dcterms:created xsi:type="dcterms:W3CDTF">2014-10-17T12:22:30Z</dcterms:created>
  <dcterms:modified xsi:type="dcterms:W3CDTF">2014-10-23T08:21:15Z</dcterms:modified>
</cp:coreProperties>
</file>