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71" r:id="rId4"/>
    <p:sldId id="260" r:id="rId5"/>
    <p:sldId id="256" r:id="rId6"/>
    <p:sldId id="259" r:id="rId7"/>
    <p:sldId id="272" r:id="rId8"/>
    <p:sldId id="263" r:id="rId9"/>
    <p:sldId id="273" r:id="rId10"/>
    <p:sldId id="264" r:id="rId11"/>
    <p:sldId id="265" r:id="rId12"/>
    <p:sldId id="274" r:id="rId13"/>
    <p:sldId id="266" r:id="rId14"/>
    <p:sldId id="267" r:id="rId15"/>
    <p:sldId id="268" r:id="rId16"/>
    <p:sldId id="269" r:id="rId17"/>
    <p:sldId id="270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 advClick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 advClick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 advClick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9244097-1334-4F74-94D1-065A925883C5}" type="datetimeFigureOut">
              <a:rPr lang="ru-RU" smtClean="0"/>
              <a:t>20.10.2014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F7570C0-30C3-47B5-AB33-7C703B2A4B6C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>
    <p:wip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slide" Target="slide1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lm4.meta.ua/pic/0/0/68/If9kirsjC1.png" TargetMode="External"/><Relationship Id="rId2" Type="http://schemas.openxmlformats.org/officeDocument/2006/relationships/hyperlink" Target="http://www.detochki.su/index.php?option=com_content&amp;view=article&amp;id=2728:2013-03-26-11-04-52&amp;catid=212:2013-03-26-08-56-36&amp;Itemid=649" TargetMode="External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baby-scool.narod.ru/media/book/poesiya/tokmakova/img/gde_spit_rybka.jpg" TargetMode="External"/><Relationship Id="rId3" Type="http://schemas.openxmlformats.org/officeDocument/2006/relationships/hyperlink" Target="http://metodsovet.su/logo.gif" TargetMode="External"/><Relationship Id="rId7" Type="http://schemas.openxmlformats.org/officeDocument/2006/relationships/hyperlink" Target="http://booklya.com.ua/files/books/57887_1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uchitel.edu54.ru/sites/default/files/userfiles/image/882868f86cbc35c3e7fc151124bfaf0d_0.jpg" TargetMode="External"/><Relationship Id="rId5" Type="http://schemas.openxmlformats.org/officeDocument/2006/relationships/hyperlink" Target="http://www.matrony.ru/wp-content/uploads/2014/03/img_2642.jpg" TargetMode="External"/><Relationship Id="rId10" Type="http://schemas.openxmlformats.org/officeDocument/2006/relationships/hyperlink" Target="http://www.peoples.ru/art/literature/prose/children/irina_tokmakova/" TargetMode="External"/><Relationship Id="rId4" Type="http://schemas.openxmlformats.org/officeDocument/2006/relationships/hyperlink" Target="http://dlm4.meta.ua/pic/0/0/68/If9kirsjC1.png" TargetMode="External"/><Relationship Id="rId9" Type="http://schemas.openxmlformats.org/officeDocument/2006/relationships/hyperlink" Target="http://www.za4et.net.ru/referat/mtuur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4.png"/><Relationship Id="rId7" Type="http://schemas.openxmlformats.org/officeDocument/2006/relationships/slide" Target="slide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3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todsovet.su/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829" y="161039"/>
            <a:ext cx="1447054" cy="145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55776" y="260648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Сетевой проект</a:t>
            </a:r>
          </a:p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«Сказочная карусель»</a:t>
            </a:r>
            <a:endParaRPr lang="ru-RU" sz="2400" i="1" cap="none" spc="0" dirty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32296" y="1340768"/>
            <a:ext cx="6760184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Семейный </a:t>
            </a:r>
          </a:p>
          <a:p>
            <a:pPr algn="ctr"/>
            <a:r>
              <a:rPr lang="ru-RU" sz="66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проект</a:t>
            </a:r>
          </a:p>
          <a:p>
            <a:pPr algn="ctr"/>
            <a:r>
              <a:rPr lang="ru-RU" sz="66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по творчеству </a:t>
            </a:r>
          </a:p>
          <a:p>
            <a:pPr algn="ctr"/>
            <a:r>
              <a:rPr lang="ru-RU" sz="66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И.П</a:t>
            </a:r>
            <a:r>
              <a:rPr lang="ru-RU" sz="6600" b="1" dirty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. </a:t>
            </a:r>
            <a:r>
              <a:rPr lang="ru-RU" sz="6600" b="1" dirty="0" err="1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Токмаковой</a:t>
            </a:r>
            <a:endParaRPr lang="ru-RU" sz="4800" b="1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5745229"/>
            <a:ext cx="471652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Команда «Дружные гусята»</a:t>
            </a:r>
          </a:p>
          <a:p>
            <a:pPr algn="ctr"/>
            <a:r>
              <a:rPr lang="ru-RU" sz="1600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Руководитель: Гусева М.Ю.</a:t>
            </a:r>
          </a:p>
          <a:p>
            <a:pPr algn="ctr"/>
            <a:r>
              <a:rPr lang="ru-RU" sz="1600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Семья Гусевых</a:t>
            </a:r>
            <a:endParaRPr lang="ru-RU" sz="1600" cap="none" spc="0" dirty="0" smtClean="0">
              <a:ln w="10541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600" cap="none" spc="0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  <a:latin typeface="Bookman Old Style" panose="02050604050505020204" pitchFamily="18" charset="0"/>
                <a:cs typeface="Arial" panose="020B0604020202020204" pitchFamily="34" charset="0"/>
              </a:rPr>
              <a:t>Спасский район Татарстан</a:t>
            </a:r>
            <a:endParaRPr lang="ru-RU" sz="1600" cap="none" spc="0" dirty="0">
              <a:ln w="10541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5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rId5" action="ppaction://hlinksldjump" highlightClick="1"/>
          </p:cNvPr>
          <p:cNvSpPr/>
          <p:nvPr/>
        </p:nvSpPr>
        <p:spPr>
          <a:xfrm>
            <a:off x="7740352" y="6236233"/>
            <a:ext cx="504056" cy="507572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00868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0" t="62813"/>
          <a:stretch/>
        </p:blipFill>
        <p:spPr bwMode="auto">
          <a:xfrm>
            <a:off x="5884606" y="4306529"/>
            <a:ext cx="3245107" cy="2546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48265" y="522258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48265" y="835442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45063" y="113910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48265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48265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45063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48265" y="2365943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5347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47506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59474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56956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62429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59986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57543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57543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57543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57543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57543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57543" y="29774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57543" y="32822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59986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459986" y="29774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59986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59986" y="359278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59986" y="390135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162429" y="266350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162429" y="297102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62429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162429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62429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855347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855347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855347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855347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855347" y="29774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855347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162429" y="113910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656956" y="176007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656956" y="20672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959474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959474" y="297102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959474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959474" y="20672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247506" y="359278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247506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247506" y="29816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247506" y="26768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656956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619672" y="1165523"/>
            <a:ext cx="3625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1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424304" y="1810773"/>
            <a:ext cx="3593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7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211824" y="1820687"/>
            <a:ext cx="3593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3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506384" y="-99392"/>
            <a:ext cx="3738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4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18864" y="903913"/>
            <a:ext cx="3609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5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115526" y="260648"/>
            <a:ext cx="3818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6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21388" y="1488940"/>
            <a:ext cx="3642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709839" y="877491"/>
            <a:ext cx="3834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8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332656"/>
            <a:ext cx="439248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Как </a:t>
            </a:r>
          </a:p>
          <a:p>
            <a:pPr algn="ctr"/>
            <a:r>
              <a:rPr lang="ru-RU" sz="32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работать </a:t>
            </a:r>
          </a:p>
          <a:p>
            <a:pPr algn="ctr"/>
            <a:r>
              <a:rPr lang="ru-RU" sz="32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 кроссвордом:</a:t>
            </a:r>
          </a:p>
          <a:p>
            <a:pPr algn="ctr"/>
            <a:endParaRPr lang="ru-RU" sz="4800" b="1" dirty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514350" indent="-514350">
              <a:buAutoNum type="arabicPeriod"/>
            </a:pPr>
            <a:r>
              <a:rPr lang="ru-RU" sz="24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Нажимаешь на цифру – всплывает вопрос и кнопка «ответ».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3461738" y="4221088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1232421" y="5157192"/>
            <a:ext cx="47466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65125" indent="-365125"/>
            <a:r>
              <a:rPr lang="ru-RU" sz="24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3. Чтобы появился ответ в кроссворде, жми на появившуюся кнопку «ответ».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4123366" y="4219729"/>
            <a:ext cx="41168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2.  Отвечаешь на вопрос. </a:t>
            </a:r>
          </a:p>
        </p:txBody>
      </p:sp>
      <p:sp>
        <p:nvSpPr>
          <p:cNvPr id="65" name="Управляющая кнопка: далее 64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175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0" t="62813"/>
          <a:stretch/>
        </p:blipFill>
        <p:spPr bwMode="auto">
          <a:xfrm>
            <a:off x="5884606" y="4306529"/>
            <a:ext cx="3245107" cy="2546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548265" y="522258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48265" y="835442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45063" y="113910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48265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48265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45063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48265" y="2365943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5347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47506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59474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56956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62429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59986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57543" y="2367826"/>
            <a:ext cx="288032" cy="28803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57543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57543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57543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57543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57543" y="29774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57543" y="32822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459986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459986" y="29774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59986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59986" y="359278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59986" y="390135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162429" y="266350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162429" y="297102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62429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162429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62429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855347" y="205886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855347" y="1750550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855347" y="1443994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855347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855347" y="2977426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855347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162429" y="835442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162429" y="113910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656956" y="176007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656956" y="20672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959474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959474" y="297102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959474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959474" y="20672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247506" y="3592781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247506" y="3285699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247506" y="29816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247506" y="2676845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656956" y="2665383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619672" y="1165523"/>
            <a:ext cx="3625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1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424304" y="1810773"/>
            <a:ext cx="3593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7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211824" y="1820687"/>
            <a:ext cx="3593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3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506384" y="-99392"/>
            <a:ext cx="3738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4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818864" y="903913"/>
            <a:ext cx="3609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5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115526" y="260648"/>
            <a:ext cx="3818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6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921388" y="1488940"/>
            <a:ext cx="3642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709839" y="877491"/>
            <a:ext cx="3834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</a:rPr>
              <a:t>8</a:t>
            </a:r>
            <a:endParaRPr lang="ru-RU" sz="2800" b="1" cap="none" spc="0" dirty="0">
              <a:ln w="10541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106454" y="332656"/>
            <a:ext cx="5412738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Реши кроссворд </a:t>
            </a:r>
          </a:p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 ты узнаешь, </a:t>
            </a:r>
          </a:p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как звали </a:t>
            </a:r>
          </a:p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одного из </a:t>
            </a:r>
          </a:p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героев сказки </a:t>
            </a:r>
          </a:p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«Котята» </a:t>
            </a:r>
          </a:p>
          <a:p>
            <a:pPr algn="ctr"/>
            <a:r>
              <a:rPr lang="ru-RU" sz="2800" b="1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800" b="1" dirty="0" err="1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И.Токмаковой</a:t>
            </a:r>
            <a:endParaRPr lang="ru-RU" sz="2800" b="1" dirty="0" smtClean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C6600"/>
                </a:solidFill>
              </a:rPr>
              <a:t>1. Что помогают найти котята своей хозяйке?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572000" y="6165304"/>
            <a:ext cx="131260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614051" y="1698599"/>
            <a:ext cx="37221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C6600"/>
                </a:solidFill>
              </a:rPr>
              <a:t>2. Во что котята превратили кухню?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572000" y="6165304"/>
            <a:ext cx="131260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930130" y="2011805"/>
            <a:ext cx="37221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0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2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C6600"/>
                </a:solidFill>
              </a:rPr>
              <a:t>3</a:t>
            </a:r>
            <a:r>
              <a:rPr lang="ru-RU" sz="2800" dirty="0" smtClean="0">
                <a:solidFill>
                  <a:srgbClr val="CC6600"/>
                </a:solidFill>
              </a:rPr>
              <a:t>. Кому помогли котята, когда ходили на речку проверить, хорошо ли живут окуни?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4716016" y="6165304"/>
            <a:ext cx="1168590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198198" y="2311033"/>
            <a:ext cx="373820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C6600"/>
                </a:solidFill>
              </a:rPr>
              <a:t>4</a:t>
            </a:r>
            <a:r>
              <a:rPr lang="ru-RU" sz="2800" dirty="0" smtClean="0">
                <a:solidFill>
                  <a:srgbClr val="CC6600"/>
                </a:solidFill>
              </a:rPr>
              <a:t>. Что было куплено котятам, чтобы исправить их неграмотность?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4716016" y="6165304"/>
            <a:ext cx="1168590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534418" y="444967"/>
            <a:ext cx="359394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2400" b="0" cap="none" spc="0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C6600"/>
                </a:solidFill>
              </a:rPr>
              <a:t>5</a:t>
            </a:r>
            <a:r>
              <a:rPr lang="ru-RU" sz="2800" dirty="0" smtClean="0">
                <a:solidFill>
                  <a:srgbClr val="CC6600"/>
                </a:solidFill>
              </a:rPr>
              <a:t>. У кого жили три веселых котенка?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4572000" y="6165304"/>
            <a:ext cx="131260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2813253" y="1405829"/>
            <a:ext cx="372217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C6600"/>
                </a:solidFill>
              </a:rPr>
              <a:t>6</a:t>
            </a:r>
            <a:r>
              <a:rPr lang="ru-RU" sz="2800" dirty="0" smtClean="0">
                <a:solidFill>
                  <a:srgbClr val="CC6600"/>
                </a:solidFill>
              </a:rPr>
              <a:t>. Кого нашли котята, когда пошли косить траву на опушку?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4572000" y="6165304"/>
            <a:ext cx="131260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089328" y="795542"/>
            <a:ext cx="43313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C6600"/>
                </a:solidFill>
              </a:rPr>
              <a:t>7</a:t>
            </a:r>
            <a:r>
              <a:rPr lang="ru-RU" sz="2800" dirty="0" smtClean="0">
                <a:solidFill>
                  <a:srgbClr val="CC6600"/>
                </a:solidFill>
              </a:rPr>
              <a:t>. Что принесли домой котята вместо продуктов для обеда?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3461738" y="4221088"/>
            <a:ext cx="288032" cy="288032"/>
          </a:xfrm>
          <a:prstGeom prst="roundRect">
            <a:avLst/>
          </a:prstGeom>
          <a:gradFill flip="none" rotWithShape="1">
            <a:gsLst>
              <a:gs pos="0">
                <a:srgbClr val="D0A576">
                  <a:shade val="30000"/>
                  <a:satMod val="115000"/>
                </a:srgbClr>
              </a:gs>
              <a:gs pos="50000">
                <a:srgbClr val="D0A576">
                  <a:shade val="67500"/>
                  <a:satMod val="115000"/>
                </a:srgbClr>
              </a:gs>
              <a:gs pos="100000">
                <a:srgbClr val="D0A576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4572000" y="6165304"/>
            <a:ext cx="131260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3411480" y="2334132"/>
            <a:ext cx="385041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259632" y="4581128"/>
            <a:ext cx="4624974" cy="2088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CC6600"/>
                </a:solidFill>
              </a:rPr>
              <a:t>8</a:t>
            </a:r>
            <a:r>
              <a:rPr lang="ru-RU" sz="2800" dirty="0" smtClean="0">
                <a:solidFill>
                  <a:srgbClr val="CC6600"/>
                </a:solidFill>
              </a:rPr>
              <a:t>. Что по утрам поливают котята?</a:t>
            </a:r>
            <a:endParaRPr lang="ru-RU" sz="2800" dirty="0">
              <a:solidFill>
                <a:srgbClr val="CC6600"/>
              </a:solidFill>
            </a:endParaRP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4572000" y="6165304"/>
            <a:ext cx="131260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714646" y="1412776"/>
            <a:ext cx="362599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1964131" y="5112927"/>
            <a:ext cx="33014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54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1" name="Управляющая кнопка: домой 90">
            <a:hlinkClick r:id="rId4" action="ppaction://hlinksldjump" highlightClick="1"/>
          </p:cNvPr>
          <p:cNvSpPr/>
          <p:nvPr/>
        </p:nvSpPr>
        <p:spPr>
          <a:xfrm>
            <a:off x="8517692" y="6237312"/>
            <a:ext cx="539552" cy="504056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9482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66" grpId="0" animBg="1"/>
      <p:bldP spid="66" grpId="1" animBg="1"/>
      <p:bldP spid="67" grpId="0"/>
      <p:bldP spid="68" grpId="0" animBg="1"/>
      <p:bldP spid="68" grpId="1" animBg="1"/>
      <p:bldP spid="69" grpId="0" animBg="1"/>
      <p:bldP spid="69" grpId="1" animBg="1"/>
      <p:bldP spid="70" grpId="0"/>
      <p:bldP spid="71" grpId="0" animBg="1"/>
      <p:bldP spid="71" grpId="1" animBg="1"/>
      <p:bldP spid="72" grpId="0" animBg="1"/>
      <p:bldP spid="72" grpId="1" animBg="1"/>
      <p:bldP spid="73" grpId="0"/>
      <p:bldP spid="74" grpId="0" animBg="1"/>
      <p:bldP spid="74" grpId="1" animBg="1"/>
      <p:bldP spid="75" grpId="0" animBg="1"/>
      <p:bldP spid="75" grpId="1" animBg="1"/>
      <p:bldP spid="76" grpId="0"/>
      <p:bldP spid="77" grpId="0" animBg="1"/>
      <p:bldP spid="77" grpId="1" animBg="1"/>
      <p:bldP spid="78" grpId="0" animBg="1"/>
      <p:bldP spid="78" grpId="1" animBg="1"/>
      <p:bldP spid="79" grpId="0"/>
      <p:bldP spid="80" grpId="0" animBg="1"/>
      <p:bldP spid="80" grpId="1" animBg="1"/>
      <p:bldP spid="81" grpId="0" animBg="1"/>
      <p:bldP spid="81" grpId="1" animBg="1"/>
      <p:bldP spid="82" grpId="0"/>
      <p:bldP spid="83" grpId="0" animBg="1"/>
      <p:bldP spid="83" grpId="1" animBg="1"/>
      <p:bldP spid="84" grpId="0" animBg="1"/>
      <p:bldP spid="84" grpId="1" animBg="1"/>
      <p:bldP spid="85" grpId="0"/>
      <p:bldP spid="87" grpId="0" animBg="1"/>
      <p:bldP spid="87" grpId="1" animBg="1"/>
      <p:bldP spid="88" grpId="0" animBg="1"/>
      <p:bldP spid="88" grpId="1" animBg="1"/>
      <p:bldP spid="89" grpId="0"/>
      <p:bldP spid="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188640"/>
            <a:ext cx="31428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Сетевой проект </a:t>
            </a:r>
            <a:endParaRPr lang="ru-RU" sz="2400" i="1" cap="none" spc="0" dirty="0" smtClean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«Сказочная карусель»</a:t>
            </a:r>
            <a:endParaRPr lang="ru-RU" sz="2400" i="1" cap="none" spc="0" dirty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2" descr="http://metodsovet.su/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579" y="87078"/>
            <a:ext cx="1030558" cy="103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55776" y="1956896"/>
            <a:ext cx="588654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Отрывки </a:t>
            </a:r>
            <a:endParaRPr lang="ru-RU" sz="5400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  <a:p>
            <a:pPr algn="ctr"/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из сказки </a:t>
            </a:r>
            <a:endParaRPr lang="ru-RU" sz="5400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  <a:p>
            <a:pPr algn="ctr"/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И.П</a:t>
            </a:r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. Токмаковой </a:t>
            </a:r>
          </a:p>
          <a:p>
            <a:pPr algn="ctr"/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«Котята»</a:t>
            </a:r>
            <a:endParaRPr lang="ru-RU" sz="3200" cap="none" spc="0" dirty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93829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2258" y="164534"/>
            <a:ext cx="40958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От авторов.</a:t>
            </a:r>
            <a:endParaRPr lang="ru-RU" sz="2000" b="1" dirty="0">
              <a:solidFill>
                <a:srgbClr val="CC6600"/>
              </a:solidFill>
              <a:latin typeface="Bookman Old Style" panose="02050604050505020204" pitchFamily="18" charset="0"/>
            </a:endParaRPr>
          </a:p>
          <a:p>
            <a:pPr algn="just"/>
            <a:r>
              <a:rPr lang="ru-RU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Мы выбрали произведение Ирины Токмаковой</a:t>
            </a:r>
            <a:r>
              <a:rPr lang="ru-RU" dirty="0">
                <a:solidFill>
                  <a:srgbClr val="CC6600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потому, что её герои – котята очень похожи на нас. Мы тоже  дружные, веселые, в меру озорны и шаловливы, и очень любим всем помогать.</a:t>
            </a:r>
          </a:p>
          <a:p>
            <a:pPr algn="r"/>
            <a:r>
              <a:rPr lang="ru-RU" sz="1600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Полина, Кирилл, Илья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839423"/>
            <a:ext cx="27813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442" y="528560"/>
            <a:ext cx="2460823" cy="2390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341" y="1586468"/>
            <a:ext cx="18954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44546" y="4883676"/>
            <a:ext cx="45998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На свете есть котята –</a:t>
            </a:r>
          </a:p>
          <a:p>
            <a:pPr algn="ctr"/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  <a:r>
              <a:rPr lang="ru-RU" sz="24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Касьянка, Том и Плут.</a:t>
            </a:r>
          </a:p>
          <a:p>
            <a:pPr algn="ctr"/>
            <a:r>
              <a:rPr lang="ru-RU" sz="24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И есть у них хозяйка,</a:t>
            </a:r>
          </a:p>
          <a:p>
            <a:pPr algn="ctr"/>
            <a:r>
              <a:rPr lang="ru-RU" sz="24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Не помню, как зовут… </a:t>
            </a:r>
            <a:endParaRPr lang="ru-RU" sz="2400" b="1" dirty="0">
              <a:solidFill>
                <a:srgbClr val="CC66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8820" y="3369186"/>
            <a:ext cx="4095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Котята</a:t>
            </a:r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.</a:t>
            </a:r>
            <a:endParaRPr lang="ru-RU" sz="2400" b="1" dirty="0">
              <a:solidFill>
                <a:srgbClr val="CC66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7549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577172"/>
            <a:ext cx="4392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…Котят </a:t>
            </a: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купить просили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Продукты на обед.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Они сходили в город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И принесли… </a:t>
            </a:r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конфет…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</a:p>
        </p:txBody>
      </p:sp>
      <p:pic>
        <p:nvPicPr>
          <p:cNvPr id="1027" name="Picture 3" descr="C:\Users\Марина\Pictures\Мои сканированные изображения\2014-10 (окт)\сканирование0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8640"/>
            <a:ext cx="3807774" cy="442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81265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Pictures\Мои сканированные изображения\2014-10 (окт)\сканирование0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4849"/>
            <a:ext cx="4290663" cy="3072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404664"/>
            <a:ext cx="38884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…Ходили </a:t>
            </a: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как-то к речке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Касьянка, Том и Плут,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Проверить, хорошо ли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В ней окуни живут.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Приходят, </a:t>
            </a:r>
            <a:endParaRPr lang="ru-RU" sz="2400" b="1" i="1" dirty="0" smtClean="0">
              <a:solidFill>
                <a:srgbClr val="CC660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а </a:t>
            </a: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у речки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Лежит старик судак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3573016"/>
            <a:ext cx="39694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И </a:t>
            </a: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до воды добраться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Не может он никак.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Скорей беднягу в воду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Забросили они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И крикнули вдогонку: </a:t>
            </a:r>
            <a:b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«Смотри не утони</a:t>
            </a:r>
            <a:r>
              <a:rPr lang="ru-RU" sz="2400" b="1" i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!»…</a:t>
            </a:r>
            <a:r>
              <a:rPr lang="ru-RU" sz="2400" b="1" i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5193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Марина\Pictures\Мои сканированные изображения\2014-10 (окт)\сканирование00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" t="8523" r="3026"/>
          <a:stretch/>
        </p:blipFill>
        <p:spPr bwMode="auto">
          <a:xfrm>
            <a:off x="4644008" y="260648"/>
            <a:ext cx="4261448" cy="4901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344845"/>
            <a:ext cx="32403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…Сказала 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раз хозяйка: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«Схожу куплю букварь,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Неграмотный котёнок -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Невежда и дикарь».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И в тот же вечер дружно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Уселись за столом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62863" y="5445224"/>
            <a:ext cx="48456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И 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выучили буквы </a:t>
            </a:r>
            <a:b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</a:b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Касьянка, Плут и </a:t>
            </a:r>
            <a:r>
              <a:rPr lang="ru-RU" sz="2400" b="1" dirty="0" smtClean="0">
                <a:solidFill>
                  <a:srgbClr val="CC6600"/>
                </a:solidFill>
                <a:latin typeface="Bookman Old Style" panose="02050604050505020204" pitchFamily="18" charset="0"/>
              </a:rPr>
              <a:t>Том…</a:t>
            </a:r>
            <a:r>
              <a:rPr lang="ru-RU" sz="2400" b="1" dirty="0">
                <a:solidFill>
                  <a:srgbClr val="CC6600"/>
                </a:solidFill>
                <a:latin typeface="Bookman Old Style" panose="02050604050505020204" pitchFamily="18" charset="0"/>
              </a:rPr>
              <a:t> 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13713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88640"/>
            <a:ext cx="7560840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В роли художников (графика) выступили:</a:t>
            </a:r>
          </a:p>
          <a:p>
            <a:pPr lvl="0"/>
            <a:r>
              <a:rPr lang="ru-RU" sz="2000" dirty="0" smtClean="0"/>
              <a:t>Гусев Илья (16 лет) – рисунок 4 слайд</a:t>
            </a:r>
          </a:p>
          <a:p>
            <a:pPr lvl="0"/>
            <a:r>
              <a:rPr lang="ru-RU" sz="2000" dirty="0" smtClean="0"/>
              <a:t>Гусева Марина Юрьевна (мама) – рисунок 2, 3 слайды</a:t>
            </a:r>
          </a:p>
          <a:p>
            <a:pPr lvl="0"/>
            <a:endParaRPr lang="ru-RU" sz="1050" dirty="0" smtClean="0"/>
          </a:p>
          <a:p>
            <a:pPr lvl="0"/>
            <a:r>
              <a:rPr lang="ru-RU" sz="2400" b="1" dirty="0">
                <a:solidFill>
                  <a:srgbClr val="C00000"/>
                </a:solidFill>
              </a:rPr>
              <a:t>В роли </a:t>
            </a:r>
            <a:r>
              <a:rPr lang="ru-RU" sz="2400" b="1" dirty="0" smtClean="0">
                <a:solidFill>
                  <a:srgbClr val="C00000"/>
                </a:solidFill>
              </a:rPr>
              <a:t>художников – оформителей выступили:</a:t>
            </a:r>
            <a:endParaRPr lang="ru-RU" sz="2400" dirty="0">
              <a:solidFill>
                <a:srgbClr val="C00000"/>
              </a:solidFill>
            </a:endParaRPr>
          </a:p>
          <a:p>
            <a:pPr lvl="0"/>
            <a:r>
              <a:rPr lang="ru-RU" sz="2000" dirty="0" smtClean="0"/>
              <a:t>Гусева Полина (4 года) – рыжий кот</a:t>
            </a:r>
          </a:p>
          <a:p>
            <a:pPr lvl="0"/>
            <a:r>
              <a:rPr lang="ru-RU" sz="2000" dirty="0" smtClean="0"/>
              <a:t>Гусев Кирилл (10 лет) - черный и коричневый коты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sz="105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Текст сказки: </a:t>
            </a:r>
          </a:p>
          <a:p>
            <a:r>
              <a:rPr lang="en-US" dirty="0">
                <a:solidFill>
                  <a:srgbClr val="0070C0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rgbClr val="0070C0"/>
                </a:solidFill>
                <a:hlinkClick r:id="rId2"/>
              </a:rPr>
              <a:t>www.detochki.su/index.php?option=com_content&amp;view=article&amp;id=2728:2013-03-26-11-04-52&amp;catid=212:2013-03-26-08-56-36&amp;Itemid=649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endParaRPr lang="ru-RU" sz="105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Элементы оформления слайда: </a:t>
            </a:r>
          </a:p>
          <a:p>
            <a:r>
              <a:rPr lang="en-US" dirty="0">
                <a:solidFill>
                  <a:srgbClr val="0070C0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rgbClr val="0070C0"/>
                </a:solidFill>
                <a:hlinkClick r:id="rId3"/>
              </a:rPr>
              <a:t>dlm4.meta.ua/pic/0/0/68/If9kirsjC1.png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b="1" dirty="0" smtClean="0">
              <a:solidFill>
                <a:srgbClr val="0070C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37" r="66018"/>
          <a:stretch/>
        </p:blipFill>
        <p:spPr bwMode="auto">
          <a:xfrm>
            <a:off x="14289" y="4041058"/>
            <a:ext cx="3097622" cy="2812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8517692" y="6237312"/>
            <a:ext cx="539552" cy="504056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18497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943342" cy="65527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/>
              </a:rPr>
            </a:br>
            <a:r>
              <a:rPr lang="ru-RU" sz="2400" b="1" dirty="0">
                <a:solidFill>
                  <a:srgbClr val="C00000"/>
                </a:solidFill>
                <a:effectLst/>
              </a:rPr>
              <a:t/>
            </a:r>
            <a:br>
              <a:rPr lang="ru-RU" sz="2400" b="1" dirty="0">
                <a:solidFill>
                  <a:srgbClr val="C00000"/>
                </a:solidFill>
                <a:effectLst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</a:rPr>
              <a:t>Источники</a:t>
            </a:r>
            <a:r>
              <a:rPr lang="ru-RU" sz="1800" dirty="0" smtClean="0">
                <a:effectLst/>
              </a:rPr>
              <a:t>:</a:t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3"/>
              </a:rPr>
              <a:t>http://</a:t>
            </a:r>
            <a:r>
              <a:rPr lang="en-US" sz="1800" dirty="0" smtClean="0">
                <a:effectLst/>
                <a:hlinkClick r:id="rId3"/>
              </a:rPr>
              <a:t>metodsovet.su/logo.gif</a:t>
            </a:r>
            <a:r>
              <a:rPr lang="ru-RU" sz="1800" dirty="0" smtClean="0">
                <a:effectLst/>
              </a:rPr>
              <a:t> логотип</a:t>
            </a:r>
            <a:br>
              <a:rPr lang="ru-RU" sz="1800" dirty="0" smtClean="0">
                <a:effectLst/>
              </a:rPr>
            </a:br>
            <a:r>
              <a:rPr lang="en-US" sz="1800" dirty="0" smtClean="0">
                <a:effectLst/>
                <a:hlinkClick r:id="rId4"/>
              </a:rPr>
              <a:t>http://dlm4.meta.ua/pic/0/0/68/If9kirsjC1.png</a:t>
            </a:r>
            <a:r>
              <a:rPr lang="ru-RU" sz="1800" dirty="0" smtClean="0">
                <a:effectLst/>
              </a:rPr>
              <a:t>  основа для рамки</a:t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5"/>
              </a:rPr>
              <a:t>http://</a:t>
            </a:r>
            <a:r>
              <a:rPr lang="en-US" sz="1800" dirty="0" smtClean="0">
                <a:effectLst/>
                <a:hlinkClick r:id="rId5"/>
              </a:rPr>
              <a:t>www.matrony.ru/wp-content/uploads/2014/03/img_2642.jpg</a:t>
            </a:r>
            <a:r>
              <a:rPr lang="ru-RU" sz="1800" dirty="0" smtClean="0">
                <a:effectLst/>
              </a:rPr>
              <a:t>   портрет</a:t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6"/>
              </a:rPr>
              <a:t>http://</a:t>
            </a:r>
            <a:r>
              <a:rPr lang="en-US" sz="1800" dirty="0" smtClean="0">
                <a:effectLst/>
                <a:hlinkClick r:id="rId6"/>
              </a:rPr>
              <a:t>uchitel.edu54.ru/sites/default/files/userfiles/image/882868f86cbc35c3e7fc151124bfaf0d_0.jpg</a:t>
            </a:r>
            <a:r>
              <a:rPr lang="ru-RU" sz="1800" dirty="0" smtClean="0">
                <a:effectLst/>
              </a:rPr>
              <a:t> портрет 2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</a:rPr>
              <a:t>Иллюстрации  с изображением книг :</a:t>
            </a: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7"/>
              </a:rPr>
              <a:t>http://</a:t>
            </a:r>
            <a:r>
              <a:rPr lang="en-US" sz="1800" dirty="0" smtClean="0">
                <a:effectLst/>
                <a:hlinkClick r:id="rId7"/>
              </a:rPr>
              <a:t>booklya.com.ua/files/books/57887_1.jpg</a:t>
            </a:r>
            <a:r>
              <a:rPr lang="ru-RU" sz="1800" dirty="0" smtClean="0">
                <a:effectLst/>
              </a:rPr>
              <a:t> </a:t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8"/>
              </a:rPr>
              <a:t>http://</a:t>
            </a:r>
            <a:r>
              <a:rPr lang="en-US" sz="1800" dirty="0" smtClean="0">
                <a:effectLst/>
                <a:hlinkClick r:id="rId8"/>
              </a:rPr>
              <a:t>baby-scool.narod.ru/media/book/poesiya/tokmakova/img/gde_spit_rybka.jpg</a:t>
            </a:r>
            <a:r>
              <a:rPr lang="ru-RU" sz="1800" dirty="0" smtClean="0">
                <a:effectLst/>
              </a:rPr>
              <a:t> 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</a:rPr>
              <a:t>Источники информации</a:t>
            </a:r>
            <a:r>
              <a:rPr lang="ru-RU" sz="2400" dirty="0" smtClean="0">
                <a:effectLst/>
              </a:rPr>
              <a:t>:</a:t>
            </a: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9"/>
              </a:rPr>
              <a:t>http://</a:t>
            </a:r>
            <a:r>
              <a:rPr lang="en-US" sz="1800" dirty="0" smtClean="0">
                <a:effectLst/>
                <a:hlinkClick r:id="rId9"/>
              </a:rPr>
              <a:t>www.za4et.net.ru/referat/mtuurm</a:t>
            </a:r>
            <a:r>
              <a:rPr lang="ru-RU" sz="1800" dirty="0" smtClean="0">
                <a:effectLst/>
              </a:rPr>
              <a:t> </a:t>
            </a:r>
            <a:br>
              <a:rPr lang="ru-RU" sz="1800" dirty="0" smtClean="0">
                <a:effectLst/>
              </a:rPr>
            </a:br>
            <a:r>
              <a:rPr lang="en-US" sz="1800" dirty="0">
                <a:effectLst/>
                <a:hlinkClick r:id="rId10"/>
              </a:rPr>
              <a:t>http://www.peoples.ru/art/literature/prose/children/irina_tokmakova</a:t>
            </a:r>
            <a:r>
              <a:rPr lang="en-US" sz="1800" dirty="0" smtClean="0">
                <a:effectLst/>
                <a:hlinkClick r:id="rId10"/>
              </a:rPr>
              <a:t>/</a:t>
            </a:r>
            <a:r>
              <a:rPr lang="ru-RU" sz="1800" dirty="0" smtClean="0">
                <a:effectLst/>
              </a:rPr>
              <a:t> </a:t>
            </a:r>
            <a:br>
              <a:rPr lang="ru-RU" sz="1800" dirty="0" smtClean="0">
                <a:effectLst/>
              </a:rPr>
            </a:br>
            <a:endParaRPr lang="ru-RU" sz="1800" dirty="0">
              <a:effectLst/>
            </a:endParaRPr>
          </a:p>
        </p:txBody>
      </p:sp>
      <p:pic>
        <p:nvPicPr>
          <p:cNvPr id="4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V="1">
            <a:off x="25608" y="3989677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46358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5918944" y="116632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43608" y="1700808"/>
            <a:ext cx="367240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I 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этап</a:t>
            </a:r>
          </a:p>
          <a:p>
            <a:pPr algn="ctr"/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 «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С юбилеем!»</a:t>
            </a:r>
            <a:endParaRPr lang="ru-RU" sz="2800" dirty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0" t="62813"/>
          <a:stretch/>
        </p:blipFill>
        <p:spPr bwMode="auto">
          <a:xfrm flipH="1">
            <a:off x="459101" y="4295287"/>
            <a:ext cx="3245107" cy="2546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75656" y="2906941"/>
            <a:ext cx="451994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II 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этап </a:t>
            </a:r>
            <a:endParaRPr lang="ru-RU" sz="2800" dirty="0" smtClean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  <a:p>
            <a:pPr algn="ctr"/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«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Внимание, сказка!»</a:t>
            </a:r>
            <a:endParaRPr lang="ru-RU" sz="2800" dirty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5571237"/>
            <a:ext cx="485225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IV 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этап «Добро </a:t>
            </a:r>
            <a:endParaRPr lang="ru-RU" sz="2800" dirty="0" smtClean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  <a:p>
            <a:pPr algn="ctr"/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пожаловать 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в сказку»</a:t>
            </a:r>
            <a:endParaRPr lang="ru-RU" sz="2800" dirty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4203085"/>
            <a:ext cx="465069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III 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этап «Тайное </a:t>
            </a:r>
            <a:endParaRPr lang="ru-RU" sz="2800" dirty="0" smtClean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  <a:p>
            <a:pPr algn="ctr"/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становится </a:t>
            </a:r>
            <a:r>
              <a:rPr lang="ru-RU" sz="2800" dirty="0" smtClean="0">
                <a:ln w="19050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Batang" panose="02030600000101010101" pitchFamily="18" charset="-127"/>
              </a:rPr>
              <a:t>явным»</a:t>
            </a:r>
            <a:endParaRPr lang="ru-RU" sz="2800" dirty="0">
              <a:ln w="19050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6269" y="110242"/>
            <a:ext cx="48958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Представляем 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Вашему вниманию:</a:t>
            </a:r>
            <a:endParaRPr lang="ru-RU" sz="3200" b="1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  <p:sp>
        <p:nvSpPr>
          <p:cNvPr id="19" name="Управляющая кнопка: далее 18">
            <a:hlinkClick r:id="rId4" action="ppaction://hlinksldjump" highlightClick="1"/>
          </p:cNvPr>
          <p:cNvSpPr/>
          <p:nvPr/>
        </p:nvSpPr>
        <p:spPr>
          <a:xfrm>
            <a:off x="8225054" y="5710771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алее 19">
            <a:hlinkClick r:id="rId5" action="ppaction://hlinksldjump" highlightClick="1"/>
          </p:cNvPr>
          <p:cNvSpPr/>
          <p:nvPr/>
        </p:nvSpPr>
        <p:spPr>
          <a:xfrm>
            <a:off x="4318617" y="1924075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rId6" action="ppaction://hlinksldjump" highlightClick="1"/>
          </p:cNvPr>
          <p:cNvSpPr/>
          <p:nvPr/>
        </p:nvSpPr>
        <p:spPr>
          <a:xfrm>
            <a:off x="5724128" y="3130208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алее 21">
            <a:hlinkClick r:id="rId7" action="ppaction://hlinksldjump" highlightClick="1"/>
          </p:cNvPr>
          <p:cNvSpPr/>
          <p:nvPr/>
        </p:nvSpPr>
        <p:spPr>
          <a:xfrm>
            <a:off x="7358169" y="4426352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возврат 22">
            <a:hlinkClick r:id="rId8" action="ppaction://hlinksldjump" highlightClick="1"/>
          </p:cNvPr>
          <p:cNvSpPr/>
          <p:nvPr/>
        </p:nvSpPr>
        <p:spPr>
          <a:xfrm>
            <a:off x="8657101" y="6525344"/>
            <a:ext cx="476335" cy="316652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9817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todsovet.su/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829" y="161039"/>
            <a:ext cx="1447054" cy="145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2004518"/>
            <a:ext cx="5471370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Ирина Петровна </a:t>
            </a:r>
          </a:p>
          <a:p>
            <a:pPr algn="ctr"/>
            <a:r>
              <a:rPr lang="ru-RU" sz="5400" b="1" dirty="0" err="1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Токмакова</a:t>
            </a:r>
            <a:r>
              <a:rPr lang="ru-RU" sz="54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. </a:t>
            </a:r>
            <a:endParaRPr lang="ru-RU" sz="5400" b="1" dirty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  <a:p>
            <a:pPr algn="ctr"/>
            <a:r>
              <a:rPr lang="ru-RU" sz="48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Биография </a:t>
            </a:r>
          </a:p>
          <a:p>
            <a:pPr algn="ctr"/>
            <a:r>
              <a:rPr lang="ru-RU" sz="4800" b="1" dirty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</a:t>
            </a:r>
            <a:endParaRPr lang="ru-RU" sz="4800" b="1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  <a:p>
            <a:pPr algn="ctr"/>
            <a:r>
              <a:rPr lang="ru-RU" sz="4800" b="1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 творчество </a:t>
            </a:r>
            <a:endParaRPr lang="ru-RU" sz="4800" b="1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  <p:pic>
        <p:nvPicPr>
          <p:cNvPr id="15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V="1">
            <a:off x="25608" y="3989677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55776" y="260648"/>
            <a:ext cx="36724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Сетевой проект</a:t>
            </a:r>
          </a:p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«Сказочная карусель»</a:t>
            </a:r>
            <a:endParaRPr lang="ru-RU" sz="2400" i="1" cap="none" spc="0" dirty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3278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3429000"/>
            <a:ext cx="76328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Ирина Петровна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Токмакова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родилась в Москве 3 марта 1929 года в семье инженера-электротехника и детского врача, заведующей «Дома подкидышей».</a:t>
            </a:r>
          </a:p>
          <a:p>
            <a:pPr indent="35401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 Ирина писала с детства, но считала, что писательские способности у нее отсутствуют. С золотой медалью окончила школу. В 1953 году после окончания филологического факультета МГУ, поступила в аспирантуру по общему и сравнительному языкознанию и работала переводчиком. Вышла замуж, родила сына.</a:t>
            </a:r>
          </a:p>
          <a:p>
            <a:pPr indent="354013"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V="1">
            <a:off x="25608" y="3989677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matrony.ru/wp-content/uploads/2014/03/img_26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3"/>
            <a:ext cx="4982840" cy="3319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57989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635436"/>
            <a:ext cx="6984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в Россию приехал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шведский энергетик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Боргквист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который, познакомившись с Ириной, прислал ей книжку детских песенок на шведском языке. Ирина перевела эти стихи для своего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сына.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 Лев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Токмаков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(её муж) проиллюстрировал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отнес переводы в издательство, и вскоре они вышли в виде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Крошка 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Винки».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V="1">
            <a:off x="25608" y="3989677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booklya.com.ua/files/books/57887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025">
            <a:off x="6952085" y="3010535"/>
            <a:ext cx="1813094" cy="273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aby-scool.narod.ru/media/book/poesiya/tokmakova/img/gde_spit_ryb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9114">
            <a:off x="5302602" y="4219682"/>
            <a:ext cx="1840348" cy="2426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58356" y="2430412"/>
            <a:ext cx="58899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Вслед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дебютной книжкой выходят новые: «Где спит рыбка?», «Деревья», «Времена года»,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Звенелки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«Карусель». В них включаются и собственные стихи, и переводы из шотландской, индийской, армянской, чешской,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голландской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8267" y="3895540"/>
            <a:ext cx="39977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поэзии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Токмакова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следует традициям переводческой школы Маршака, т.е.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руководст-вуется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буквой, а духом оригинала и помнит об уровне восприятия своего маленького читателя.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5197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chitel.edu54.ru/sites/default/files/userfiles/image/882868f86cbc35c3e7fc151124bfaf0d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743" y="238099"/>
            <a:ext cx="4953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4077072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П.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Токмакова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профессиональный исследователь – филолог, переводчица с армянского, литовского, узбекского, английского, болгарского, немецкого и других языков. Она – поэт, сказочник. Её пьесы занимают почётное место в репертуарах детских и самодеятельных театров.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Токмакова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активный общественный деятель и теоретик литературы, семейного чтения.</a:t>
            </a:r>
          </a:p>
        </p:txBody>
      </p:sp>
      <p:pic>
        <p:nvPicPr>
          <p:cNvPr id="5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V="1">
            <a:off x="25608" y="3989677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8517692" y="6237312"/>
            <a:ext cx="539552" cy="504056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46609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4763"/>
            <a:ext cx="911542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metodsovet.su/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35150"/>
            <a:ext cx="1030558" cy="103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8325" y="735087"/>
            <a:ext cx="54698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Сетевой проект  «Сказочная карусель»</a:t>
            </a:r>
            <a:endParaRPr lang="ru-RU" sz="2400" i="1" cap="none" spc="0" dirty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32938" y="1668864"/>
            <a:ext cx="589616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Синквейн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по сказке </a:t>
            </a:r>
            <a:endParaRPr lang="ru-RU" sz="5400" b="1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И.П</a:t>
            </a:r>
            <a:r>
              <a:rPr lang="ru-RU" sz="5400" b="1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. Токмаковой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«Котята»</a:t>
            </a:r>
            <a:endParaRPr lang="ru-RU" sz="3200" cap="none" spc="0" dirty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66281" y="6236233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06395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4763"/>
            <a:ext cx="9115425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9074" y="548680"/>
            <a:ext cx="7097328" cy="50656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Котята </a:t>
            </a:r>
          </a:p>
          <a:p>
            <a:pPr algn="ctr">
              <a:lnSpc>
                <a:spcPct val="150000"/>
              </a:lnSpc>
            </a:pPr>
            <a:r>
              <a:rPr lang="ru-RU" sz="4400" b="1" cap="none" spc="0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Шустрые Озорные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Помогают Играют Заботятся</a:t>
            </a:r>
          </a:p>
          <a:p>
            <a:pPr algn="ctr">
              <a:lnSpc>
                <a:spcPct val="150000"/>
              </a:lnSpc>
            </a:pPr>
            <a:r>
              <a:rPr lang="ru-RU" sz="4400" b="1" cap="none" spc="0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Котята – дружные ребята.</a:t>
            </a:r>
          </a:p>
          <a:p>
            <a:pPr algn="ctr">
              <a:lnSpc>
                <a:spcPct val="150000"/>
              </a:lnSpc>
            </a:pPr>
            <a:r>
              <a:rPr lang="ru-RU" sz="4400" b="1" dirty="0" smtClean="0">
                <a:ln w="10541" cmpd="sng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Друзья </a:t>
            </a:r>
            <a:endParaRPr lang="ru-RU" sz="4400" b="1" cap="none" spc="0" dirty="0">
              <a:ln w="10541" cmpd="sng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517692" y="6237312"/>
            <a:ext cx="539552" cy="504056"/>
          </a:xfrm>
          <a:prstGeom prst="actionButtonHome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825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188640"/>
            <a:ext cx="31428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Сетевой проект </a:t>
            </a:r>
            <a:endParaRPr lang="ru-RU" sz="2400" i="1" cap="none" spc="0" dirty="0" smtClean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i="1" cap="none" spc="0" dirty="0" smtClean="0">
                <a:ln w="12700">
                  <a:solidFill>
                    <a:srgbClr val="CC66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«Сказочная карусель»</a:t>
            </a:r>
            <a:endParaRPr lang="ru-RU" sz="2400" i="1" cap="none" spc="0" dirty="0">
              <a:ln w="12700">
                <a:solidFill>
                  <a:srgbClr val="CC66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2" descr="http://metodsovet.su/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579" y="87078"/>
            <a:ext cx="1030558" cy="103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67744" y="1884888"/>
            <a:ext cx="621516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Кроссворд </a:t>
            </a:r>
            <a:endParaRPr lang="ru-RU" sz="5400" cap="none" spc="0" dirty="0" smtClean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dventure" panose="02000503020000020003" pitchFamily="2" charset="0"/>
            </a:endParaRPr>
          </a:p>
          <a:p>
            <a:pPr algn="ctr"/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по </a:t>
            </a:r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сказке</a:t>
            </a:r>
          </a:p>
          <a:p>
            <a:pPr algn="ctr"/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 </a:t>
            </a:r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И.П. </a:t>
            </a:r>
            <a:r>
              <a:rPr lang="ru-RU" sz="5400" cap="none" spc="0" dirty="0" err="1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Токмаковой</a:t>
            </a:r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 </a:t>
            </a:r>
          </a:p>
          <a:p>
            <a:pPr algn="ctr"/>
            <a:r>
              <a:rPr lang="ru-RU" sz="5400" cap="none" spc="0" dirty="0" smtClean="0">
                <a:ln w="24500" cmpd="dbl">
                  <a:solidFill>
                    <a:srgbClr val="CC6600"/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dventure" panose="02000503020000020003" pitchFamily="2" charset="0"/>
              </a:rPr>
              <a:t>«Котята»</a:t>
            </a:r>
            <a:endParaRPr lang="ru-RU" sz="3200" cap="none" spc="0" dirty="0">
              <a:ln w="24500" cmpd="dbl">
                <a:solidFill>
                  <a:srgbClr val="CC6600"/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venture" panose="02000503020000020003" pitchFamily="2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0" t="62813"/>
          <a:stretch/>
        </p:blipFill>
        <p:spPr bwMode="auto">
          <a:xfrm flipH="1">
            <a:off x="166304" y="4293993"/>
            <a:ext cx="3245107" cy="2546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dlm4.meta.ua/pic/0/0/68/If9kirsjC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r="77881" b="65994"/>
          <a:stretch/>
        </p:blipFill>
        <p:spPr bwMode="auto">
          <a:xfrm flipH="1">
            <a:off x="6026448" y="-30265"/>
            <a:ext cx="3117552" cy="2886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366281" y="6237312"/>
            <a:ext cx="670215" cy="507572"/>
          </a:xfrm>
          <a:prstGeom prst="actionButtonForwardNex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7348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202</TotalTime>
  <Words>756</Words>
  <Application>Microsoft Office PowerPoint</Application>
  <PresentationFormat>Экран (4:3)</PresentationFormat>
  <Paragraphs>180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Источники: http://metodsovet.su/logo.gif логотип http://dlm4.meta.ua/pic/0/0/68/If9kirsjC1.png  основа для рамки http://www.matrony.ru/wp-content/uploads/2014/03/img_2642.jpg   портрет http://uchitel.edu54.ru/sites/default/files/userfiles/image/882868f86cbc35c3e7fc151124bfaf0d_0.jpg портрет 2  Иллюстрации  с изображением книг : http://booklya.com.ua/files/books/57887_1.jpg  http://baby-scool.narod.ru/media/book/poesiya/tokmakova/img/gde_spit_rybka.jpg   Источники информации: http://www.za4et.net.ru/referat/mtuurm  http://www.peoples.ru/art/literature/prose/children/irina_tokmakova/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Гусева</dc:creator>
  <cp:lastModifiedBy>Гусева</cp:lastModifiedBy>
  <cp:revision>21</cp:revision>
  <dcterms:created xsi:type="dcterms:W3CDTF">2014-10-16T16:43:52Z</dcterms:created>
  <dcterms:modified xsi:type="dcterms:W3CDTF">2014-10-20T15:51:15Z</dcterms:modified>
</cp:coreProperties>
</file>