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6" r:id="rId2"/>
    <p:sldId id="267" r:id="rId3"/>
    <p:sldId id="257" r:id="rId4"/>
    <p:sldId id="264" r:id="rId5"/>
    <p:sldId id="268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7" r:id="rId20"/>
    <p:sldId id="286" r:id="rId21"/>
    <p:sldId id="284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43DCF1"/>
    <a:srgbClr val="D359CA"/>
    <a:srgbClr val="3AFA3A"/>
    <a:srgbClr val="EC8648"/>
    <a:srgbClr val="A50B25"/>
    <a:srgbClr val="098128"/>
    <a:srgbClr val="EE46C2"/>
    <a:srgbClr val="1000E2"/>
    <a:srgbClr val="E4F0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EC5B9-9805-40E3-92A6-69CAAC67D896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58FF-1E7A-4B84-B4C4-277E651CFA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358FF-1E7A-4B84-B4C4-277E651CFA4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358FF-1E7A-4B84-B4C4-277E651CFA4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&#1087;&#1088;&#1086;&#1074;&#1101;&#1076;.&#1088;&#1092;/media/k2/items/cache/8cc4de93afc9cc6b36a3a56ff78217ef_XL.jpg" TargetMode="External"/><Relationship Id="rId13" Type="http://schemas.openxmlformats.org/officeDocument/2006/relationships/hyperlink" Target="http://img.zoneland.ru/thumbs4/73873617_1024_768.jpg.jpg" TargetMode="External"/><Relationship Id="rId18" Type="http://schemas.openxmlformats.org/officeDocument/2006/relationships/hyperlink" Target="http://copypast.ru/foto9/0144/korally_2.jpg" TargetMode="External"/><Relationship Id="rId3" Type="http://schemas.openxmlformats.org/officeDocument/2006/relationships/hyperlink" Target="http://fitoterapija.info/gallery/1-travyphoca/detail/17-anfelcijaskladchataja" TargetMode="External"/><Relationship Id="rId7" Type="http://schemas.openxmlformats.org/officeDocument/2006/relationships/hyperlink" Target="http://technocredo.com/images/stories/gangsta1/aqwe/2.jpg" TargetMode="External"/><Relationship Id="rId12" Type="http://schemas.openxmlformats.org/officeDocument/2006/relationships/hyperlink" Target="http://img0.liveinternet.ru/images/attach/c/0/42/569/42569077_1239801362_DSCF1992.jpg" TargetMode="External"/><Relationship Id="rId17" Type="http://schemas.openxmlformats.org/officeDocument/2006/relationships/hyperlink" Target="http://abc-24.info/uploads/posts/2012-04/thumbs/1335116969_0_346df_5d027d3f_xl.jpeg" TargetMode="External"/><Relationship Id="rId2" Type="http://schemas.openxmlformats.org/officeDocument/2006/relationships/hyperlink" Target="http://interesimir.ru/wp-content/uploads/2011/07/kelp.jpg-" TargetMode="External"/><Relationship Id="rId16" Type="http://schemas.openxmlformats.org/officeDocument/2006/relationships/hyperlink" Target="http://img-fotki.yandex.ru/get/4131/64843573.1f6/0_a4af8_8581bdf_or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shretail.ru/data/fishbook/7/19_200,150.jpg" TargetMode="External"/><Relationship Id="rId11" Type="http://schemas.openxmlformats.org/officeDocument/2006/relationships/hyperlink" Target="http://www.kushnerov.com/wp-content/uploads/2010/11/red_sea3.jpg" TargetMode="External"/><Relationship Id="rId5" Type="http://schemas.openxmlformats.org/officeDocument/2006/relationships/hyperlink" Target="http://www.morerasteniy.ru/wp-content/uploads/2012/12/lipothamnium.jpg" TargetMode="External"/><Relationship Id="rId15" Type="http://schemas.openxmlformats.org/officeDocument/2006/relationships/hyperlink" Target="http://animalbox.ru/wp-content/uploads/2012/03/kashalot-300x187.jpg" TargetMode="External"/><Relationship Id="rId10" Type="http://schemas.openxmlformats.org/officeDocument/2006/relationships/hyperlink" Target="http://images.samogo.net/images/36233154_Coral_sea_1.jpg" TargetMode="External"/><Relationship Id="rId19" Type="http://schemas.openxmlformats.org/officeDocument/2006/relationships/hyperlink" Target="http://klumber.ru/wp-content/uploads/2011/01/tiger-shark.jpg" TargetMode="External"/><Relationship Id="rId4" Type="http://schemas.openxmlformats.org/officeDocument/2006/relationships/hyperlink" Target="https://pp.vk.me/c697/u30630166/110485561/x_5e49a0ff.jpg" TargetMode="External"/><Relationship Id="rId9" Type="http://schemas.openxmlformats.org/officeDocument/2006/relationships/hyperlink" Target="http://i.obozrevatel.ua/8/1170319/gallery/163179.jpg" TargetMode="External"/><Relationship Id="rId14" Type="http://schemas.openxmlformats.org/officeDocument/2006/relationships/hyperlink" Target="http://www.animalsglobe.ru/wp-content/uploads/2012/02/aktinia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krasnikova.semenator.info/system/files/image/images%20(3).jpg" TargetMode="External"/><Relationship Id="rId13" Type="http://schemas.openxmlformats.org/officeDocument/2006/relationships/hyperlink" Target="http://de.academic.ru/pictures/dewiki/69/Emperor_Penguin_Manchot_empereur.jpg" TargetMode="External"/><Relationship Id="rId18" Type="http://schemas.openxmlformats.org/officeDocument/2006/relationships/hyperlink" Target="http://sazin.35photo.ru/photos/20120111/305460.jpg" TargetMode="External"/><Relationship Id="rId3" Type="http://schemas.openxmlformats.org/officeDocument/2006/relationships/hyperlink" Target="http://nastavlenie.ru/pitanie/grups/ovoshi%20i%20fructi/1.aspx" TargetMode="External"/><Relationship Id="rId21" Type="http://schemas.openxmlformats.org/officeDocument/2006/relationships/hyperlink" Target="http://wallpaper-yaport.ru/baza/2010/04/05/6dad0b463a3be98ff19dfba450fffe2c.jpg" TargetMode="External"/><Relationship Id="rId7" Type="http://schemas.openxmlformats.org/officeDocument/2006/relationships/hyperlink" Target="http://rostok-sad.ru/d/196241/t/v8/images/fr_2.gif" TargetMode="External"/><Relationship Id="rId12" Type="http://schemas.openxmlformats.org/officeDocument/2006/relationships/hyperlink" Target="http://content.foto.mail.ru/mail/anjelina/_answers/i-3842.jpg" TargetMode="External"/><Relationship Id="rId17" Type="http://schemas.openxmlformats.org/officeDocument/2006/relationships/hyperlink" Target="http://daler.ru/pictures/1/1600x1200/Omar-3773.jpg" TargetMode="External"/><Relationship Id="rId2" Type="http://schemas.openxmlformats.org/officeDocument/2006/relationships/hyperlink" Target="http://www.oculus.ru/image/blogs/63/docs/4442_2.jpg" TargetMode="External"/><Relationship Id="rId16" Type="http://schemas.openxmlformats.org/officeDocument/2006/relationships/hyperlink" Target="http://www.bioaa.info/albatros.jpg" TargetMode="External"/><Relationship Id="rId20" Type="http://schemas.openxmlformats.org/officeDocument/2006/relationships/hyperlink" Target="http://ingenious.ucoz.ru/_nw/2/s6297682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lzavred.ru/wp-content/uploads/poleznie-svojstva-kartofelya-300x212.jpg" TargetMode="External"/><Relationship Id="rId11" Type="http://schemas.openxmlformats.org/officeDocument/2006/relationships/hyperlink" Target="http://www.ecosystema.ru/01welcome/articles/piskunov/052.jpg" TargetMode="External"/><Relationship Id="rId24" Type="http://schemas.openxmlformats.org/officeDocument/2006/relationships/hyperlink" Target="http://fotopets.ru/_pu/0/05744666.jpg" TargetMode="External"/><Relationship Id="rId5" Type="http://schemas.openxmlformats.org/officeDocument/2006/relationships/hyperlink" Target="http://www.nlogorod.ru/images/ogurcyi1.jpg" TargetMode="External"/><Relationship Id="rId15" Type="http://schemas.openxmlformats.org/officeDocument/2006/relationships/hyperlink" Target="http://www.mangoverde.com/wbg/images/00000000379.jpg" TargetMode="External"/><Relationship Id="rId23" Type="http://schemas.openxmlformats.org/officeDocument/2006/relationships/hyperlink" Target="http://www.theanimalworld.ru/img/encycl/birds/big/fregat.jpg" TargetMode="External"/><Relationship Id="rId10" Type="http://schemas.openxmlformats.org/officeDocument/2006/relationships/hyperlink" Target="http://www.stihi.ru/pics/2009/10/19/6430.jpg" TargetMode="External"/><Relationship Id="rId19" Type="http://schemas.openxmlformats.org/officeDocument/2006/relationships/hyperlink" Target="http://dublon777.narod.ru/picture.jpg" TargetMode="External"/><Relationship Id="rId4" Type="http://schemas.openxmlformats.org/officeDocument/2006/relationships/hyperlink" Target="http://open.az/uploads/posts/2010-01/1263042443_tomato1.jpg" TargetMode="External"/><Relationship Id="rId9" Type="http://schemas.openxmlformats.org/officeDocument/2006/relationships/hyperlink" Target="http://lovedacha.ru/imgs/x175/files/kapusta.jpg" TargetMode="External"/><Relationship Id="rId14" Type="http://schemas.openxmlformats.org/officeDocument/2006/relationships/hyperlink" Target="http://www.theanimalworld.ru/img/encycl/birds/big/baklan.jpg" TargetMode="External"/><Relationship Id="rId22" Type="http://schemas.openxmlformats.org/officeDocument/2006/relationships/hyperlink" Target="http://img-fotki.yandex.ru/get/6303/58309754.1f/0_d0246_c2be564e_orig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ANO\Desktop\3726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20574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dirty="0" smtClean="0">
                <a:solidFill>
                  <a:srgbClr val="FF0000"/>
                </a:solidFill>
              </a:rPr>
              <a:t> </a:t>
            </a:r>
            <a:r>
              <a:rPr lang="ru-RU" sz="4900" dirty="0" smtClean="0">
                <a:solidFill>
                  <a:srgbClr val="FF0000"/>
                </a:solidFill>
                <a:latin typeface="Arial Black" pitchFamily="34" charset="0"/>
              </a:rPr>
              <a:t>           </a:t>
            </a:r>
            <a:br>
              <a:rPr lang="ru-RU" sz="49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Arial Black" pitchFamily="34" charset="0"/>
              </a:rPr>
              <a:t>         Звёздный  час</a:t>
            </a:r>
            <a:br>
              <a:rPr lang="ru-RU" sz="49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Arial Black" pitchFamily="34" charset="0"/>
              </a:rPr>
              <a:t>   «Познаем тайны моря» </a:t>
            </a:r>
            <a:r>
              <a:rPr lang="ru-RU" sz="4900" dirty="0" smtClean="0">
                <a:latin typeface="Arial Black" pitchFamily="34" charset="0"/>
              </a:rPr>
              <a:t/>
            </a:r>
            <a:br>
              <a:rPr lang="ru-RU" sz="4900" dirty="0" smtClean="0">
                <a:latin typeface="Arial Black" pitchFamily="34" charset="0"/>
              </a:rPr>
            </a:br>
            <a:r>
              <a:rPr lang="ru-RU" sz="4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      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066800"/>
            <a:ext cx="8229600" cy="3763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     </a:t>
            </a:r>
          </a:p>
          <a:p>
            <a:pPr>
              <a:buNone/>
            </a:pPr>
            <a:r>
              <a:rPr lang="ru-RU" sz="1600" dirty="0" smtClean="0"/>
              <a:t>                           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  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                                                                         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0000"/>
                </a:solidFill>
              </a:rPr>
              <a:t>                                                                            </a:t>
            </a:r>
            <a:r>
              <a:rPr lang="ru-RU" sz="1600" b="1" dirty="0" smtClean="0">
                <a:solidFill>
                  <a:srgbClr val="FFFF00"/>
                </a:solidFill>
              </a:rPr>
              <a:t>Разработала Иванова Светлана Владимировна,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FF00"/>
                </a:solidFill>
              </a:rPr>
              <a:t>                                                                            учитель начальных классов высшей категории 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FF00"/>
                </a:solidFill>
              </a:rPr>
              <a:t>                                                                            МБОУ </a:t>
            </a:r>
            <a:r>
              <a:rPr lang="ru-RU" sz="1600" b="1" dirty="0" err="1" smtClean="0">
                <a:solidFill>
                  <a:srgbClr val="FFFF00"/>
                </a:solidFill>
              </a:rPr>
              <a:t>Голынковская</a:t>
            </a:r>
            <a:r>
              <a:rPr lang="ru-RU" sz="1600" b="1" dirty="0" smtClean="0">
                <a:solidFill>
                  <a:srgbClr val="FFFF00"/>
                </a:solidFill>
              </a:rPr>
              <a:t> общеобразовательная                                         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FF00"/>
                </a:solidFill>
              </a:rPr>
              <a:t>                                                                            средняя школа , п.Голынки  </a:t>
            </a:r>
            <a:r>
              <a:rPr lang="ru-RU" sz="1600" b="1" dirty="0" err="1" smtClean="0">
                <a:solidFill>
                  <a:srgbClr val="FFFF00"/>
                </a:solidFill>
              </a:rPr>
              <a:t>Руднянского</a:t>
            </a:r>
            <a:r>
              <a:rPr lang="ru-RU" sz="1600" b="1" dirty="0" smtClean="0">
                <a:solidFill>
                  <a:srgbClr val="FFFF00"/>
                </a:solidFill>
              </a:rPr>
              <a:t> района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FF00"/>
                </a:solidFill>
              </a:rPr>
              <a:t>                                                                            Смоленской области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SANO\Desktop\fruk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63000" cy="6324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            </a:t>
            </a:r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V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4400" dirty="0" smtClean="0">
                <a:latin typeface="Arial Black" pitchFamily="34" charset="0"/>
              </a:rPr>
              <a:t>               </a:t>
            </a: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Овощи</a:t>
            </a: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ru-RU" sz="6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6000" dirty="0" smtClean="0">
                <a:latin typeface="Arial Black" pitchFamily="34" charset="0"/>
              </a:rPr>
              <a:t>   </a:t>
            </a:r>
            <a:r>
              <a:rPr lang="ru-RU" sz="4400" dirty="0" smtClean="0">
                <a:latin typeface="Arial Black" pitchFamily="34" charset="0"/>
              </a:rPr>
              <a:t>                        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2133600" cy="381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       №1 Помидор</a:t>
            </a:r>
            <a:endParaRPr lang="ru-RU" sz="2000" dirty="0"/>
          </a:p>
        </p:txBody>
      </p:sp>
      <p:pic>
        <p:nvPicPr>
          <p:cNvPr id="13315" name="Picture 3" descr="C:\Users\SANO\Desktop\ogurcyi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52400"/>
            <a:ext cx="2743200" cy="2819400"/>
          </a:xfrm>
          <a:prstGeom prst="rect">
            <a:avLst/>
          </a:prstGeom>
          <a:noFill/>
        </p:spPr>
      </p:pic>
      <p:pic>
        <p:nvPicPr>
          <p:cNvPr id="13316" name="Picture 4" descr="C:\Users\SANO\Desktop\poleznie-svojstva-kartofelya-300x2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152400"/>
            <a:ext cx="2819400" cy="2819400"/>
          </a:xfrm>
          <a:prstGeom prst="rect">
            <a:avLst/>
          </a:prstGeom>
          <a:noFill/>
        </p:spPr>
      </p:pic>
      <p:pic>
        <p:nvPicPr>
          <p:cNvPr id="13321" name="Picture 9" descr="C:\Users\SANO\Desktop\image3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3505200"/>
            <a:ext cx="2743200" cy="2819400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505200" y="3048000"/>
            <a:ext cx="2133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Огурец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77000" y="304800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Картофель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2400" y="640080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№4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Морковь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22" name="Picture 10" descr="C:\Users\SANO\Desktop\! Лук севок Центурион F1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0400" y="3505200"/>
            <a:ext cx="2819400" cy="2819400"/>
          </a:xfrm>
          <a:prstGeom prst="rect">
            <a:avLst/>
          </a:prstGeom>
          <a:noFill/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3276600" y="640080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№5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Лук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23" name="Picture 11" descr="C:\Users\SANO\Desktop\kapust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3505200"/>
            <a:ext cx="2819400" cy="2819400"/>
          </a:xfrm>
          <a:prstGeom prst="rect">
            <a:avLst/>
          </a:prstGeom>
          <a:noFill/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6248400" y="640080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№6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Капуста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>
            <a:off x="457200" y="5334000"/>
            <a:ext cx="8229600" cy="7921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3325" name="Picture 13" descr="C:\Users\SANO\Desktop\как-вырастить-помидоры3-500x52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1524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SANO\Desktop\64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10600" cy="6324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Arial Black" pitchFamily="34" charset="0"/>
              </a:rPr>
              <a:t>               </a:t>
            </a:r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VI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тур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6000" dirty="0" smtClean="0">
                <a:latin typeface="Arial Black" pitchFamily="34" charset="0"/>
              </a:rPr>
              <a:t>          </a:t>
            </a: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Птицы</a:t>
            </a:r>
            <a:endParaRPr lang="ru-RU" sz="6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3200"/>
            <a:ext cx="1828800" cy="4572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  №1 Козодой</a:t>
            </a:r>
            <a:endParaRPr lang="ru-RU" sz="2000" dirty="0"/>
          </a:p>
        </p:txBody>
      </p:sp>
      <p:pic>
        <p:nvPicPr>
          <p:cNvPr id="11265" name="Picture 1" descr="C:\Users\SANO\Desktop\0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2743200" cy="2514599"/>
          </a:xfrm>
          <a:prstGeom prst="rect">
            <a:avLst/>
          </a:prstGeom>
          <a:noFill/>
        </p:spPr>
      </p:pic>
      <p:pic>
        <p:nvPicPr>
          <p:cNvPr id="11266" name="Picture 2" descr="C:\Users\SANO\Desktop\1202818941_127_anhin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52400"/>
            <a:ext cx="2743200" cy="25146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00400" y="2743200"/>
            <a:ext cx="2514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Змеешейка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Picture 3" descr="C:\Users\SANO\Desktop\Emperor_Penguin_Manchot_empere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52400"/>
            <a:ext cx="2895600" cy="25146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400800" y="2743200"/>
            <a:ext cx="2514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Пингвин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8" name="Picture 4" descr="C:\Users\SANO\Desktop\bakla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429000"/>
            <a:ext cx="2667000" cy="266700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81000" y="6172200"/>
            <a:ext cx="2514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№4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Баклан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9" name="Picture 5" descr="C:\Users\SANO\Desktop\0000000037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3429000"/>
            <a:ext cx="2743200" cy="2667000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505200" y="61722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№5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Горлица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70" name="Picture 6" descr="C:\Users\SANO\Desktop\albatro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3429000"/>
            <a:ext cx="2895600" cy="2666999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6248400" y="61722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№6 Альбатрос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dirty="0" smtClean="0">
                <a:latin typeface="Arial Black" pitchFamily="34" charset="0"/>
              </a:rPr>
              <a:t>          </a:t>
            </a:r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VII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latin typeface="Arial Black" pitchFamily="34" charset="0"/>
              </a:rPr>
              <a:t> </a:t>
            </a: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Логические </a:t>
            </a:r>
          </a:p>
          <a:p>
            <a:pPr>
              <a:buNone/>
            </a:pP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        цепочки    </a:t>
            </a: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           </a:t>
            </a:r>
            <a:endParaRPr lang="ru-RU" sz="60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895600"/>
            <a:ext cx="2057400" cy="5334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      №1 Омар</a:t>
            </a:r>
            <a:endParaRPr lang="ru-RU" sz="2000" dirty="0"/>
          </a:p>
        </p:txBody>
      </p:sp>
      <p:pic>
        <p:nvPicPr>
          <p:cNvPr id="9217" name="Picture 1" descr="C:\Users\SANO\Desktop\Omar-37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3810000" cy="2590800"/>
          </a:xfrm>
          <a:prstGeom prst="rect">
            <a:avLst/>
          </a:prstGeom>
          <a:noFill/>
        </p:spPr>
      </p:pic>
      <p:pic>
        <p:nvPicPr>
          <p:cNvPr id="9218" name="Picture 2" descr="C:\Users\SANO\Desktop\305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28600"/>
            <a:ext cx="3798984" cy="2590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876800" y="2895600"/>
            <a:ext cx="3581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Креветка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9" name="Picture 3" descr="C:\Users\SANO\Desktop\pict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581400"/>
            <a:ext cx="4605867" cy="25908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124200" y="609600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Осьминог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3200"/>
            <a:ext cx="2895600" cy="5334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         №1 Морской котик  </a:t>
            </a:r>
            <a:endParaRPr lang="ru-RU" sz="2000" dirty="0"/>
          </a:p>
        </p:txBody>
      </p:sp>
      <p:pic>
        <p:nvPicPr>
          <p:cNvPr id="8194" name="Picture 2" descr="C:\Users\SANO\Desktop\s629768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28600"/>
            <a:ext cx="3276600" cy="24384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57800" y="2743200"/>
            <a:ext cx="2895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Калан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6" name="Picture 4" descr="C:\Users\SANO\Desktop\tulen-550x4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505200"/>
            <a:ext cx="4068932" cy="27432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200400" y="6172200"/>
            <a:ext cx="2895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тюлень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8" name="Picture 6" descr="C:\Users\SANO\Desktop\c0135bc6b0ae4814d77a22b31a6dbf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228600"/>
            <a:ext cx="3276600" cy="245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3200400"/>
            <a:ext cx="2133600" cy="2286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      №1 Гагара</a:t>
            </a:r>
            <a:endParaRPr lang="ru-RU" sz="2000" dirty="0"/>
          </a:p>
        </p:txBody>
      </p:sp>
      <p:pic>
        <p:nvPicPr>
          <p:cNvPr id="7169" name="Picture 1" descr="C:\Users\SANO\Desktop\0_d0246_c2be564e_or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3733658" cy="2514600"/>
          </a:xfrm>
          <a:prstGeom prst="rect">
            <a:avLst/>
          </a:prstGeom>
          <a:noFill/>
        </p:spPr>
      </p:pic>
      <p:pic>
        <p:nvPicPr>
          <p:cNvPr id="7170" name="Picture 2" descr="C:\Users\SANO\Desktop\freg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457200"/>
            <a:ext cx="3752850" cy="25146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91200" y="32004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Фрегат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 descr="C:\Users\SANO\Desktop\057446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581400"/>
            <a:ext cx="4054792" cy="25146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76600" y="6324600"/>
            <a:ext cx="30480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Альбатрос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VIII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</a:t>
            </a:r>
            <a:b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900" dirty="0" smtClean="0">
                <a:solidFill>
                  <a:srgbClr val="FFFF00"/>
                </a:solidFill>
                <a:latin typeface="Arial Black" pitchFamily="34" charset="0"/>
              </a:rPr>
              <a:t>Составить из букв слово</a:t>
            </a:r>
            <a:r>
              <a:rPr lang="ru-RU" sz="4900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sz="49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2057400"/>
            <a:ext cx="914400" cy="914400"/>
          </a:xfrm>
          <a:prstGeom prst="roundRect">
            <a:avLst/>
          </a:prstGeom>
          <a:solidFill>
            <a:srgbClr val="FF6600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86200" y="3886200"/>
            <a:ext cx="914400" cy="914400"/>
          </a:xfrm>
          <a:prstGeom prst="roundRect">
            <a:avLst/>
          </a:prstGeom>
          <a:solidFill>
            <a:srgbClr val="EC8648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34200" y="3810000"/>
            <a:ext cx="914400" cy="914400"/>
          </a:xfrm>
          <a:prstGeom prst="roundRect">
            <a:avLst/>
          </a:prstGeom>
          <a:solidFill>
            <a:srgbClr val="D359CA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29200" y="2514600"/>
            <a:ext cx="914400" cy="914400"/>
          </a:xfrm>
          <a:prstGeom prst="roundRect">
            <a:avLst/>
          </a:prstGeom>
          <a:solidFill>
            <a:srgbClr val="EE46C2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05000" y="5410200"/>
            <a:ext cx="914400" cy="914400"/>
          </a:xfrm>
          <a:prstGeom prst="roundRect">
            <a:avLst/>
          </a:prstGeom>
          <a:solidFill>
            <a:srgbClr val="3AFA3A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67000" y="2438400"/>
            <a:ext cx="914400" cy="914400"/>
          </a:xfrm>
          <a:prstGeom prst="roundRect">
            <a:avLst/>
          </a:prstGeom>
          <a:solidFill>
            <a:srgbClr val="1000E2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43000" y="3810000"/>
            <a:ext cx="914400" cy="914400"/>
          </a:xfrm>
          <a:prstGeom prst="roundRect">
            <a:avLst/>
          </a:prstGeom>
          <a:solidFill>
            <a:srgbClr val="A50B25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772400" y="5410200"/>
            <a:ext cx="914400" cy="990600"/>
          </a:xfrm>
          <a:prstGeom prst="roundRect">
            <a:avLst/>
          </a:prstGeom>
          <a:solidFill>
            <a:srgbClr val="43DCF1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24400" y="5410200"/>
            <a:ext cx="914400" cy="914400"/>
          </a:xfrm>
          <a:prstGeom prst="roundRect">
            <a:avLst/>
          </a:prstGeom>
          <a:solidFill>
            <a:srgbClr val="7030A0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467600" y="2133600"/>
            <a:ext cx="914400" cy="914400"/>
          </a:xfrm>
          <a:prstGeom prst="roundRect">
            <a:avLst/>
          </a:prstGeom>
          <a:solidFill>
            <a:srgbClr val="098128"/>
          </a:solidFill>
          <a:ln w="158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9600" y="1981200"/>
            <a:ext cx="762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19400" y="2362200"/>
            <a:ext cx="6222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19200" y="3657600"/>
            <a:ext cx="7513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05400" y="2438400"/>
            <a:ext cx="7280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43800" y="2057400"/>
            <a:ext cx="7786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62400" y="3733800"/>
            <a:ext cx="7296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010400" y="3733800"/>
            <a:ext cx="71291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76800" y="5334000"/>
            <a:ext cx="5982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57400" y="5334000"/>
            <a:ext cx="59663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848600" y="5334000"/>
            <a:ext cx="74571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Финал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3581399"/>
          </a:xfrm>
        </p:spPr>
        <p:txBody>
          <a:bodyPr>
            <a:normAutofit lnSpcReduction="10000"/>
          </a:bodyPr>
          <a:lstStyle/>
          <a:p>
            <a:pPr marL="1162050" indent="-1162050">
              <a:buNone/>
            </a:pP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  </a:t>
            </a:r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Из слова составить как  можно больше слов</a:t>
            </a:r>
          </a:p>
          <a:p>
            <a:pPr>
              <a:buNone/>
            </a:pP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   </a:t>
            </a:r>
          </a:p>
          <a:p>
            <a:pPr>
              <a:buNone/>
            </a:pPr>
            <a:r>
              <a:rPr lang="ru-RU" sz="6000" dirty="0" smtClean="0">
                <a:solidFill>
                  <a:srgbClr val="7030A0"/>
                </a:solidFill>
                <a:latin typeface="Arial Black" pitchFamily="34" charset="0"/>
              </a:rPr>
              <a:t>     Буревестник</a:t>
            </a:r>
            <a:endParaRPr lang="ru-RU" sz="6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NO\Desktop\lamina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10600" cy="6457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78162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I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        </a:t>
            </a:r>
            <a:r>
              <a:rPr lang="ru-RU" sz="5400" dirty="0" smtClean="0">
                <a:latin typeface="Arial Black" pitchFamily="34" charset="0"/>
              </a:rPr>
              <a:t/>
            </a:r>
            <a:br>
              <a:rPr lang="ru-RU" sz="5400" dirty="0" smtClean="0">
                <a:latin typeface="Arial Black" pitchFamily="34" charset="0"/>
              </a:rPr>
            </a:br>
            <a:r>
              <a:rPr lang="ru-RU" sz="5400" dirty="0" smtClean="0">
                <a:latin typeface="Arial Black" pitchFamily="34" charset="0"/>
              </a:rPr>
              <a:t>                    </a:t>
            </a: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ВОДОРОСЛИ</a:t>
            </a:r>
            <a:endParaRPr lang="ru-RU" sz="6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33800"/>
            <a:ext cx="8229600" cy="23923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Спасибо за игру!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94456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Список  использованных Интернет - ресурсов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/>
          </a:bodyPr>
          <a:lstStyle/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"/>
              </a:rPr>
              <a:t>http://interesimir.ru/wp-content/uploads/2011/07/kelp.jpg-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Ламинария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3"/>
              </a:rPr>
              <a:t>http://fitoterapija.info/gallery/1-travyphoca/detail/17-anfelcijaskladchataja#-</a:t>
            </a:r>
            <a:r>
              <a:rPr lang="ru-RU" sz="1100" u="sng" dirty="0" smtClean="0">
                <a:latin typeface="Arial" pitchFamily="34" charset="0"/>
                <a:cs typeface="Arial" pitchFamily="34" charset="0"/>
              </a:rPr>
              <a:t> Анфельция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4"/>
              </a:rPr>
              <a:t>https://pp.vk.me/c697/u30630166/110485561/x_5e49a0ff.jpg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Спирогира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5"/>
              </a:rPr>
              <a:t>http://www.morerasteniy.ru/wp-content/uploads/2012/12/lipothamnium.jpg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Порфира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6"/>
              </a:rPr>
              <a:t>http://fishretail.ru/data/fishbook/7/19_200,150.jpg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Макроцистис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7"/>
              </a:rPr>
              <a:t>http://technocredo.com/images/stories/gangsta1/aqwe/2.jpg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Филлофора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8"/>
              </a:rPr>
              <a:t>http://провэд.рф/media/k2/items/cache/8cc4de93afc9cc6b36a3a56ff78217ef_XL.jpg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Японское море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9"/>
              </a:rPr>
              <a:t>http://i.obozrevatel.ua/8/1170319/gallery/163179.jpg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Азовское море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0"/>
              </a:rPr>
              <a:t>http://images.samogo.net/images/36233154_Coral_sea_1.jpg</a:t>
            </a:r>
            <a:r>
              <a:rPr lang="ru-RU" sz="1100" u="sng" dirty="0" smtClean="0">
                <a:latin typeface="Arial" pitchFamily="34" charset="0"/>
                <a:cs typeface="Arial" pitchFamily="34" charset="0"/>
              </a:rPr>
              <a:t> К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оралловое море</a:t>
            </a:r>
          </a:p>
          <a:p>
            <a:r>
              <a:rPr lang="ru-RU" sz="1100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http://novostey.net/wp-content/uploads/2013/06/8475907179_27766d2a65_b.jpg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Средиземное море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1"/>
              </a:rPr>
              <a:t>http://www.kushnerov.com/wp-content/uploads/2010/11/red_sea3.jpg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Красное море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2"/>
              </a:rPr>
              <a:t>http://img0.liveinternet.ru/images/attach/c/0//42/569/42569077_1239801362_DSCF1992.jpg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Балтийское море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3"/>
              </a:rPr>
              <a:t>http://img.zoneland.ru/thumbs4/73873617_1024_768.jpg.jpg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Морские животные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4"/>
              </a:rPr>
              <a:t>http://www.animalsglobe.ru/wp-content/uploads/2012/02/aktinia.jpg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Актиния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5"/>
              </a:rPr>
              <a:t>http://animalbox.ru/wp-content/uploads/2012/03/kashalot-300x187.jpg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Кашалот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6"/>
              </a:rPr>
              <a:t>http://img-fotki.yandex.ru/get/4131/64843573.1f6/0_a4af8_8581bdf_orig.jpg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Кит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7"/>
              </a:rPr>
              <a:t>http://abc-24.info/uploads/posts/2012-04/thumbs/1335116969_0_346df_5d027d3f_xl.jpeg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Морж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u="sng" dirty="0" smtClean="0">
                <a:latin typeface="Arial" pitchFamily="34" charset="0"/>
                <a:cs typeface="Arial" pitchFamily="34" charset="0"/>
                <a:hlinkClick r:id="rId18"/>
              </a:rPr>
              <a:t>http://copypast.ru/foto9/0144/korally_2.jpg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Коралл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9"/>
              </a:rPr>
              <a:t>http://klumber.ru/wp-content/uploads/2011/01/tiger-shark.jpg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Акула</a:t>
            </a: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/>
          </a:p>
          <a:p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"/>
              </a:rPr>
              <a:t>http://www.oculus.ru/image/blogs/63/docs/4442_2.jpg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Рыбы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3"/>
              </a:rPr>
              <a:t>http://nastavlenie.ru/pitanie/grups/ovoshi%20i%20fructi/1.aspx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Овощи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4"/>
              </a:rPr>
              <a:t>http://open.az/uploads/posts/2010-01/1263042443_tomato1.jpg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Помидор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5"/>
              </a:rPr>
              <a:t>http://www.nlogorod.ru/images/ogurcyi1.jpg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Огурец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6"/>
              </a:rPr>
              <a:t>http://polzavred.ru/wp-content/uploads/poleznie-svojstva-kartofelya-300x212.jpg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Картофель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7"/>
              </a:rPr>
              <a:t>http://rostok-sad.ru/d/196241/t/v8/images/fr_2.gif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Морковь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8"/>
              </a:rPr>
              <a:t>http://krasnikova.semenator.info/system/files/image/images%20(3).jpg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Лук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9"/>
              </a:rPr>
              <a:t>http://lovedacha.ru/imgs/x175/files/kapusta.jpg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Капуста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0"/>
              </a:rPr>
              <a:t>http://www.stihi.ru/pics/2009/10/19/6430.jpg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Птицы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1"/>
              </a:rPr>
              <a:t>http://www.ecosystema.ru/01welcome/articles/piskunov/052.jpg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Козодой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2"/>
              </a:rPr>
              <a:t>http://content.foto.mail.ru/mail/anjelina/_answers/i-3842.jpg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Змеешейка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3"/>
              </a:rPr>
              <a:t>http://de.academic.ru/pictures/dewiki/69/Emperor_Penguin_Manchot_empereur.jpg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Пингвин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4"/>
              </a:rPr>
              <a:t>http://www.theanimalworld.ru/img/encycl/birds/big/baklan.jpg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Баклан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5"/>
              </a:rPr>
              <a:t>http://www.mangoverde.com/wbg/images/00000000379.jpg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Горлица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6"/>
              </a:rPr>
              <a:t>http://www.bioaa.info/albatros.jpg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Альбатрос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7"/>
              </a:rPr>
              <a:t>http://daler.ru/pictures/1/1600x1200/Omar-3773.jpg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Омар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8"/>
              </a:rPr>
              <a:t>http://sazin.35photo.ru/photos/20120111/305460.jpg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Креветка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19"/>
              </a:rPr>
              <a:t>http://dublon777.narod.ru/picture.jpg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Осьминог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0"/>
              </a:rPr>
              <a:t>http://ingenious.ucoz.ru/_nw/2/s62976822.jpg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Калан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1"/>
              </a:rPr>
              <a:t>http://wallpaper-yaport.ru/baza/2010/04/05/6dad0b463a3be98ff19dfba450fffe2c.jpg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Морской котик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2"/>
              </a:rPr>
              <a:t>http://img-fotki.yandex.ru/get/6303/58309754.1f/0_d0246_c2be564e_orig.jpg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Гагара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3"/>
              </a:rPr>
              <a:t>http://www.theanimalworld.ru/img/encycl/birds/big/fregat.jpg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Фрегат</a:t>
            </a:r>
          </a:p>
          <a:p>
            <a:r>
              <a:rPr lang="ru-RU" sz="1100" u="sng" dirty="0" smtClean="0">
                <a:latin typeface="Arial" pitchFamily="34" charset="0"/>
                <a:cs typeface="Arial" pitchFamily="34" charset="0"/>
                <a:hlinkClick r:id="rId24"/>
              </a:rPr>
              <a:t>http://fotopets.ru/_pu/0/05744666.jpg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Пеликан</a:t>
            </a: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24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C:\Users\SANO\Desktop\Ламинария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243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81000" y="2819400"/>
            <a:ext cx="2209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№1  Ламинария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48000" y="6248400"/>
            <a:ext cx="2514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№5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Спирогира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305800" y="6370316"/>
            <a:ext cx="533400" cy="182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" y="61722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№4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Порфира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67000" y="3048000"/>
            <a:ext cx="2667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000" dirty="0" smtClean="0">
                <a:latin typeface="+mj-lt"/>
                <a:ea typeface="+mj-ea"/>
                <a:cs typeface="+mj-cs"/>
              </a:rPr>
              <a:t>           №2 Филлофора</a:t>
            </a:r>
            <a:endParaRPr lang="ru-RU" sz="2000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91200" y="281940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Макроцистис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 descr="C:\Users\SANO\Desktop\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228600"/>
            <a:ext cx="2667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SANO\Desktop\19_669,759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228600"/>
            <a:ext cx="274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SANO\Desktop\lipothamnium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581400"/>
            <a:ext cx="243839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SANO\Desktop\x_5e49a0ff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3581400"/>
            <a:ext cx="2667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SANO\Desktop\Анфельция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72200" y="3581400"/>
            <a:ext cx="274129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6248400" y="6172200"/>
            <a:ext cx="2590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№6</a:t>
            </a:r>
            <a:r>
              <a:rPr lang="ru-RU" sz="2000" dirty="0" smtClean="0">
                <a:latin typeface="+mj-lt"/>
                <a:ea typeface="+mj-ea"/>
                <a:cs typeface="+mj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Анфельция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NO\Desktop\723475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534400" cy="61602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          </a:t>
            </a:r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II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Arial Black" pitchFamily="34" charset="0"/>
              </a:rPr>
              <a:t>           </a:t>
            </a:r>
          </a:p>
          <a:p>
            <a:pPr>
              <a:buNone/>
            </a:pPr>
            <a:r>
              <a:rPr lang="ru-RU" sz="6000" dirty="0" smtClean="0">
                <a:solidFill>
                  <a:srgbClr val="0070C0"/>
                </a:solidFill>
                <a:latin typeface="Arial Black" pitchFamily="34" charset="0"/>
              </a:rPr>
              <a:t>           </a:t>
            </a: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МОРЯ</a:t>
            </a:r>
            <a:endParaRPr lang="ru-RU" sz="6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19400"/>
            <a:ext cx="2209800" cy="304800"/>
          </a:xfrm>
        </p:spPr>
        <p:txBody>
          <a:bodyPr>
            <a:noAutofit/>
          </a:bodyPr>
          <a:lstStyle/>
          <a:p>
            <a:r>
              <a:rPr lang="ru-RU" sz="2400" dirty="0" smtClean="0"/>
              <a:t>№1 Японское</a:t>
            </a:r>
            <a:endParaRPr lang="ru-RU" sz="2400" dirty="0"/>
          </a:p>
        </p:txBody>
      </p:sp>
      <p:pic>
        <p:nvPicPr>
          <p:cNvPr id="4" name="Содержимое 3" descr="C:\Users\SANO\Desktop\42569077_1239801362_DSCF199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24200" y="3581400"/>
            <a:ext cx="289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ANO\Desktop\8cc4de93afc9cc6b36a3a56ff78217ef_X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81000"/>
            <a:ext cx="2819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ANO\Desktop\red_sea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381000"/>
            <a:ext cx="2895599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ANO\Desktop\8475907179_27766d2a65_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381000"/>
            <a:ext cx="2819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ANO\Desktop\16317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581400"/>
            <a:ext cx="2819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ANO\Desktop\36233154_Coral_sea_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3581400"/>
            <a:ext cx="286004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352800" y="2819400"/>
            <a:ext cx="22098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№2 Красное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324600" y="2819400"/>
            <a:ext cx="2514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№3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>
                <a:latin typeface="+mj-lt"/>
                <a:ea typeface="+mj-ea"/>
                <a:cs typeface="+mj-cs"/>
              </a:rPr>
              <a:t>Средиземн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04800" y="5943600"/>
            <a:ext cx="22098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№4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Азовское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352800" y="5943600"/>
            <a:ext cx="24384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№5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Балтий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77000" y="5943600"/>
            <a:ext cx="22860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№6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Кораллов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NO\Desktop\73873617_1024_768.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8839200" cy="65925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dirty="0" smtClean="0">
                <a:latin typeface="Arial Black" pitchFamily="34" charset="0"/>
              </a:rPr>
              <a:t>          </a:t>
            </a:r>
            <a:r>
              <a:rPr lang="en-US" sz="6000" dirty="0" smtClean="0">
                <a:solidFill>
                  <a:srgbClr val="C00000"/>
                </a:solidFill>
                <a:latin typeface="Arial Black" pitchFamily="34" charset="0"/>
              </a:rPr>
              <a:t>III </a:t>
            </a:r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тур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Морские животные</a:t>
            </a:r>
            <a:endParaRPr lang="ru-RU" sz="6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971800"/>
            <a:ext cx="2438400" cy="457200"/>
          </a:xfrm>
        </p:spPr>
        <p:txBody>
          <a:bodyPr>
            <a:noAutofit/>
          </a:bodyPr>
          <a:lstStyle/>
          <a:p>
            <a:r>
              <a:rPr lang="ru-RU" sz="2000" dirty="0" smtClean="0"/>
              <a:t>№1 Актиния</a:t>
            </a:r>
            <a:endParaRPr lang="ru-RU" sz="2000" dirty="0"/>
          </a:p>
        </p:txBody>
      </p:sp>
      <p:pic>
        <p:nvPicPr>
          <p:cNvPr id="2050" name="Picture 2" descr="C:\Users\SANO\Desktop\aktin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2881920" cy="2286000"/>
          </a:xfrm>
          <a:prstGeom prst="rect">
            <a:avLst/>
          </a:prstGeom>
          <a:noFill/>
        </p:spPr>
      </p:pic>
      <p:pic>
        <p:nvPicPr>
          <p:cNvPr id="5" name="Рисунок 4" descr="C:\Users\SANO\Desktop\kashalot-300x18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533400"/>
            <a:ext cx="2667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SANO\Desktop\0_a4af8_8581bdf_or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533400"/>
            <a:ext cx="2895600" cy="2286000"/>
          </a:xfrm>
          <a:prstGeom prst="rect">
            <a:avLst/>
          </a:prstGeom>
          <a:noFill/>
        </p:spPr>
      </p:pic>
      <p:pic>
        <p:nvPicPr>
          <p:cNvPr id="7" name="Рисунок 6" descr="Морж - путешественник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505200"/>
            <a:ext cx="2895600" cy="248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Кораллы – древнейшие существа на Земле (31 фото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3505200"/>
            <a:ext cx="2667000" cy="2514600"/>
          </a:xfrm>
          <a:prstGeom prst="rect">
            <a:avLst/>
          </a:prstGeom>
          <a:noFill/>
        </p:spPr>
      </p:pic>
      <p:pic>
        <p:nvPicPr>
          <p:cNvPr id="1031" name="Picture 7" descr="http://klumber.ru/wp-content/uploads/2011/01/tiger-shar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3505200"/>
            <a:ext cx="2895600" cy="2514600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352800" y="3048000"/>
            <a:ext cx="24384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Кашалот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324600" y="2971800"/>
            <a:ext cx="24384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№3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Кит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57200" y="6172200"/>
            <a:ext cx="2438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№4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Морж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352800" y="6096000"/>
            <a:ext cx="2438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№5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Коралл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400800" y="6019800"/>
            <a:ext cx="2438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№6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Акула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SANO\Desktop\4442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86800" cy="6248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905000"/>
          </a:xfrm>
        </p:spPr>
        <p:txBody>
          <a:bodyPr>
            <a:normAutofit fontScale="90000"/>
          </a:bodyPr>
          <a:lstStyle/>
          <a:p>
            <a:r>
              <a:rPr lang="en-US" sz="6700" dirty="0" smtClean="0">
                <a:solidFill>
                  <a:srgbClr val="C00000"/>
                </a:solidFill>
                <a:latin typeface="Arial Black" pitchFamily="34" charset="0"/>
              </a:rPr>
              <a:t>IV</a:t>
            </a:r>
            <a:r>
              <a:rPr lang="ru-RU" sz="6700" dirty="0" smtClean="0">
                <a:solidFill>
                  <a:srgbClr val="C00000"/>
                </a:solidFill>
                <a:latin typeface="Arial Black" pitchFamily="34" charset="0"/>
              </a:rPr>
              <a:t> тур</a:t>
            </a:r>
            <a:br>
              <a:rPr lang="ru-RU" sz="67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6700" dirty="0" smtClean="0">
                <a:solidFill>
                  <a:srgbClr val="FFFF00"/>
                </a:solidFill>
                <a:latin typeface="Arial Black" pitchFamily="34" charset="0"/>
              </a:rPr>
              <a:t>Рыбы</a:t>
            </a:r>
            <a:endParaRPr lang="ru-RU" sz="67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324600"/>
            <a:ext cx="2057400" cy="5334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№4 Кальмар</a:t>
            </a:r>
            <a:endParaRPr lang="ru-RU" sz="20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810000"/>
            <a:ext cx="2895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657600" y="6400800"/>
            <a:ext cx="22860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№5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Фугу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629400" y="6324600"/>
            <a:ext cx="2057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№6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Скат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971800"/>
            <a:ext cx="20574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№1 </a:t>
            </a:r>
            <a:r>
              <a:rPr lang="ru-RU" dirty="0" smtClean="0">
                <a:latin typeface="+mj-lt"/>
                <a:ea typeface="+mj-ea"/>
                <a:cs typeface="+mj-cs"/>
              </a:rPr>
              <a:t>Горбуша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657600" y="2971800"/>
            <a:ext cx="20574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№2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Колюшка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705600" y="2971800"/>
            <a:ext cx="20574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№</a:t>
            </a:r>
            <a:r>
              <a:rPr lang="ru-RU" sz="20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Камбала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 descr="C:\Users\SANO\Desktop\fish_gorbusha_3_h_orig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" y="457201"/>
            <a:ext cx="2895600" cy="2286000"/>
          </a:xfrm>
          <a:prstGeom prst="rect">
            <a:avLst/>
          </a:prstGeom>
          <a:noFill/>
        </p:spPr>
      </p:pic>
      <p:pic>
        <p:nvPicPr>
          <p:cNvPr id="15364" name="Picture 4" descr="http://perepoloh.lv/katalog/vidirib/koljus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1" y="457200"/>
            <a:ext cx="2895599" cy="2286000"/>
          </a:xfrm>
          <a:prstGeom prst="rect">
            <a:avLst/>
          </a:prstGeom>
          <a:noFill/>
        </p:spPr>
      </p:pic>
      <p:pic>
        <p:nvPicPr>
          <p:cNvPr id="15366" name="Picture 6" descr="http://www.zooplandia.ru/upload/17939958/file/-/73584867_kamba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1" y="457200"/>
            <a:ext cx="2879222" cy="2286000"/>
          </a:xfrm>
          <a:prstGeom prst="rect">
            <a:avLst/>
          </a:prstGeom>
          <a:noFill/>
        </p:spPr>
      </p:pic>
      <p:pic>
        <p:nvPicPr>
          <p:cNvPr id="15367" name="Picture 7" descr="C:\Users\SANO\Desktop\22291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3810000"/>
            <a:ext cx="2895599" cy="2362199"/>
          </a:xfrm>
          <a:prstGeom prst="rect">
            <a:avLst/>
          </a:prstGeom>
          <a:noFill/>
        </p:spPr>
      </p:pic>
      <p:pic>
        <p:nvPicPr>
          <p:cNvPr id="15368" name="Picture 8" descr="C:\Users\SANO\Desktop\0005-004-Elektricheskij-ska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3810000"/>
            <a:ext cx="28194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1335</TotalTime>
  <Words>459</Words>
  <PresentationFormat>Экран (4:3)</PresentationFormat>
  <Paragraphs>152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                      Звёздный  час    «Познаем тайны моря»          </vt:lpstr>
      <vt:lpstr>I тур                             ВОДОРОСЛИ</vt:lpstr>
      <vt:lpstr> </vt:lpstr>
      <vt:lpstr>          II ТУР</vt:lpstr>
      <vt:lpstr>№1 Японское</vt:lpstr>
      <vt:lpstr>          III тур</vt:lpstr>
      <vt:lpstr>№1 Актиния</vt:lpstr>
      <vt:lpstr>IV тур  Рыбы</vt:lpstr>
      <vt:lpstr>№4 Кальмар</vt:lpstr>
      <vt:lpstr>            V тур</vt:lpstr>
      <vt:lpstr>       №1 Помидор</vt:lpstr>
      <vt:lpstr>               VI тур</vt:lpstr>
      <vt:lpstr>  №1 Козодой</vt:lpstr>
      <vt:lpstr>          VII тур</vt:lpstr>
      <vt:lpstr>      №1 Омар</vt:lpstr>
      <vt:lpstr>         №1 Морской котик  </vt:lpstr>
      <vt:lpstr>      №1 Гагара</vt:lpstr>
      <vt:lpstr>VIII тур Составить из букв слово  </vt:lpstr>
      <vt:lpstr>Финал</vt:lpstr>
      <vt:lpstr>Слайд 20</vt:lpstr>
      <vt:lpstr> Список  использованных Интернет - ресурсов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SANO</dc:creator>
  <cp:lastModifiedBy>SANO</cp:lastModifiedBy>
  <cp:revision>124</cp:revision>
  <dcterms:created xsi:type="dcterms:W3CDTF">2014-07-01T08:32:59Z</dcterms:created>
  <dcterms:modified xsi:type="dcterms:W3CDTF">2014-11-03T22:40:43Z</dcterms:modified>
</cp:coreProperties>
</file>