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8" r:id="rId2"/>
    <p:sldId id="269" r:id="rId3"/>
    <p:sldId id="271" r:id="rId4"/>
    <p:sldId id="272" r:id="rId5"/>
    <p:sldId id="273" r:id="rId6"/>
    <p:sldId id="270" r:id="rId7"/>
    <p:sldId id="274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75" r:id="rId16"/>
    <p:sldId id="276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33"/>
    <a:srgbClr val="6CEA9C"/>
    <a:srgbClr val="006600"/>
    <a:srgbClr val="FF9900"/>
    <a:srgbClr val="EDF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F27B32-46AE-48BA-A097-90E5BAE9673D}" type="datetimeFigureOut">
              <a:rPr lang="ru-RU" smtClean="0"/>
              <a:t>22.08.2014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D8F4D-F2BA-4EF9-8B95-FA36084B7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891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C048-06A1-4742-BD55-C39843019EE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350042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200024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>
                <a:rot lat="300000" lon="0" rev="0"/>
              </a:camera>
              <a:lightRig rig="threePt" dir="t"/>
            </a:scene3d>
            <a:sp3d extrusionH="57150" contourW="12700">
              <a:bevelB w="38100" h="38100"/>
              <a:extrusionClr>
                <a:srgbClr val="FFC000"/>
              </a:extrusionClr>
              <a:contourClr>
                <a:schemeClr val="tx1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7364"/>
            <a:ext cx="8229600" cy="4268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7C6EA-D4CE-4742-8835-CD5F5CAB79F7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650BD-46C3-41BC-9679-8B5A57EF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00"/>
          </a:solidFill>
          <a:effectLst>
            <a:innerShdw blurRad="63500" dist="50800">
              <a:prstClr val="black">
                <a:alpha val="88000"/>
              </a:prstClr>
            </a:innerShdw>
          </a:effectLst>
          <a:latin typeface="Mistral" pitchFamily="66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4"/>
        </a:buBlip>
        <a:defRPr sz="28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4.png"/><Relationship Id="rId11" Type="http://schemas.openxmlformats.org/officeDocument/2006/relationships/image" Target="../media/image37.png"/><Relationship Id="rId5" Type="http://schemas.openxmlformats.org/officeDocument/2006/relationships/image" Target="../media/image25.jpeg"/><Relationship Id="rId10" Type="http://schemas.openxmlformats.org/officeDocument/2006/relationships/image" Target="../media/image36.png"/><Relationship Id="rId4" Type="http://schemas.openxmlformats.org/officeDocument/2006/relationships/image" Target="../media/image33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1.png"/><Relationship Id="rId12" Type="http://schemas.openxmlformats.org/officeDocument/2006/relationships/image" Target="../media/image3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3U8pAM4VXvI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forum.chudomama.com/purchases/uploads/ce4/20a/7c992de73d223f731e41abcd65.jpg" TargetMode="External"/><Relationship Id="rId13" Type="http://schemas.openxmlformats.org/officeDocument/2006/relationships/hyperlink" Target="http://bm.img.com.ua/img/prikol/images/large/1/3/149031.jpg" TargetMode="External"/><Relationship Id="rId18" Type="http://schemas.openxmlformats.org/officeDocument/2006/relationships/hyperlink" Target="http://img0.liveinternet.ru/images/attach/c/7/96/360/96360132_cliparttomandjerry381931.jpg" TargetMode="External"/><Relationship Id="rId26" Type="http://schemas.openxmlformats.org/officeDocument/2006/relationships/hyperlink" Target="http://nvbstyle.ru/wp-content/uploads/2013/12/th_97e197b93daea72d422d85863882e7e0.jpg" TargetMode="External"/><Relationship Id="rId3" Type="http://schemas.openxmlformats.org/officeDocument/2006/relationships/hyperlink" Target="http://lovegif.narod.ru/serdse/dva-serdca2.jpg" TargetMode="External"/><Relationship Id="rId21" Type="http://schemas.openxmlformats.org/officeDocument/2006/relationships/hyperlink" Target="http://www.webmandry.com/images/stories/strany/amerika/kanada/k-3.jpg" TargetMode="External"/><Relationship Id="rId34" Type="http://schemas.openxmlformats.org/officeDocument/2006/relationships/hyperlink" Target="http://www.youtube.com/watch?v=_uKIM1GRAf0" TargetMode="External"/><Relationship Id="rId7" Type="http://schemas.openxmlformats.org/officeDocument/2006/relationships/hyperlink" Target="http://www.1a.lt/images/products/000114/102806_xl.jpg" TargetMode="External"/><Relationship Id="rId12" Type="http://schemas.openxmlformats.org/officeDocument/2006/relationships/hyperlink" Target="http://static.playcast.ru/uploads/2014/01/06/7069140.jpg" TargetMode="External"/><Relationship Id="rId17" Type="http://schemas.openxmlformats.org/officeDocument/2006/relationships/hyperlink" Target="http://www.cloudave.com/wordpress/wp-content/uploads/2011/05/kanga_roo.jpg?37e08b" TargetMode="External"/><Relationship Id="rId25" Type="http://schemas.openxmlformats.org/officeDocument/2006/relationships/hyperlink" Target="http://stat21.privet.ru/lr/0c1c9c3d84975f4fdcf27b3b4e2214c8" TargetMode="External"/><Relationship Id="rId33" Type="http://schemas.openxmlformats.org/officeDocument/2006/relationships/hyperlink" Target="http://www.youtube.com/watch?v=3U8pAM4VXvI" TargetMode="External"/><Relationship Id="rId2" Type="http://schemas.openxmlformats.org/officeDocument/2006/relationships/hyperlink" Target="http://&#1086;&#1095;&#1072;&#1082;&#1086;&#1074;&#1086;-&#1084;&#1072;&#1090;&#1074;&#1077;&#1077;&#1074;&#1089;&#1082;&#1086;&#1077;.&#1088;&#1092;/images/imaps/dialog/kubok_ochakovo.jpg" TargetMode="External"/><Relationship Id="rId16" Type="http://schemas.openxmlformats.org/officeDocument/2006/relationships/hyperlink" Target="http://images5.fanpop.com/image/photos/30700000/Piglet-disney-30712383-400-400.jpg" TargetMode="External"/><Relationship Id="rId20" Type="http://schemas.openxmlformats.org/officeDocument/2006/relationships/hyperlink" Target="http://www.slapoty.cz/photos/110/2395.jpg?max_width=660&amp;max_height=500" TargetMode="External"/><Relationship Id="rId29" Type="http://schemas.openxmlformats.org/officeDocument/2006/relationships/hyperlink" Target="http://www.oldi.ru/upload/resaiz_images_catalog/big/123/42525/011111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egend.az/uploads/posts/2012-08/thumbs/1344778209_computers.jpg" TargetMode="External"/><Relationship Id="rId11" Type="http://schemas.openxmlformats.org/officeDocument/2006/relationships/hyperlink" Target="http://www.top-torrent.ws/uploads/forum/images/1374256471.jpg" TargetMode="External"/><Relationship Id="rId24" Type="http://schemas.openxmlformats.org/officeDocument/2006/relationships/hyperlink" Target="http://www.migratie.md/files/elfinder/images/New%20Zealand/Employment%20NZ.jpg" TargetMode="External"/><Relationship Id="rId32" Type="http://schemas.openxmlformats.org/officeDocument/2006/relationships/hyperlink" Target="http://900igr.net/datai/biologija/Veschestvo-i-energija/0020-026-Sovershenstvovanie-stroenija-krovenosnoj-dykhatelnoj-i-nervnoj-sistem.png" TargetMode="External"/><Relationship Id="rId37" Type="http://schemas.openxmlformats.org/officeDocument/2006/relationships/slide" Target="slide1.xml"/><Relationship Id="rId5" Type="http://schemas.openxmlformats.org/officeDocument/2006/relationships/hyperlink" Target="http://www.punmiris.com/himg/o.12718.jpg" TargetMode="External"/><Relationship Id="rId15" Type="http://schemas.openxmlformats.org/officeDocument/2006/relationships/hyperlink" Target="http://www.allpolus.com/uploads/posts/2012-12/1354348989_mlxlbm3n7d2hiaq.jpeg" TargetMode="External"/><Relationship Id="rId23" Type="http://schemas.openxmlformats.org/officeDocument/2006/relationships/hyperlink" Target="http://farm7.static.flickr.com/6062/6025879171_8ee5ba03dc_z.jpg" TargetMode="External"/><Relationship Id="rId28" Type="http://schemas.openxmlformats.org/officeDocument/2006/relationships/hyperlink" Target="http://delectablesalads.com/wp-content/uploads/2012/04/3112banana-1.jpg" TargetMode="External"/><Relationship Id="rId36" Type="http://schemas.openxmlformats.org/officeDocument/2006/relationships/hyperlink" Target="http://www.youtube.com/watch?v=FcKWKBaVfkU&amp;feature=youtu.be" TargetMode="External"/><Relationship Id="rId10" Type="http://schemas.openxmlformats.org/officeDocument/2006/relationships/hyperlink" Target="http://www.otoys.ru/picturesNew/hasbro/b_26174-AST24984_1.jpg" TargetMode="External"/><Relationship Id="rId19" Type="http://schemas.openxmlformats.org/officeDocument/2006/relationships/hyperlink" Target="http://olgablik.com/wp-content/uploads/2013/02/39T_CA_TJSV1-1024x877.jpg" TargetMode="External"/><Relationship Id="rId31" Type="http://schemas.openxmlformats.org/officeDocument/2006/relationships/hyperlink" Target="http://s018.radikal.ru/i525/1202/e5/35fc52ef4f1f.jpg" TargetMode="External"/><Relationship Id="rId4" Type="http://schemas.openxmlformats.org/officeDocument/2006/relationships/hyperlink" Target="http://www.voodoogaming.de/uploads/ckeditor/image/BullsofWar/Gentlemen.jpg" TargetMode="External"/><Relationship Id="rId9" Type="http://schemas.openxmlformats.org/officeDocument/2006/relationships/hyperlink" Target="http://cdn.riffmusic.com.ua/components/com_jshopping/files/img_products/beyerdynamic-rsx-700-15124.jpg" TargetMode="External"/><Relationship Id="rId14" Type="http://schemas.openxmlformats.org/officeDocument/2006/relationships/hyperlink" Target="http://www.balloons.co.uk/shop/images/642_WINNIE%20THE%20POOH.jpg" TargetMode="External"/><Relationship Id="rId22" Type="http://schemas.openxmlformats.org/officeDocument/2006/relationships/hyperlink" Target="http://shkola-rf.narod.ru/images/languages/languagese-6.jpg" TargetMode="External"/><Relationship Id="rId27" Type="http://schemas.openxmlformats.org/officeDocument/2006/relationships/hyperlink" Target="http://2krota.ru/uploads/posts/2008-09/1221239582_korova.jpg" TargetMode="External"/><Relationship Id="rId30" Type="http://schemas.openxmlformats.org/officeDocument/2006/relationships/hyperlink" Target="http://img-fotki.yandex.ru/get/6410/24836514.10e/0_eda40_a7ea7af9_XL" TargetMode="External"/><Relationship Id="rId35" Type="http://schemas.openxmlformats.org/officeDocument/2006/relationships/hyperlink" Target="http://www.youtube.com/watch?v=1Ziku4FLka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FcKWKBaVfkU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 rot="21281100">
            <a:off x="2964209" y="1548139"/>
            <a:ext cx="2714644" cy="1089169"/>
          </a:xfrm>
          <a:prstGeom prst="roundRect">
            <a:avLst>
              <a:gd name="adj" fmla="val 0"/>
            </a:avLst>
          </a:prstGeom>
          <a:solidFill>
            <a:srgbClr val="EDFCB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31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4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latin typeface="Times New Roman" pitchFamily="18" charset="0"/>
                <a:cs typeface="Times New Roman" pitchFamily="18" charset="0"/>
              </a:rPr>
              <a:t>STEP 1</a:t>
            </a:r>
            <a:endParaRPr lang="ru-RU" sz="4900" b="1" cap="all" dirty="0">
              <a:ln/>
              <a:solidFill>
                <a:srgbClr val="05B333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 rot="21227505">
            <a:off x="2257529" y="3925936"/>
            <a:ext cx="5272701" cy="1428760"/>
          </a:xfrm>
          <a:prstGeom prst="roundRect">
            <a:avLst/>
          </a:prstGeom>
          <a:solidFill>
            <a:srgbClr val="EDFCB6"/>
          </a:solidFill>
          <a:ln w="25400" cap="flat" cmpd="sng" algn="ctr">
            <a:noFill/>
            <a:prstDash val="solid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latin typeface="Times New Roman" pitchFamily="18" charset="0"/>
                <a:cs typeface="Times New Roman" pitchFamily="18" charset="0"/>
              </a:rPr>
              <a:t>Бодрова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latin typeface="Times New Roman" pitchFamily="18" charset="0"/>
                <a:cs typeface="Times New Roman" pitchFamily="18" charset="0"/>
              </a:rPr>
              <a:t> Инна Викторовна </a:t>
            </a:r>
          </a:p>
          <a:p>
            <a:pPr lvl="0" algn="ctr">
              <a:spcBef>
                <a:spcPct val="0"/>
              </a:spcBef>
            </a:pPr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 </a:t>
            </a:r>
          </a:p>
          <a:p>
            <a:pPr lvl="0" algn="ctr">
              <a:spcBef>
                <a:spcPct val="0"/>
              </a:spcBef>
            </a:pPr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latin typeface="Times New Roman" pitchFamily="18" charset="0"/>
                <a:cs typeface="Times New Roman" pitchFamily="18" charset="0"/>
              </a:rPr>
              <a:t>МАОУ Гимназия №1 г.Балаково </a:t>
            </a:r>
          </a:p>
          <a:p>
            <a:pPr lvl="0" algn="ctr">
              <a:spcBef>
                <a:spcPct val="0"/>
              </a:spcBef>
            </a:pPr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latin typeface="Times New Roman" pitchFamily="18" charset="0"/>
                <a:cs typeface="Times New Roman" pitchFamily="18" charset="0"/>
              </a:rPr>
              <a:t>Саратовской области</a:t>
            </a:r>
            <a:endParaRPr kumimoji="0" lang="ru-RU" sz="2100" b="1" i="0" u="none" strike="noStrike" kern="1200" cap="all" spc="0" normalizeH="0" baseline="0" noProof="0" dirty="0">
              <a:ln/>
              <a:solidFill>
                <a:srgbClr val="05B333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>
            <a:hlinkClick r:id="rId3" action="ppaction://hlinksldjump" tooltip="Интернет - ресурсы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6143644"/>
            <a:ext cx="575926" cy="575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3286116" y="1857364"/>
            <a:ext cx="2571768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колбаса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000628" y="2928934"/>
            <a:ext cx="2500330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бекон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785918" y="2928934"/>
            <a:ext cx="2857520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ветчина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000628" y="3929066"/>
            <a:ext cx="2428892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мясо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857356" y="3929066"/>
            <a:ext cx="2786082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сыр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44289">
            <a:off x="8325421" y="67595"/>
            <a:ext cx="775689" cy="533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269015">
            <a:off x="1428728" y="1714488"/>
            <a:ext cx="6670216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3286116" y="3786190"/>
            <a:ext cx="3357586" cy="642942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магнитофон</a:t>
            </a:r>
            <a:endParaRPr kumimoji="0" lang="ru-RU" sz="36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357554" y="2857496"/>
            <a:ext cx="3214710" cy="642942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компьютер</a:t>
            </a:r>
            <a:endParaRPr kumimoji="0" lang="ru-RU" sz="36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214678" y="4714884"/>
            <a:ext cx="3643338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радиоприёмник</a:t>
            </a:r>
            <a:endParaRPr kumimoji="0" lang="ru-RU" sz="36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428992" y="2000240"/>
            <a:ext cx="2928958" cy="642942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магнитола</a:t>
            </a:r>
            <a:endParaRPr kumimoji="0" lang="ru-RU" sz="36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44289">
            <a:off x="8325421" y="67595"/>
            <a:ext cx="775689" cy="533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/>
          <a:srcRect b="9500"/>
          <a:stretch>
            <a:fillRect/>
          </a:stretch>
        </p:blipFill>
        <p:spPr bwMode="auto">
          <a:xfrm rot="21063880">
            <a:off x="2473397" y="1228433"/>
            <a:ext cx="5143536" cy="4654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1428728" y="2214554"/>
            <a:ext cx="2928958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грузовик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643174" y="4572008"/>
            <a:ext cx="3571900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экскаватор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643438" y="3571876"/>
            <a:ext cx="2857520" cy="642942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самолёт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643438" y="2214554"/>
            <a:ext cx="2428892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поезд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500166" y="3571876"/>
            <a:ext cx="2786082" cy="642942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машина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44289">
            <a:off x="8325421" y="67595"/>
            <a:ext cx="775689" cy="533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240402">
            <a:off x="1496389" y="1455089"/>
            <a:ext cx="6206447" cy="4357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3286116" y="2214554"/>
            <a:ext cx="2571768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брюки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357554" y="5143512"/>
            <a:ext cx="2500330" cy="785818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джинсы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286116" y="4143380"/>
            <a:ext cx="2643206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кофта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3143240" y="3214686"/>
            <a:ext cx="2928958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рубашка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286116" y="1285860"/>
            <a:ext cx="2643206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юбка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44289">
            <a:off x="8325421" y="67595"/>
            <a:ext cx="775689" cy="533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71203">
            <a:off x="2468361" y="1182485"/>
            <a:ext cx="4984513" cy="4984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571480"/>
            <a:ext cx="5143536" cy="114300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Проверь себя!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357694"/>
            <a:ext cx="2000264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9243" y="2214554"/>
            <a:ext cx="2262386" cy="1577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500430" y="1785926"/>
            <a:ext cx="2000264" cy="2730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/>
          <a:srcRect r="5928"/>
          <a:stretch>
            <a:fillRect/>
          </a:stretch>
        </p:blipFill>
        <p:spPr bwMode="auto">
          <a:xfrm>
            <a:off x="5929322" y="2214554"/>
            <a:ext cx="2571768" cy="1696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/>
          <a:srcRect b="9500"/>
          <a:stretch>
            <a:fillRect/>
          </a:stretch>
        </p:blipFill>
        <p:spPr bwMode="auto">
          <a:xfrm>
            <a:off x="785786" y="4071942"/>
            <a:ext cx="1854294" cy="16781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86116" y="4857760"/>
            <a:ext cx="2575545" cy="18083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29520" y="785794"/>
            <a:ext cx="928694" cy="928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001_S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677176" y="94532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977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0438" y="620688"/>
            <a:ext cx="6735692" cy="985882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n>
                  <a:solidFill>
                    <a:srgbClr val="6CEA9C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Послушай </a:t>
            </a:r>
            <a:br>
              <a:rPr lang="ru-RU" sz="3200" b="1" i="1" dirty="0" smtClean="0">
                <a:ln>
                  <a:solidFill>
                    <a:srgbClr val="6CEA9C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n>
                  <a:solidFill>
                    <a:srgbClr val="6CEA9C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аудиозапись, и скажи, о значении каких слов </a:t>
            </a:r>
            <a:r>
              <a:rPr lang="ru-RU" sz="3200" b="1" i="1" smtClean="0">
                <a:ln>
                  <a:solidFill>
                    <a:srgbClr val="6CEA9C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можно догадаться.</a:t>
            </a:r>
            <a:endParaRPr lang="ru-RU" sz="3200" b="1" i="1" dirty="0">
              <a:ln>
                <a:solidFill>
                  <a:srgbClr val="6CEA9C"/>
                </a:solidFill>
              </a:ln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51227"/>
            <a:ext cx="1715487" cy="1607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407" y="2219933"/>
            <a:ext cx="1868419" cy="1334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026919"/>
            <a:ext cx="1944216" cy="1527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87" y="4293096"/>
            <a:ext cx="1821582" cy="1220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18688"/>
            <a:ext cx="2227644" cy="1537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631" y="3858821"/>
            <a:ext cx="1707933" cy="1763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717032"/>
            <a:ext cx="1295204" cy="2582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450" y="3988693"/>
            <a:ext cx="2018766" cy="15277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Приложение_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156485" y="1412776"/>
            <a:ext cx="416501" cy="41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8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2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20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20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750" tmFilter="0, 0; .2, .5; .8, .5; 1, 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375" autoRev="1" fill="hold"/>
                                        <p:tgtEl>
                                          <p:spTgt spid="20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750" tmFilter="0, 0; .2, .5; .8, .5; 1, 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75" autoRev="1" fill="hold"/>
                                        <p:tgtEl>
                                          <p:spTgt spid="20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95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696" y="1772816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en-US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http://www.youtube.com/watch?v=3U8pAM4VXvI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Winnie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Pooh's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Funny Exercises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70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63888" y="116632"/>
            <a:ext cx="4071966" cy="571504"/>
          </a:xfrm>
        </p:spPr>
        <p:txBody>
          <a:bodyPr>
            <a:noAutofit/>
          </a:bodyPr>
          <a:lstStyle/>
          <a:p>
            <a:r>
              <a:rPr lang="ru-RU" sz="6000" dirty="0" smtClean="0"/>
              <a:t>Ресурсы</a:t>
            </a:r>
            <a:endParaRPr lang="ru-RU" sz="60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 rot="20995874">
            <a:off x="1436453" y="1479481"/>
            <a:ext cx="6794182" cy="4268799"/>
          </a:xfrm>
        </p:spPr>
        <p:txBody>
          <a:bodyPr>
            <a:normAutofit fontScale="25000" lnSpcReduction="20000"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очаково-матвеевское.рф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images/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imaps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/dialog/kubok_ochakovo.jpg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футбол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http://lovegif.narod.ru/serdse/dva-serdca2.jpg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радуга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http://www.voodoogaming.de/uploads/ckeditor/image/BullsofWar/Gentlemen.jpg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лорды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http://www.punmiris.com/himg/o.12718.jpg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бекон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http://legend.az/uploads/posts/2012-08/thumbs/1344778209_computers.jpg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компьютер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http://www.1a.lt/images/products/000114/102806_xl.jpg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экскаватор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http://forum.chudomama.com/purchases/uploads/ce4/20a/7c992de73d223f731e41abcd65.jpg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джинсы</a:t>
            </a:r>
          </a:p>
          <a:p>
            <a:r>
              <a:rPr lang="ru-RU" sz="28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http://cdn.riffmusic.com.ua/components/com_jshopping/files/img_products/beyerdynamic-rsx-700-15124.jpg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наушники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10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10"/>
              </a:rPr>
              <a:t>www.otoys.ru/picturesNew/hasbro/b_26174-AST24984_1.jpg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пони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11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11"/>
              </a:rPr>
              <a:t>www.top-torrent.ws/uploads/forum/images/1374256471.jpg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пони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12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12"/>
              </a:rPr>
              <a:t>static.playcast.ru/uploads/2014/01/06/7069140.jpg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пони 3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13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13"/>
              </a:rPr>
              <a:t>bm.img.com.ua/img/prikol/images/large/1/3/149031.jpg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Микки Маус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14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14"/>
              </a:rPr>
              <a:t>www.balloons.co.uk/shop/images/642_WINNIE%20THE%20POOH.jpg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Винни Пух 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15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15"/>
              </a:rPr>
              <a:t>www.allpolus.com/uploads/posts/2012-12/1354348989_mlxlbm3n7d2hiaq.jpeg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Тигра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16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16"/>
              </a:rPr>
              <a:t>images5.fanpop.com/image/photos/30700000/Piglet-disney-30712383-400-400.jpg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Пиглет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17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17"/>
              </a:rPr>
              <a:t>www.cloudave.com/wordpress/wp-content/uploads/2011/05/kanga_roo.jpg?37e08b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Кенга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18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18"/>
              </a:rPr>
              <a:t>img0.liveinternet.ru/images/attach/c/7/96/360/96360132_cliparttomandjerry381931.jpg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Джерри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19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19"/>
              </a:rPr>
              <a:t>olgablik.com/wp-content/uploads/2013/02/39T_CA_TJSV1-1024x877.jpg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Том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20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0"/>
              </a:rPr>
              <a:t>www.slapoty.cz/photos/110/2395.jpg?max_width=660&amp;max_height=500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карта Великобритании 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21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1"/>
              </a:rPr>
              <a:t>www.webmandry.com/images/stories/strany/amerika/kanada/k-3.jpg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карта Канады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22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2"/>
              </a:rPr>
              <a:t>shkola-rf.narod.ru/images/languages/languagese-6.jpg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карта США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23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3"/>
              </a:rPr>
              <a:t>farm7.static.flickr.com/6062/6025879171_8ee5ba03dc_z.jpg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карта Австралии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24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4"/>
              </a:rPr>
              <a:t>www.migratie.md/files/elfinder/images/New%20Zealand/Employment%20NZ.jpg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карта Новой Зеландии</a:t>
            </a:r>
          </a:p>
          <a:p>
            <a:r>
              <a:rPr lang="ru-RU" sz="2800" u="sng" dirty="0">
                <a:hlinkClick r:id="rId25"/>
              </a:rPr>
              <a:t>http://stat21.privet.ru/lr/0c1c9c3d84975f4fdcf27b3b4e2214c8</a:t>
            </a:r>
            <a:r>
              <a:rPr lang="ru-RU" sz="2800" dirty="0"/>
              <a:t> бабочка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26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6"/>
              </a:rPr>
              <a:t>nvbstyle.ru/wp-content/uploads/2013/12/th_97e197b93daea72d422d85863882e7e0.jpg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лимон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27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7"/>
              </a:rPr>
              <a:t>2krota.ru/uploads/posts/2008-09/1221239582_korova.jpg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корова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28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8"/>
              </a:rPr>
              <a:t>delectablesalads.com/wp-content/uploads/2012/04/3112banana-1.jpg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банан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29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9"/>
              </a:rPr>
              <a:t>www.oldi.ru/upload/resaiz_images_catalog/big/123/42525/0111119.jpg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телефон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30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0"/>
              </a:rPr>
              <a:t>img-fotki.yandex.ru/get/6410/24836514.10e/0_eda40_a7ea7af9_XL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гусь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31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1"/>
              </a:rPr>
              <a:t>s018.radikal.ru/i525/1202/e5/35fc52ef4f1f.jpg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роза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32"/>
              </a:rPr>
              <a:t>http://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2"/>
              </a:rPr>
              <a:t>900igr.net/datai/biologija/Veschestvo-i-energija/0020-026-Sovershenstvovanie-stroenija-krovenosnoj-dykhatelnoj-i-nervnoj-sistem.png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крокодил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/>
              <a:t>Для </a:t>
            </a:r>
            <a:r>
              <a:rPr lang="ru-RU" sz="2800" dirty="0" err="1"/>
              <a:t>физминутки</a:t>
            </a:r>
            <a:r>
              <a:rPr lang="ru-RU" sz="2800" dirty="0"/>
              <a:t>:</a:t>
            </a:r>
          </a:p>
          <a:p>
            <a:r>
              <a:rPr lang="ru-RU" sz="2800" dirty="0"/>
              <a:t> </a:t>
            </a:r>
            <a:r>
              <a:rPr lang="en-US" sz="2800" u="sng" dirty="0">
                <a:hlinkClick r:id="rId33"/>
              </a:rPr>
              <a:t>http://www.youtube.com/watch?v=3U8pAM4VXvI</a:t>
            </a:r>
            <a:r>
              <a:rPr lang="en-US" sz="2800" dirty="0"/>
              <a:t> Winnie the </a:t>
            </a:r>
            <a:r>
              <a:rPr lang="en-US" sz="2800" dirty="0" err="1"/>
              <a:t>Pooh's</a:t>
            </a:r>
            <a:r>
              <a:rPr lang="en-US" sz="2800" dirty="0"/>
              <a:t> Funny Exercises</a:t>
            </a:r>
            <a:endParaRPr lang="ru-RU" sz="2800" dirty="0"/>
          </a:p>
          <a:p>
            <a:r>
              <a:rPr lang="en-US" sz="2800" dirty="0"/>
              <a:t> </a:t>
            </a:r>
            <a:r>
              <a:rPr lang="ru-RU" sz="2800" dirty="0"/>
              <a:t>Для песенки </a:t>
            </a:r>
            <a:r>
              <a:rPr lang="en-US" sz="2800" dirty="0"/>
              <a:t>“Good Morning”</a:t>
            </a:r>
            <a:endParaRPr lang="ru-RU" sz="2800" dirty="0"/>
          </a:p>
          <a:p>
            <a:r>
              <a:rPr lang="en-US" sz="2800" u="sng" dirty="0">
                <a:hlinkClick r:id="rId34"/>
              </a:rPr>
              <a:t>http://www.youtube.com/watch?v=_uKIM1GRAf0</a:t>
            </a:r>
            <a:r>
              <a:rPr lang="en-US" sz="2800" dirty="0"/>
              <a:t> Playhouse Disney My Friends </a:t>
            </a:r>
            <a:r>
              <a:rPr lang="en-US" sz="2800" dirty="0" err="1"/>
              <a:t>Tigger</a:t>
            </a:r>
            <a:r>
              <a:rPr lang="en-US" sz="2800" dirty="0"/>
              <a:t> and Pooh Darby's Tail Part 1</a:t>
            </a:r>
            <a:endParaRPr lang="ru-RU" sz="2800" dirty="0"/>
          </a:p>
          <a:p>
            <a:r>
              <a:rPr lang="en-US" sz="2800" u="sng" dirty="0">
                <a:hlinkClick r:id="rId35"/>
              </a:rPr>
              <a:t>http://www.youtube.com/watch?v=1Ziku4FLka4</a:t>
            </a:r>
            <a:r>
              <a:rPr lang="en-US" sz="2800" dirty="0"/>
              <a:t> Good Morning, Mr. Rooster | Super Simple Songs</a:t>
            </a:r>
            <a:endParaRPr lang="ru-RU" sz="2800" dirty="0"/>
          </a:p>
          <a:p>
            <a:r>
              <a:rPr lang="en-US" sz="2800" u="sng" dirty="0">
                <a:hlinkClick r:id="rId36"/>
              </a:rPr>
              <a:t>http://www.youtube.com/watch?v=FcKWKBaVfkU&amp;feature=youtu.be</a:t>
            </a:r>
            <a:r>
              <a:rPr lang="en-US" sz="2800" dirty="0"/>
              <a:t> Good morning song</a:t>
            </a:r>
            <a:endParaRPr lang="ru-RU" sz="2800" dirty="0"/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3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трелка вправо 1">
            <a:hlinkClick r:id="rId37" action="ppaction://hlinksldjump"/>
          </p:cNvPr>
          <p:cNvSpPr/>
          <p:nvPr/>
        </p:nvSpPr>
        <p:spPr>
          <a:xfrm flipH="1">
            <a:off x="214023" y="6309320"/>
            <a:ext cx="648072" cy="432048"/>
          </a:xfrm>
          <a:prstGeom prst="rightArrow">
            <a:avLst/>
          </a:prstGeom>
          <a:solidFill>
            <a:srgbClr val="05B333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2420888"/>
            <a:ext cx="6822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www.youtube.com/watch?v=FcKWKBaVfkU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Good Morning Song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80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7857">
            <a:off x="7193422" y="2454421"/>
            <a:ext cx="1046556" cy="182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607" y="4581128"/>
            <a:ext cx="1340346" cy="18005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9" r="21066"/>
          <a:stretch/>
        </p:blipFill>
        <p:spPr bwMode="auto">
          <a:xfrm rot="20979490">
            <a:off x="492868" y="2368871"/>
            <a:ext cx="1213503" cy="199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8992">
            <a:off x="1245945" y="4527869"/>
            <a:ext cx="1177221" cy="1226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844824"/>
            <a:ext cx="2951753" cy="4289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550" y="240858"/>
            <a:ext cx="1700459" cy="883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34219" y="877155"/>
            <a:ext cx="424847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Великобритания</a:t>
            </a:r>
            <a:endParaRPr lang="ru-RU" sz="4000" b="1" spc="50" dirty="0">
              <a:ln w="11430"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50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" t="6412" r="4542" b="5974"/>
          <a:stretch/>
        </p:blipFill>
        <p:spPr bwMode="auto">
          <a:xfrm>
            <a:off x="2128379" y="1841726"/>
            <a:ext cx="5500243" cy="36065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9" descr="D:\библиотека\мои картинки\анимашки1\GIF\Flags\USA-10-jun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33162"/>
            <a:ext cx="1224136" cy="6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622" y="3645024"/>
            <a:ext cx="1380420" cy="1791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4239">
            <a:off x="403431" y="4241286"/>
            <a:ext cx="1146175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6" y="2259185"/>
            <a:ext cx="1619726" cy="13858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51732" y="917462"/>
            <a:ext cx="6743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50" dirty="0" smtClean="0">
                <a:ln w="1143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Соединённые штаты Америки</a:t>
            </a:r>
            <a:endParaRPr lang="ru-RU" sz="3600" b="1" spc="50" dirty="0">
              <a:ln w="11430"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51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6792"/>
            <a:ext cx="4896752" cy="4082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12" descr="D:\библиотека\мои картинки\анимашки1\GIF\Flags\Canada-02-jun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13" y="548680"/>
            <a:ext cx="1647063" cy="84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130492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702">
            <a:off x="7367971" y="3171852"/>
            <a:ext cx="980746" cy="85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36" y="4365104"/>
            <a:ext cx="1531068" cy="100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685997"/>
            <a:ext cx="19123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spc="50" dirty="0" smtClean="0">
                <a:ln w="1143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Канада</a:t>
            </a:r>
            <a:endParaRPr lang="ru-RU" sz="4000" b="1" spc="50" dirty="0">
              <a:ln w="11430"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15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289" y="2702226"/>
            <a:ext cx="3794162" cy="2845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92814"/>
            <a:ext cx="4002721" cy="286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15" descr="D:\библиотека\мои картинки\анимашки1\GIF\Flags\NewZealand-01-jun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637" y="1029504"/>
            <a:ext cx="1512168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D:\библиотека\мои картинки\анимашки1\GIF\Flags\Australia-01-june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197" y="1087981"/>
            <a:ext cx="1533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46122" y="1879272"/>
            <a:ext cx="446449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Новая Зеландия</a:t>
            </a:r>
            <a:endParaRPr lang="ru-RU" sz="4000" b="1" spc="50" dirty="0">
              <a:ln w="11430"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2199" y="1831583"/>
            <a:ext cx="286784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Австралия</a:t>
            </a:r>
            <a:endParaRPr lang="ru-RU" sz="4000" b="1" spc="50" dirty="0">
              <a:ln w="11430"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40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05" y="4635828"/>
            <a:ext cx="76200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1268760"/>
            <a:ext cx="82089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endParaRPr lang="ru-RU" sz="24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Некоторые слова пришли в русский язык из английского. Попробуй их отыскать на каждом слайде.</a:t>
            </a:r>
          </a:p>
          <a:p>
            <a:pPr algn="just">
              <a:lnSpc>
                <a:spcPct val="150000"/>
              </a:lnSpc>
            </a:pPr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Чтобы проверить себя  жмите левой кнопкой мыши на вариант ответа. При правильном ответе </a:t>
            </a:r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услышите </a:t>
            </a:r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аплодисменты и появится картинка. 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 переходе на следующий слайд кликните на </a:t>
            </a:r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.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>
            <a:hlinkClick r:id="rId3" action="ppaction://hlinksldjump"/>
          </p:cNvPr>
          <p:cNvSpPr txBox="1">
            <a:spLocks/>
          </p:cNvSpPr>
          <p:nvPr/>
        </p:nvSpPr>
        <p:spPr>
          <a:xfrm>
            <a:off x="1907704" y="5445224"/>
            <a:ext cx="6133097" cy="857256"/>
          </a:xfrm>
          <a:prstGeom prst="rect">
            <a:avLst/>
          </a:prstGeom>
          <a:solidFill>
            <a:srgbClr val="92D050"/>
          </a:solidFill>
          <a:ln>
            <a:solidFill>
              <a:srgbClr val="FF99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normalizeH="0" baseline="0" noProof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Start</a:t>
            </a:r>
            <a:r>
              <a:rPr kumimoji="0" lang="en-US" sz="4000" b="1" i="1" u="none" strike="noStrike" kern="1200" normalizeH="0" noProof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the game. Good luck!</a:t>
            </a:r>
            <a:endParaRPr kumimoji="0" lang="ru-RU" sz="4000" b="1" i="1" u="none" strike="noStrike" kern="1200" normalizeH="0" baseline="0" noProof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82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1643042" y="3286124"/>
            <a:ext cx="2428892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бег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71604" y="4429132"/>
            <a:ext cx="2500330" cy="785818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футбол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714876" y="3357562"/>
            <a:ext cx="2857520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городки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786314" y="4500570"/>
            <a:ext cx="2428892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лапта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2928926" y="2143116"/>
            <a:ext cx="2857520" cy="714380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плавание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43559">
            <a:off x="1207507" y="1155767"/>
            <a:ext cx="6444752" cy="4493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61285">
            <a:off x="8269487" y="90994"/>
            <a:ext cx="667813" cy="459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3143240" y="4714884"/>
            <a:ext cx="2571768" cy="785818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король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143240" y="3000372"/>
            <a:ext cx="2571768" cy="642942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лорд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071802" y="2143116"/>
            <a:ext cx="2714644" cy="642942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царица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3214678" y="3857628"/>
            <a:ext cx="2571768" cy="642942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боярин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143240" y="1142984"/>
            <a:ext cx="2571768" cy="785818"/>
          </a:xfrm>
          <a:prstGeom prst="roundRect">
            <a:avLst/>
          </a:prstGeom>
          <a:solidFill>
            <a:srgbClr val="EDFCB6"/>
          </a:solidFill>
          <a:ln w="57150" cap="flat" cmpd="sng" algn="ctr">
            <a:solidFill>
              <a:srgbClr val="FF9900"/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5B333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купец</a:t>
            </a:r>
            <a:endParaRPr kumimoji="0" lang="ru-RU" sz="4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5B333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79050">
            <a:off x="8463998" y="98657"/>
            <a:ext cx="623424" cy="428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2928926" y="1000108"/>
            <a:ext cx="3673191" cy="50137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EDFCB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TS01028317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</TotalTime>
  <Words>312</Words>
  <Application>Microsoft Office PowerPoint</Application>
  <PresentationFormat>Экран (4:3)</PresentationFormat>
  <Paragraphs>131</Paragraphs>
  <Slides>17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TS010283179</vt:lpstr>
      <vt:lpstr> STEP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Проверь себя!</vt:lpstr>
      <vt:lpstr>Послушай  аудиозапись, и скажи, о значении каких слов можно догадаться.</vt:lpstr>
      <vt:lpstr>Презентация PowerPoint</vt:lpstr>
      <vt:lpstr>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inna</cp:lastModifiedBy>
  <cp:revision>124</cp:revision>
  <dcterms:modified xsi:type="dcterms:W3CDTF">2014-08-22T06:22:45Z</dcterms:modified>
</cp:coreProperties>
</file>