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6"/>
  </p:notesMasterIdLst>
  <p:sldIdLst>
    <p:sldId id="256" r:id="rId2"/>
    <p:sldId id="259" r:id="rId3"/>
    <p:sldId id="263" r:id="rId4"/>
    <p:sldId id="257" r:id="rId5"/>
    <p:sldId id="274" r:id="rId6"/>
    <p:sldId id="281" r:id="rId7"/>
    <p:sldId id="279" r:id="rId8"/>
    <p:sldId id="284" r:id="rId9"/>
    <p:sldId id="276" r:id="rId10"/>
    <p:sldId id="282" r:id="rId11"/>
    <p:sldId id="277" r:id="rId12"/>
    <p:sldId id="283" r:id="rId13"/>
    <p:sldId id="286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CDQrT1ArVy+eUmvQ68tH4Q==" hashData="pwabNE7dZ5NDHTeIfU38dPDEwV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0000CC"/>
    <a:srgbClr val="66FFFF"/>
    <a:srgbClr val="FFFF99"/>
    <a:srgbClr val="0066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AF885-A2EC-4A6C-ABD3-1B6A1471C5C8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45CD1-43FE-4ADA-85A2-F923CCAFD9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123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45CD1-43FE-4ADA-85A2-F923CCAFD9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445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45CD1-43FE-4ADA-85A2-F923CCAFD94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06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68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59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94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74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78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39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1600" y="221386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54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27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96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45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17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CE54D-35F4-4BB4-A66E-87A986499623}" type="datetimeFigureOut">
              <a:rPr lang="ru-RU" smtClean="0"/>
              <a:t>28.07.2014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BD7AF-9D05-40F9-962C-6774DA742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01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sh19.org.ru/work/%D0%9F%D1%80%D0%BE%D1%84%D0%B8%D0%BB%D0%B0%D0%BA%D1%82%D0%B8%D0%BA%D0%B0-%D0%9F%D0%94%D0%94/%D0%A2%D0%B5%D1%81%D1%82%D1%8B-%D0%BF%D0%BE-%D0%9F%D0%94%D0%94" TargetMode="External"/><Relationship Id="rId3" Type="http://schemas.openxmlformats.org/officeDocument/2006/relationships/hyperlink" Target="http://www.vizteh.ru/upload/iblock/683/6831df7d2c38840b606d88728eeb1ebc.jpg" TargetMode="External"/><Relationship Id="rId7" Type="http://schemas.openxmlformats.org/officeDocument/2006/relationships/hyperlink" Target="http://nsportal.ru/nachalnaya-shkola/raznoe/2012/02/25/zvuki-dlya-prezentatsiy" TargetMode="External"/><Relationship Id="rId2" Type="http://schemas.openxmlformats.org/officeDocument/2006/relationships/hyperlink" Target="http://newstula.ru/thumb.php?id=data/page_files/!_Oboznachenija/dorogi/peshexod3%5b2013-10-04%5d.png&amp;w=728&amp;h=42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llphoto.in.ua/photo/26/es2270134.jpg" TargetMode="External"/><Relationship Id="rId5" Type="http://schemas.openxmlformats.org/officeDocument/2006/relationships/hyperlink" Target="http://nevaznak.com/media/images/ce311fcdaaf50f4af97f8b51b7862371.jpeg" TargetMode="External"/><Relationship Id="rId4" Type="http://schemas.openxmlformats.org/officeDocument/2006/relationships/hyperlink" Target="http://nevaznak.com/media/images/8c8b19db05ea9e50cbc20516dbfe0ce7.jpeg" TargetMode="External"/><Relationship Id="rId9" Type="http://schemas.openxmlformats.org/officeDocument/2006/relationships/hyperlink" Target="http://madou028gubkin.ru/index.php/azbuka-pdd/35-uchim-vmeste-s-mamoj-i-papoj-pravila-dorozhnogo-dvizheniy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72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Работа выполнена в рамках </a:t>
            </a:r>
            <a:r>
              <a:rPr lang="ru-RU" sz="1600" b="1" dirty="0"/>
              <a:t>мастер - класса 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«</a:t>
            </a:r>
            <a:r>
              <a:rPr lang="ru-RU" sz="1600" b="1" dirty="0"/>
              <a:t>Интерактивная раскраска в программе </a:t>
            </a:r>
            <a:r>
              <a:rPr lang="ru-RU" sz="1600" b="1" dirty="0" err="1"/>
              <a:t>Microsoft</a:t>
            </a:r>
            <a:r>
              <a:rPr lang="ru-RU" sz="1600" b="1" dirty="0"/>
              <a:t> </a:t>
            </a:r>
            <a:r>
              <a:rPr lang="ru-RU" sz="1600" b="1" dirty="0" err="1"/>
              <a:t>Office</a:t>
            </a:r>
            <a:r>
              <a:rPr lang="ru-RU" sz="1600" b="1" dirty="0"/>
              <a:t> </a:t>
            </a:r>
            <a:r>
              <a:rPr lang="ru-RU" sz="1600" b="1" dirty="0" err="1"/>
              <a:t>PowerPoint</a:t>
            </a:r>
            <a:r>
              <a:rPr lang="ru-RU" sz="1600" b="1" dirty="0" smtClean="0"/>
              <a:t>»</a:t>
            </a:r>
            <a:br>
              <a:rPr lang="ru-RU" sz="1600" b="1" dirty="0" smtClean="0"/>
            </a:br>
            <a:r>
              <a:rPr lang="ru-RU" sz="1600" b="1" dirty="0"/>
              <a:t>на </a:t>
            </a:r>
            <a:r>
              <a:rPr lang="ru-RU" sz="1600" b="1" dirty="0" smtClean="0"/>
              <a:t>портале </a:t>
            </a:r>
            <a:r>
              <a:rPr lang="ru-RU" sz="1600" b="1" dirty="0"/>
              <a:t>"</a:t>
            </a:r>
            <a:r>
              <a:rPr lang="ru-RU" sz="1600" b="1" dirty="0" err="1"/>
              <a:t>Методсовет</a:t>
            </a:r>
            <a:r>
              <a:rPr lang="ru-RU" sz="1600" b="1" dirty="0"/>
              <a:t>"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41730" y="4959170"/>
            <a:ext cx="4320480" cy="1631216"/>
          </a:xfrm>
          <a:prstGeom prst="rect">
            <a:avLst/>
          </a:prstGeom>
          <a:gradFill>
            <a:gsLst>
              <a:gs pos="7000">
                <a:schemeClr val="accent5">
                  <a:tint val="50000"/>
                  <a:satMod val="300000"/>
                  <a:alpha val="89000"/>
                </a:schemeClr>
              </a:gs>
              <a:gs pos="45500">
                <a:srgbClr val="C1F2FF">
                  <a:alpha val="49000"/>
                </a:srgbClr>
              </a:gs>
              <a:gs pos="84000">
                <a:schemeClr val="accent5">
                  <a:tint val="15000"/>
                  <a:satMod val="350000"/>
                  <a:alpha val="92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Автор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 Баева Наталья Владимировна,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 учитель начальных классов 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МКОУ «Новоярковская СОШ»</a:t>
            </a:r>
          </a:p>
          <a:p>
            <a:pPr algn="ctr"/>
            <a:r>
              <a:rPr lang="ru-RU" sz="2000" b="1" dirty="0" smtClean="0">
                <a:solidFill>
                  <a:srgbClr val="0000CC"/>
                </a:solidFill>
              </a:rPr>
              <a:t> Каменского района Алтайского края</a:t>
            </a:r>
            <a:endParaRPr lang="ru-RU" sz="2000" b="1" dirty="0">
              <a:solidFill>
                <a:srgbClr val="0000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67347" y="2438890"/>
            <a:ext cx="5931432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В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с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т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р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а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н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е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д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о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р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о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ж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н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ы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х</a:t>
            </a:r>
          </a:p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з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н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а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к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о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в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и 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п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р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а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в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и</a:t>
            </a:r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Управляющая кнопка: сведения 3">
            <a:hlinkClick r:id="" action="ppaction://hlinkshowjump?jump=lastslide" highlightClick="1"/>
          </p:cNvPr>
          <p:cNvSpPr/>
          <p:nvPr/>
        </p:nvSpPr>
        <p:spPr>
          <a:xfrm>
            <a:off x="251520" y="6174305"/>
            <a:ext cx="675075" cy="585065"/>
          </a:xfrm>
          <a:prstGeom prst="actionButtonInformation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24708" y="1583795"/>
            <a:ext cx="73277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Интерактивная игра - раскраска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Стрелка вправо с вырезом 7">
            <a:hlinkClick r:id="rId2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00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6411070" y="1196752"/>
            <a:ext cx="1850687" cy="756084"/>
          </a:xfrm>
          <a:prstGeom prst="bevel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tx1"/>
                </a:solidFill>
              </a:rPr>
              <a:t>Место стоянки легковых такси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6411071" y="2132856"/>
            <a:ext cx="1889558" cy="767989"/>
          </a:xfrm>
          <a:prstGeom prst="bevel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tx1"/>
                </a:solidFill>
              </a:rPr>
              <a:t>Место остановки </a:t>
            </a:r>
            <a:r>
              <a:rPr lang="ru-RU" b="1" dirty="0" smtClean="0">
                <a:solidFill>
                  <a:schemeClr val="tx1"/>
                </a:solidFill>
              </a:rPr>
              <a:t>троллейбуса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6426060" y="3068960"/>
            <a:ext cx="1889558" cy="756084"/>
          </a:xfrm>
          <a:prstGeom prst="bevel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tx1"/>
                </a:solidFill>
              </a:rPr>
              <a:t>Место остановки трамвая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955812" y="6129300"/>
            <a:ext cx="5103095" cy="523220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Что обозначает данный знак?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6815" y="683695"/>
            <a:ext cx="2834835" cy="3645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6815" y="694147"/>
            <a:ext cx="2834835" cy="3645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право с вырезом 8">
            <a:hlinkClick r:id="rId4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61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2319572" y="4030379"/>
            <a:ext cx="4052628" cy="554197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Транспорт нужно ждать на остановке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2339752" y="4689140"/>
            <a:ext cx="4031968" cy="567062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 любом месте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340232" y="5373216"/>
            <a:ext cx="4031968" cy="576064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На проезжей части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093296"/>
            <a:ext cx="6264696" cy="430887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/>
              <a:t>Где нужно ожидать общественный  транспорт?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96725" y="323655"/>
            <a:ext cx="4738381" cy="359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06779" y="333056"/>
            <a:ext cx="4738381" cy="359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право с вырезом 8">
            <a:hlinkClick r:id="rId4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33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6411070" y="1196752"/>
            <a:ext cx="1850687" cy="756084"/>
          </a:xfrm>
          <a:prstGeom prst="bevel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Движение запрещено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6411071" y="2132856"/>
            <a:ext cx="1889558" cy="767989"/>
          </a:xfrm>
          <a:prstGeom prst="bevel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Въезд </a:t>
            </a:r>
            <a:r>
              <a:rPr lang="ru-RU" b="1" dirty="0" smtClean="0">
                <a:solidFill>
                  <a:schemeClr val="tx1"/>
                </a:solidFill>
              </a:rPr>
              <a:t>запрещён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6426060" y="3068960"/>
            <a:ext cx="1889558" cy="756084"/>
          </a:xfrm>
          <a:prstGeom prst="bevel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Велосипедная дорожка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955812" y="6129300"/>
            <a:ext cx="5103095" cy="523220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Что обозначает данный знак?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775" y="1014428"/>
            <a:ext cx="3427416" cy="3314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775" y="1014428"/>
            <a:ext cx="3427416" cy="3314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право с вырезом 8">
            <a:hlinkClick r:id="rId4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6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458404">
            <a:off x="323900" y="1911981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0096570">
            <a:off x="1602466" y="2142217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115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797591">
            <a:off x="2542749" y="1178782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115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425882">
            <a:off x="3737321" y="1471114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69092">
            <a:off x="4912988" y="1673078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115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454917">
            <a:off x="6053244" y="1230008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115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302092">
            <a:off x="6974925" y="1893978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</a:t>
            </a:r>
            <a:endParaRPr lang="ru-RU" sz="11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Управляющая кнопка: сведения 15">
            <a:hlinkClick r:id="" action="ppaction://hlinkshowjump?jump=lastslide" highlightClick="1"/>
          </p:cNvPr>
          <p:cNvSpPr/>
          <p:nvPr/>
        </p:nvSpPr>
        <p:spPr>
          <a:xfrm>
            <a:off x="251520" y="6174305"/>
            <a:ext cx="675075" cy="585065"/>
          </a:xfrm>
          <a:prstGeom prst="actionButtonInformation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омой 16">
            <a:hlinkClick r:id="" action="ppaction://hlinkshowjump?jump=firstslide" highlightClick="1"/>
          </p:cNvPr>
          <p:cNvSpPr/>
          <p:nvPr/>
        </p:nvSpPr>
        <p:spPr>
          <a:xfrm>
            <a:off x="7992380" y="6129300"/>
            <a:ext cx="855095" cy="630070"/>
          </a:xfrm>
          <a:prstGeom prst="actionButtonHom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 rot="1302092">
            <a:off x="7817232" y="2156730"/>
            <a:ext cx="1205391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115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227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ughcheer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00"/>
                            </p:stCondLst>
                            <p:childTnLst>
                              <p:par>
                                <p:cTn id="6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9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1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3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9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300"/>
                            </p:stCondLst>
                            <p:childTnLst>
                              <p:par>
                                <p:cTn id="9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7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700"/>
                            </p:stCondLst>
                            <p:childTnLst>
                              <p:par>
                                <p:cTn id="10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100"/>
                            </p:stCondLst>
                            <p:childTnLst>
                              <p:par>
                                <p:cTn id="1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1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5" advAuto="1000"/>
      <p:bldP spid="2" grpId="1" build="allAtOnce"/>
      <p:bldP spid="3" grpId="0" build="p" bldLvl="2" advAuto="1000"/>
      <p:bldP spid="3" grpId="1" build="allAtOnce"/>
      <p:bldP spid="4" grpId="0" build="p" advAuto="1000"/>
      <p:bldP spid="4" grpId="1" build="allAtOnce"/>
      <p:bldP spid="5" grpId="0" build="p" bldLvl="5" advAuto="1000"/>
      <p:bldP spid="5" grpId="1" build="allAtOnce"/>
      <p:bldP spid="6" grpId="0" build="p" bldLvl="5" advAuto="1000"/>
      <p:bldP spid="6" grpId="1" build="allAtOnce"/>
      <p:bldP spid="7" grpId="0" build="p" advAuto="1000"/>
      <p:bldP spid="7" grpId="1" build="allAtOnce"/>
      <p:bldP spid="8" grpId="0" build="p" advAuto="1000"/>
      <p:bldP spid="8" grpId="1" build="allAtOnce"/>
      <p:bldP spid="18" grpId="0" build="p" advAuto="1000"/>
      <p:bldP spid="18" grpI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525" y="773705"/>
            <a:ext cx="8640959" cy="452596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5600" dirty="0"/>
          </a:p>
          <a:p>
            <a:r>
              <a:rPr lang="ru-RU" sz="6400" dirty="0" smtClean="0"/>
              <a:t>Шаблон презентации авторский </a:t>
            </a:r>
          </a:p>
          <a:p>
            <a:r>
              <a:rPr lang="ru-RU" sz="6400" dirty="0" smtClean="0"/>
              <a:t>Автор фона и </a:t>
            </a:r>
            <a:r>
              <a:rPr lang="ru-RU" sz="6400" dirty="0" err="1" smtClean="0"/>
              <a:t>отрисовок</a:t>
            </a:r>
            <a:r>
              <a:rPr lang="ru-RU" sz="6400" dirty="0" smtClean="0"/>
              <a:t> для шаблона презентации  Шушкова </a:t>
            </a:r>
            <a:r>
              <a:rPr lang="ru-RU" sz="6400" dirty="0"/>
              <a:t>Галина Николаевна</a:t>
            </a:r>
            <a:endParaRPr lang="ru-RU" sz="6400" dirty="0" smtClean="0"/>
          </a:p>
          <a:p>
            <a:r>
              <a:rPr lang="ru-RU" sz="6400" dirty="0" smtClean="0"/>
              <a:t>Слайды 3,5,7,9,11 </a:t>
            </a:r>
            <a:r>
              <a:rPr lang="ru-RU" sz="6400" dirty="0"/>
              <a:t>скриншоты </a:t>
            </a:r>
            <a:r>
              <a:rPr lang="ru-RU" sz="6400" dirty="0" smtClean="0"/>
              <a:t> из  Мультимедийного диска  «ПДД </a:t>
            </a:r>
            <a:r>
              <a:rPr lang="ru-RU" sz="6400" dirty="0"/>
              <a:t>для </a:t>
            </a:r>
            <a:r>
              <a:rPr lang="ru-RU" sz="6400" dirty="0" smtClean="0"/>
              <a:t>детей», издатель «Новый диск», 2008</a:t>
            </a:r>
          </a:p>
          <a:p>
            <a:r>
              <a:rPr lang="ru-RU" sz="6400" dirty="0" smtClean="0"/>
              <a:t>Знак осторожно дети </a:t>
            </a:r>
            <a:r>
              <a:rPr lang="en-US" sz="6400" dirty="0">
                <a:hlinkClick r:id="rId2"/>
              </a:rPr>
              <a:t>http://newstula.ru/thumb.php?id=data/page_files/!_Oboznachenija/dorogi/peshexod3[2013-10-04].</a:t>
            </a:r>
            <a:r>
              <a:rPr lang="en-US" sz="6400" dirty="0" smtClean="0">
                <a:hlinkClick r:id="rId2"/>
              </a:rPr>
              <a:t>png&amp;w=728&amp;h=420</a:t>
            </a:r>
            <a:endParaRPr lang="ru-RU" sz="6400" dirty="0" smtClean="0"/>
          </a:p>
          <a:p>
            <a:r>
              <a:rPr lang="ru-RU" sz="6400" dirty="0" smtClean="0"/>
              <a:t>Знак </a:t>
            </a:r>
            <a:r>
              <a:rPr lang="ru-RU" sz="6400" dirty="0"/>
              <a:t>п</a:t>
            </a:r>
            <a:r>
              <a:rPr lang="ru-RU" sz="6400" dirty="0" smtClean="0"/>
              <a:t>ересечение </a:t>
            </a:r>
            <a:r>
              <a:rPr lang="ru-RU" sz="6400" dirty="0"/>
              <a:t>с велосипедной дорожкой</a:t>
            </a:r>
          </a:p>
          <a:p>
            <a:r>
              <a:rPr lang="en-US" sz="6400" dirty="0" smtClean="0">
                <a:hlinkClick r:id="rId3"/>
              </a:rPr>
              <a:t>http</a:t>
            </a:r>
            <a:r>
              <a:rPr lang="en-US" sz="6400" dirty="0">
                <a:hlinkClick r:id="rId3"/>
              </a:rPr>
              <a:t>://</a:t>
            </a:r>
            <a:r>
              <a:rPr lang="en-US" sz="6400" dirty="0" smtClean="0">
                <a:hlinkClick r:id="rId3"/>
              </a:rPr>
              <a:t>www.vizteh.ru/upload/iblock/683/6831df7d2c38840b606d88728eeb1ebc.jpg</a:t>
            </a:r>
            <a:endParaRPr lang="ru-RU" sz="6400" dirty="0" smtClean="0"/>
          </a:p>
          <a:p>
            <a:r>
              <a:rPr lang="ru-RU" sz="6400" dirty="0" smtClean="0"/>
              <a:t>Знак пешеходный переход </a:t>
            </a:r>
            <a:r>
              <a:rPr lang="en-US" sz="6400" dirty="0">
                <a:hlinkClick r:id="rId4"/>
              </a:rPr>
              <a:t>http://</a:t>
            </a:r>
            <a:r>
              <a:rPr lang="en-US" sz="6400" dirty="0" smtClean="0">
                <a:hlinkClick r:id="rId4"/>
              </a:rPr>
              <a:t>nevaznak.com/media/images/8c8b19db05ea9e50cbc20516dbfe0ce7.jpeg</a:t>
            </a:r>
            <a:endParaRPr lang="ru-RU" sz="6400" dirty="0" smtClean="0"/>
          </a:p>
          <a:p>
            <a:r>
              <a:rPr lang="ru-RU" sz="6400" dirty="0" smtClean="0"/>
              <a:t>Знак остановка трамвая  </a:t>
            </a:r>
            <a:r>
              <a:rPr lang="en-US" sz="6400" dirty="0">
                <a:hlinkClick r:id="rId5"/>
              </a:rPr>
              <a:t>http://</a:t>
            </a:r>
            <a:r>
              <a:rPr lang="en-US" sz="6400" dirty="0" smtClean="0">
                <a:hlinkClick r:id="rId5"/>
              </a:rPr>
              <a:t>nevaznak.com/media/images/ce311fcdaaf50f4af97f8b51b7862371.jpeg</a:t>
            </a:r>
            <a:endParaRPr lang="ru-RU" sz="6400" dirty="0" smtClean="0"/>
          </a:p>
          <a:p>
            <a:r>
              <a:rPr lang="ru-RU" sz="6400" dirty="0" smtClean="0"/>
              <a:t>Знак въезд запрещен  </a:t>
            </a:r>
            <a:r>
              <a:rPr lang="en-US" sz="6400" dirty="0">
                <a:hlinkClick r:id="rId6"/>
              </a:rPr>
              <a:t>http://</a:t>
            </a:r>
            <a:r>
              <a:rPr lang="en-US" sz="6400" dirty="0" smtClean="0">
                <a:hlinkClick r:id="rId6"/>
              </a:rPr>
              <a:t>allphoto.in.ua/photo/26/es2270134.jpg</a:t>
            </a:r>
            <a:endParaRPr lang="ru-RU" sz="6400" dirty="0" smtClean="0"/>
          </a:p>
          <a:p>
            <a:r>
              <a:rPr lang="ru-RU" sz="6400" dirty="0" smtClean="0"/>
              <a:t>Звук аплодисменты </a:t>
            </a:r>
            <a:r>
              <a:rPr lang="en-US" sz="6400" dirty="0">
                <a:hlinkClick r:id="rId7"/>
              </a:rPr>
              <a:t>http://</a:t>
            </a:r>
            <a:r>
              <a:rPr lang="en-US" sz="6400" dirty="0" smtClean="0">
                <a:hlinkClick r:id="rId7"/>
              </a:rPr>
              <a:t>nsportal.ru/nachalnaya-shkola/raznoe/2012/02/25/zvuki-dlya-prezentatsiy</a:t>
            </a:r>
            <a:endParaRPr lang="ru-RU" sz="6400" dirty="0" smtClean="0"/>
          </a:p>
          <a:p>
            <a:r>
              <a:rPr lang="ru-RU" sz="6400" dirty="0" smtClean="0"/>
              <a:t>Тест </a:t>
            </a:r>
            <a:r>
              <a:rPr lang="ru-RU" sz="6400" dirty="0"/>
              <a:t>по </a:t>
            </a:r>
            <a:r>
              <a:rPr lang="ru-RU" sz="6400" dirty="0" err="1"/>
              <a:t>пдд</a:t>
            </a:r>
            <a:r>
              <a:rPr lang="ru-RU" sz="6400" dirty="0"/>
              <a:t> для 1-4 </a:t>
            </a:r>
            <a:r>
              <a:rPr lang="ru-RU" sz="6400" dirty="0" err="1"/>
              <a:t>кл</a:t>
            </a:r>
            <a:r>
              <a:rPr lang="ru-RU" sz="6400" dirty="0"/>
              <a:t>. </a:t>
            </a:r>
            <a:r>
              <a:rPr lang="en-US" sz="6400" dirty="0">
                <a:hlinkClick r:id="rId8"/>
              </a:rPr>
              <a:t>http://sh19.org.ru/work/%D0%9F%D1%80%D0%BE%D1%84%D0%B8%D0%BB%D0%B0%D0%BA%D1%82%D0%B8%D0%BA%D0%B0-%D0%9F%D0%94%D0%94/%D0%A2%D0%B5%D1%81%D1%82%D1%8B-%D0%BF%D0%BE-%</a:t>
            </a:r>
            <a:r>
              <a:rPr lang="en-US" sz="6400" dirty="0" smtClean="0">
                <a:hlinkClick r:id="rId8"/>
              </a:rPr>
              <a:t>D0%9F%D0%94%D0%94</a:t>
            </a:r>
            <a:endParaRPr lang="ru-RU" sz="6400" dirty="0" smtClean="0"/>
          </a:p>
          <a:p>
            <a:r>
              <a:rPr lang="ru-RU" sz="6400" dirty="0" smtClean="0"/>
              <a:t>Слайд 2 (первое четверостишие) </a:t>
            </a:r>
            <a:r>
              <a:rPr lang="en-US" sz="6400" dirty="0">
                <a:hlinkClick r:id="rId9"/>
              </a:rPr>
              <a:t>http://</a:t>
            </a:r>
            <a:r>
              <a:rPr lang="en-US" sz="6400" dirty="0" smtClean="0">
                <a:hlinkClick r:id="rId9"/>
              </a:rPr>
              <a:t>madou028gubkin.ru/index.php/azbuka-pdd/35-uchim-vmeste-s-mamoj-i-papoj-pravila-dorozhnogo-dvizheniya</a:t>
            </a:r>
            <a:endParaRPr lang="ru-RU" sz="6400" dirty="0" smtClean="0"/>
          </a:p>
          <a:p>
            <a:endParaRPr lang="ru-RU" sz="6400" dirty="0" smtClean="0"/>
          </a:p>
          <a:p>
            <a:endParaRPr lang="ru-RU" sz="6400" dirty="0"/>
          </a:p>
          <a:p>
            <a:endParaRPr lang="ru-RU" sz="6400" dirty="0" smtClean="0"/>
          </a:p>
          <a:p>
            <a:endParaRPr lang="ru-RU" sz="5600" dirty="0" smtClean="0"/>
          </a:p>
          <a:p>
            <a:endParaRPr lang="ru-RU" sz="56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761910" y="548680"/>
            <a:ext cx="300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,,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02614" y="233645"/>
            <a:ext cx="58609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И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с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т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о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ч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н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и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к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и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и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н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ф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о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р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м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а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ц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и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и</a:t>
            </a:r>
            <a:endParaRPr lang="ru-RU" sz="32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7992380" y="6129300"/>
            <a:ext cx="855095" cy="630070"/>
          </a:xfrm>
          <a:prstGeom prst="actionButtonHom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24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с вырезом 3">
            <a:hlinkClick r:id="rId3" action="ppaction://hlinksldjump"/>
          </p:cNvPr>
          <p:cNvSpPr/>
          <p:nvPr/>
        </p:nvSpPr>
        <p:spPr>
          <a:xfrm>
            <a:off x="6643100" y="4990082"/>
            <a:ext cx="2323802" cy="1631225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Начать игру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46774" y="323655"/>
            <a:ext cx="6255695" cy="4401205"/>
          </a:xfrm>
          <a:prstGeom prst="rect">
            <a:avLst/>
          </a:prstGeom>
          <a:solidFill>
            <a:srgbClr val="66FFFF">
              <a:alpha val="44000"/>
            </a:srgbClr>
          </a:solidFill>
          <a:ln w="76200">
            <a:solidFill>
              <a:srgbClr val="0000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Детям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знать положено </a:t>
            </a:r>
          </a:p>
          <a:p>
            <a:pPr lvl="0"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Правила дорожные!</a:t>
            </a:r>
          </a:p>
          <a:p>
            <a:pPr lvl="0"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Ты, дружок, доверься им:</a:t>
            </a:r>
          </a:p>
          <a:p>
            <a:pPr lvl="0" algn="ctr"/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Будешь цел и невредим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!</a:t>
            </a:r>
          </a:p>
          <a:p>
            <a:pPr lvl="0" algn="ctr"/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Latha" pitchFamily="2"/>
            </a:endParaRPr>
          </a:p>
          <a:p>
            <a:pPr lvl="0" algn="ctr"/>
            <a:r>
              <a:rPr lang="ru-RU" sz="2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Выдвигаем </a:t>
            </a:r>
            <a:r>
              <a:rPr lang="ru-RU" sz="20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предложение</a:t>
            </a:r>
          </a:p>
          <a:p>
            <a:pPr lvl="0" algn="ctr"/>
            <a:r>
              <a:rPr lang="ru-RU" sz="20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Проверить твои знания правил движения.</a:t>
            </a:r>
          </a:p>
          <a:p>
            <a:pPr lvl="0" algn="ctr"/>
            <a:r>
              <a:rPr lang="ru-RU" sz="20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На вопросы светофора с инспектором </a:t>
            </a:r>
          </a:p>
          <a:p>
            <a:pPr lvl="0" algn="ctr"/>
            <a:r>
              <a:rPr lang="ru-RU" sz="20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Смелей отвечай</a:t>
            </a:r>
          </a:p>
          <a:p>
            <a:pPr lvl="0" algn="ctr"/>
            <a:r>
              <a:rPr lang="ru-RU" sz="20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Серые картинки в цветные </a:t>
            </a:r>
            <a:r>
              <a:rPr lang="ru-RU" sz="2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cs typeface="Latha" pitchFamily="2"/>
              </a:rPr>
              <a:t>превращай.</a:t>
            </a:r>
          </a:p>
          <a:p>
            <a:pPr lvl="0" algn="ctr"/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  <a:cs typeface="Latha" pitchFamily="2"/>
            </a:endParaRPr>
          </a:p>
          <a:p>
            <a:pPr lvl="0" algn="ctr"/>
            <a:r>
              <a:rPr lang="ru-RU" sz="2000" dirty="0" smtClean="0">
                <a:solidFill>
                  <a:srgbClr val="008000"/>
                </a:solidFill>
                <a:latin typeface="Arial Black" pitchFamily="34" charset="0"/>
                <a:cs typeface="Latha" pitchFamily="2"/>
              </a:rPr>
              <a:t>Правила простые:</a:t>
            </a:r>
          </a:p>
          <a:p>
            <a:pPr lvl="0" algn="ctr"/>
            <a:r>
              <a:rPr lang="ru-RU" sz="2000" dirty="0" smtClean="0">
                <a:solidFill>
                  <a:srgbClr val="008000"/>
                </a:solidFill>
                <a:latin typeface="Arial Black" pitchFamily="34" charset="0"/>
                <a:cs typeface="Latha" pitchFamily="2"/>
              </a:rPr>
              <a:t>Читаешь вопрос, выбираешь ответ</a:t>
            </a:r>
          </a:p>
          <a:p>
            <a:pPr lvl="0" algn="ctr"/>
            <a:r>
              <a:rPr lang="ru-RU" sz="2000" dirty="0" smtClean="0">
                <a:solidFill>
                  <a:srgbClr val="008000"/>
                </a:solidFill>
                <a:latin typeface="Arial Black" pitchFamily="34" charset="0"/>
                <a:cs typeface="Latha" pitchFamily="2"/>
              </a:rPr>
              <a:t>Правильный ответ дает картинке цвет.</a:t>
            </a:r>
            <a:endParaRPr lang="ru-RU" sz="2000" dirty="0">
              <a:solidFill>
                <a:srgbClr val="008000"/>
              </a:solidFill>
              <a:latin typeface="Arial Black" pitchFamily="34" charset="0"/>
              <a:cs typeface="Latha" pitchFamily="2"/>
            </a:endParaRPr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1611333" y="6320136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" action="ppaction://noaction" highlightClick="1"/>
          </p:cNvPr>
          <p:cNvSpPr/>
          <p:nvPr/>
        </p:nvSpPr>
        <p:spPr>
          <a:xfrm>
            <a:off x="1876120" y="4990082"/>
            <a:ext cx="585065" cy="541585"/>
          </a:xfrm>
          <a:prstGeom prst="actionButtonInformation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noaction" highlightClick="1"/>
          </p:cNvPr>
          <p:cNvSpPr/>
          <p:nvPr/>
        </p:nvSpPr>
        <p:spPr>
          <a:xfrm>
            <a:off x="1876119" y="5682570"/>
            <a:ext cx="585065" cy="541585"/>
          </a:xfrm>
          <a:prstGeom prst="actionButtonHome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43836" y="5076208"/>
            <a:ext cx="39597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-  </a:t>
            </a:r>
            <a:r>
              <a:rPr lang="ru-RU" sz="200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Источники </a:t>
            </a:r>
            <a:r>
              <a:rPr lang="ru-RU" sz="2000" dirty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информации</a:t>
            </a:r>
            <a:endParaRPr lang="ru-RU" dirty="0">
              <a:ln w="18415" cmpd="sng">
                <a:solidFill>
                  <a:srgbClr val="0000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46775" y="5759968"/>
            <a:ext cx="2900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-  </a:t>
            </a:r>
            <a:r>
              <a:rPr lang="ru-RU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На титульный лист</a:t>
            </a:r>
            <a:endParaRPr lang="ru-RU" sz="2000" b="1" dirty="0">
              <a:ln w="18415" cmpd="sng">
                <a:solidFill>
                  <a:srgbClr val="0000FF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38159" y="6358970"/>
            <a:ext cx="52742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-  </a:t>
            </a:r>
            <a:r>
              <a:rPr lang="ru-RU" sz="2000" dirty="0" smtClean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Переход к следующему заданию</a:t>
            </a:r>
            <a:endParaRPr lang="ru-RU" b="1" dirty="0">
              <a:ln w="18415" cmpd="sng">
                <a:solidFill>
                  <a:srgbClr val="0000FF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65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2319572" y="4030379"/>
            <a:ext cx="4052628" cy="554197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  отсутствии транспорта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720" y="332656"/>
            <a:ext cx="4804138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 preferRelativeResize="0"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720" y="333056"/>
            <a:ext cx="4804138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Багетная рамка 15"/>
          <p:cNvSpPr/>
          <p:nvPr/>
        </p:nvSpPr>
        <p:spPr>
          <a:xfrm>
            <a:off x="2339752" y="4653136"/>
            <a:ext cx="4031968" cy="648071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Если есть подземный переход, переходить  нужно только по нему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2340232" y="5373216"/>
            <a:ext cx="4031968" cy="576064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Если опаздываешь в школу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039290"/>
            <a:ext cx="6264696" cy="769441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В каких случаях можно  переходить проезжую часть не  спускаясь в подземный переход?</a:t>
            </a:r>
          </a:p>
        </p:txBody>
      </p:sp>
      <p:sp>
        <p:nvSpPr>
          <p:cNvPr id="9" name="Стрелка вправо с вырезом 8">
            <a:hlinkClick r:id="rId4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69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6411070" y="1196752"/>
            <a:ext cx="1850687" cy="756084"/>
          </a:xfrm>
          <a:prstGeom prst="bevel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Пешеходный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переход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6411071" y="2132856"/>
            <a:ext cx="1889558" cy="767989"/>
          </a:xfrm>
          <a:prstGeom prst="bevel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Беговая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дорожка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6426060" y="3068960"/>
            <a:ext cx="1889558" cy="756084"/>
          </a:xfrm>
          <a:prstGeom prst="bevel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Осторожно дети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55812" y="6129300"/>
            <a:ext cx="5103095" cy="523220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Что обозначает данный знак?</a:t>
            </a:r>
          </a:p>
        </p:txBody>
      </p:sp>
      <p:pic>
        <p:nvPicPr>
          <p:cNvPr id="31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725" y="587440"/>
            <a:ext cx="4114800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725" y="578511"/>
            <a:ext cx="4114800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право с вырезом 8">
            <a:hlinkClick r:id="rId5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55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2319572" y="4030379"/>
            <a:ext cx="4052628" cy="554197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tx1"/>
                </a:solidFill>
              </a:rPr>
              <a:t>Пройти первым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2339752" y="4698141"/>
            <a:ext cx="4031968" cy="756084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tx1"/>
                </a:solidFill>
              </a:rPr>
              <a:t>Пройти </a:t>
            </a:r>
            <a:r>
              <a:rPr lang="ru-RU" b="1" dirty="0" smtClean="0">
                <a:solidFill>
                  <a:schemeClr val="tx1"/>
                </a:solidFill>
              </a:rPr>
              <a:t>перед автомобилем, </a:t>
            </a:r>
            <a:r>
              <a:rPr lang="ru-RU" b="1" dirty="0">
                <a:solidFill>
                  <a:schemeClr val="tx1"/>
                </a:solidFill>
              </a:rPr>
              <a:t>убедившись, что он </a:t>
            </a:r>
            <a:r>
              <a:rPr lang="ru-RU" b="1" dirty="0" smtClean="0">
                <a:solidFill>
                  <a:schemeClr val="tx1"/>
                </a:solidFill>
              </a:rPr>
              <a:t>уступает Вам </a:t>
            </a:r>
            <a:r>
              <a:rPr lang="ru-RU" b="1" dirty="0">
                <a:solidFill>
                  <a:schemeClr val="tx1"/>
                </a:solidFill>
              </a:rPr>
              <a:t>дорогу.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2340232" y="5508231"/>
            <a:ext cx="4031968" cy="576064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Уступить автомобилю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249470"/>
            <a:ext cx="6264696" cy="430887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/>
              <a:t>Как должен поступить пешеход в этой ситуации?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720" y="323655"/>
            <a:ext cx="4790096" cy="3578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65762" y="333055"/>
            <a:ext cx="4790096" cy="3578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право с вырезом 8">
            <a:hlinkClick r:id="rId4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62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6411070" y="1196752"/>
            <a:ext cx="1850687" cy="756084"/>
          </a:xfrm>
          <a:prstGeom prst="bevel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ru-RU" b="1" dirty="0" smtClean="0">
              <a:solidFill>
                <a:schemeClr val="tx1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Пешеходная </a:t>
            </a:r>
            <a:r>
              <a:rPr lang="ru-RU" b="1" dirty="0">
                <a:solidFill>
                  <a:schemeClr val="tx1"/>
                </a:solidFill>
              </a:rPr>
              <a:t>дорожка</a:t>
            </a:r>
          </a:p>
          <a:p>
            <a:pPr algn="ctr">
              <a:lnSpc>
                <a:spcPct val="80000"/>
              </a:lnSpc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6411071" y="2132856"/>
            <a:ext cx="1889558" cy="767989"/>
          </a:xfrm>
          <a:prstGeom prst="bevel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Движение только для пешеходов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6426060" y="3068959"/>
            <a:ext cx="1889558" cy="855095"/>
          </a:xfrm>
          <a:prstGeom prst="bevel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Движение </a:t>
            </a:r>
            <a:r>
              <a:rPr lang="ru-RU" b="1" dirty="0" smtClean="0">
                <a:solidFill>
                  <a:schemeClr val="tx1"/>
                </a:solidFill>
              </a:rPr>
              <a:t>пешеходов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запрещено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55812" y="6129300"/>
            <a:ext cx="5103095" cy="523220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Что обозначает данный знак?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9157" y="908720"/>
            <a:ext cx="3553158" cy="342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770" y="908720"/>
            <a:ext cx="3553158" cy="3420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право с вырезом 8">
            <a:hlinkClick r:id="rId4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69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2319572" y="4030379"/>
            <a:ext cx="4052628" cy="554197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Можно перейти дорогу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2339752" y="4653136"/>
            <a:ext cx="4031968" cy="648071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Нельзя, нужно пропустить транспортное </a:t>
            </a:r>
            <a:r>
              <a:rPr lang="ru-RU" b="1" dirty="0" smtClean="0">
                <a:solidFill>
                  <a:schemeClr val="tx1"/>
                </a:solidFill>
              </a:rPr>
              <a:t>средство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2340232" y="5373216"/>
            <a:ext cx="4031968" cy="576064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Можно</a:t>
            </a:r>
            <a:r>
              <a:rPr lang="ru-RU" b="1" dirty="0">
                <a:solidFill>
                  <a:schemeClr val="tx1"/>
                </a:solidFill>
              </a:rPr>
              <a:t>, убедившись, что транспорт остановился.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093296"/>
            <a:ext cx="6264696" cy="430887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/>
              <a:t>Можно ли переходить дорогу? </a:t>
            </a: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725" y="323655"/>
            <a:ext cx="4751774" cy="3599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386" y="333055"/>
            <a:ext cx="4751774" cy="3599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право с вырезом 8">
            <a:hlinkClick r:id="rId4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28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6411070" y="1196752"/>
            <a:ext cx="1850687" cy="756084"/>
          </a:xfrm>
          <a:prstGeom prst="bevel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Велосипедная дорожка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6411071" y="2132856"/>
            <a:ext cx="1889558" cy="767989"/>
          </a:xfrm>
          <a:prstGeom prst="bevel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Пересечение </a:t>
            </a:r>
            <a:r>
              <a:rPr lang="ru-RU" b="1" dirty="0">
                <a:solidFill>
                  <a:schemeClr val="tx1"/>
                </a:solidFill>
              </a:rPr>
              <a:t>с велосипедной дорожкой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6426060" y="3068960"/>
            <a:ext cx="1889558" cy="756084"/>
          </a:xfrm>
          <a:prstGeom prst="bevel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Стоянка для велосипедов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55812" y="6129300"/>
            <a:ext cx="5103095" cy="523220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Что обозначает данный знак?</a:t>
            </a:r>
          </a:p>
        </p:txBody>
      </p:sp>
      <p:sp>
        <p:nvSpPr>
          <p:cNvPr id="10" name="Стрелка вправо с вырезом 9">
            <a:hlinkClick r:id="rId3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745" y="593685"/>
            <a:ext cx="3960440" cy="353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745" y="593685"/>
            <a:ext cx="3960440" cy="3537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59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агетная рамка 6"/>
          <p:cNvSpPr/>
          <p:nvPr/>
        </p:nvSpPr>
        <p:spPr>
          <a:xfrm>
            <a:off x="2319572" y="4734145"/>
            <a:ext cx="4052628" cy="554197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Автобус нужно обходить сзади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2319572" y="4014065"/>
            <a:ext cx="4052148" cy="648071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Дождаться, когда автобус отъедет от остановки и перейти дорогу.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2319572" y="5373216"/>
            <a:ext cx="4052628" cy="576064"/>
          </a:xfrm>
          <a:prstGeom prst="bevel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Автобус нужно </a:t>
            </a:r>
            <a:r>
              <a:rPr lang="ru-RU" b="1" dirty="0">
                <a:solidFill>
                  <a:schemeClr val="tx1"/>
                </a:solidFill>
              </a:rPr>
              <a:t>обходить </a:t>
            </a:r>
            <a:r>
              <a:rPr lang="ru-RU" b="1" dirty="0" smtClean="0">
                <a:solidFill>
                  <a:schemeClr val="tx1"/>
                </a:solidFill>
              </a:rPr>
              <a:t>спереди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6039290"/>
            <a:ext cx="6264696" cy="769441"/>
          </a:xfrm>
          <a:prstGeom prst="rect">
            <a:avLst/>
          </a:prstGeom>
          <a:solidFill>
            <a:srgbClr val="0000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/>
              <a:t>Как правильно обходить </a:t>
            </a:r>
            <a:r>
              <a:rPr lang="ru-RU" sz="2200" b="1" dirty="0" smtClean="0"/>
              <a:t>автобус, чтобы </a:t>
            </a:r>
          </a:p>
          <a:p>
            <a:pPr algn="ctr"/>
            <a:r>
              <a:rPr lang="ru-RU" sz="2200" b="1" dirty="0" smtClean="0"/>
              <a:t>перейти дорогу?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720" y="323655"/>
            <a:ext cx="4804138" cy="359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720" y="333056"/>
            <a:ext cx="4804138" cy="359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трелка вправо с вырезом 8">
            <a:hlinkClick r:id="rId4" action="ppaction://hlinksldjump"/>
          </p:cNvPr>
          <p:cNvSpPr/>
          <p:nvPr/>
        </p:nvSpPr>
        <p:spPr>
          <a:xfrm>
            <a:off x="8082390" y="6174305"/>
            <a:ext cx="884511" cy="447001"/>
          </a:xfrm>
          <a:prstGeom prst="notchedRightArrow">
            <a:avLst/>
          </a:prstGeom>
          <a:solidFill>
            <a:srgbClr val="FFFF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33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  <p:bldP spid="9" grpId="0" animBg="1"/>
    </p:bldLst>
  </p:timing>
</p:sld>
</file>

<file path=ppt/theme/theme1.xml><?xml version="1.0" encoding="utf-8"?>
<a:theme xmlns:a="http://schemas.openxmlformats.org/drawingml/2006/main" name="Тема7">
  <a:themeElements>
    <a:clrScheme name="Стандартная">
      <a:dk1>
        <a:sysClr val="windowText" lastClr="000000"/>
      </a:dk1>
      <a:lt1>
        <a:sysClr val="window" lastClr="D2D2D2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D2D2D2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</Template>
  <TotalTime>4838</TotalTime>
  <Words>404</Words>
  <Application>Microsoft Office PowerPoint</Application>
  <PresentationFormat>Экран (4:3)</PresentationFormat>
  <Paragraphs>99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Тема7</vt:lpstr>
      <vt:lpstr>Работа выполнена в рамках мастер - класса  «Интерактивная раскраска в программе Microsoft Office PowerPoint» на портале "Методсовет"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777</cp:lastModifiedBy>
  <cp:revision>101</cp:revision>
  <dcterms:created xsi:type="dcterms:W3CDTF">2014-07-20T09:50:11Z</dcterms:created>
  <dcterms:modified xsi:type="dcterms:W3CDTF">2014-07-28T01:36:06Z</dcterms:modified>
</cp:coreProperties>
</file>