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8" r:id="rId4"/>
    <p:sldId id="267" r:id="rId5"/>
    <p:sldId id="271" r:id="rId6"/>
    <p:sldId id="270" r:id="rId7"/>
    <p:sldId id="272" r:id="rId8"/>
    <p:sldId id="273" r:id="rId9"/>
    <p:sldId id="275" r:id="rId10"/>
    <p:sldId id="25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nna" initials="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CF9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sourcesgraphics.com/images/Christmas-snowflake-pattern2.jpg" TargetMode="External"/><Relationship Id="rId7" Type="http://schemas.openxmlformats.org/officeDocument/2006/relationships/slide" Target="slide2.xml"/><Relationship Id="rId2" Type="http://schemas.openxmlformats.org/officeDocument/2006/relationships/hyperlink" Target="http://detskieradosti.ru/games2/santa-claus-coloring-game.sw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mayli.ru/prazdnikia.html" TargetMode="External"/><Relationship Id="rId5" Type="http://schemas.openxmlformats.org/officeDocument/2006/relationships/hyperlink" Target="http://www.shockwave-sound.com/sound-effects/christmas-sounds/jinglebells1.wav" TargetMode="External"/><Relationship Id="rId4" Type="http://schemas.openxmlformats.org/officeDocument/2006/relationships/hyperlink" Target="http://download-sounds.ru/wp-content/uploads3/2012/11/Jingle-bells-2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image" Target="../media/image4.png"/><Relationship Id="rId7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image" Target="../media/image6.png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8.png"/><Relationship Id="rId5" Type="http://schemas.openxmlformats.org/officeDocument/2006/relationships/slide" Target="slide5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8.png"/><Relationship Id="rId5" Type="http://schemas.openxmlformats.org/officeDocument/2006/relationships/slide" Target="slide6.xml"/><Relationship Id="rId4" Type="http://schemas.openxmlformats.org/officeDocument/2006/relationships/image" Target="../media/image7.png"/><Relationship Id="rId9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image" Target="../media/image7.png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image" Target="../media/image7.png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11.png"/><Relationship Id="rId5" Type="http://schemas.openxmlformats.org/officeDocument/2006/relationships/slide" Target="slide9.xml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142984"/>
            <a:ext cx="7772400" cy="1470025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Мастер-класс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«Интерактивная раскраска в программе </a:t>
            </a:r>
            <a:r>
              <a:rPr lang="ru-RU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Microsoft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Office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PowerPoint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№ 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Christmas.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Бодрова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Инна Викторовна </a:t>
            </a:r>
          </a:p>
          <a:p>
            <a:pPr lvl="0">
              <a:spcBef>
                <a:spcPct val="0"/>
              </a:spcBef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английского языка </a:t>
            </a:r>
          </a:p>
          <a:p>
            <a:pPr lvl="0">
              <a:spcBef>
                <a:spcPct val="0"/>
              </a:spcBef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МАОУ Гимназия №1 г.Балаково Саратовской области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286776" y="6215082"/>
            <a:ext cx="571504" cy="500066"/>
          </a:xfrm>
          <a:prstGeom prst="rightArrow">
            <a:avLst/>
          </a:prstGeom>
          <a:ln w="38100">
            <a:solidFill>
              <a:schemeClr val="accent2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lvl="0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http://detskieradosti.ru/games2/santa-claus-coloring-game.swf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раскраска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http://www.resourcesgraphics.com/images/Christmas-snowflake-pattern2.jpg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шаблон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http://download-sounds.ru/wp-content/uploads3/2012/11/Jingle-bells-2.mp3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Jingle Bells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http://www.shockwave-sound.com/sound-effects/christmas-sounds/jinglebells1.wav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бубенцы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http://smayli.ru/prazdnikia.html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анимашки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714612" y="357166"/>
            <a:ext cx="4286280" cy="78581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6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Resources</a:t>
            </a:r>
            <a:endParaRPr kumimoji="0" lang="ru-RU" sz="6000" b="1" i="0" u="none" strike="noStrike" kern="1200" spc="50" normalizeH="0" baseline="0" noProof="0" dirty="0">
              <a:ln w="11430"/>
              <a:solidFill>
                <a:schemeClr val="accent3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трелка вправо 5">
            <a:hlinkClick r:id="rId7" action="ppaction://hlinksldjump"/>
          </p:cNvPr>
          <p:cNvSpPr/>
          <p:nvPr/>
        </p:nvSpPr>
        <p:spPr>
          <a:xfrm flipH="1">
            <a:off x="285720" y="6143644"/>
            <a:ext cx="571504" cy="500066"/>
          </a:xfrm>
          <a:prstGeom prst="rightArrow">
            <a:avLst/>
          </a:prstGeom>
          <a:ln w="38100">
            <a:solidFill>
              <a:schemeClr val="accent2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hlinkClick r:id="rId2" action="ppaction://hlinksldjump"/>
          </p:cNvPr>
          <p:cNvSpPr txBox="1">
            <a:spLocks/>
          </p:cNvSpPr>
          <p:nvPr/>
        </p:nvSpPr>
        <p:spPr>
          <a:xfrm>
            <a:off x="1500166" y="4714884"/>
            <a:ext cx="5786478" cy="8572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Start</a:t>
            </a:r>
            <a:r>
              <a:rPr kumimoji="0" lang="en-US" sz="3200" b="1" i="0" u="none" strike="noStrike" kern="120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the game. Good luck!</a:t>
            </a:r>
            <a:endParaRPr kumimoji="0" lang="ru-RU" sz="32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285984" y="214290"/>
            <a:ext cx="4214842" cy="7858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 cap="flat" cmpd="sng" algn="ctr">
            <a:solidFill>
              <a:schemeClr val="accent2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Инструкция</a:t>
            </a:r>
            <a:r>
              <a:rPr kumimoji="0" lang="en-US" sz="3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ru-RU" sz="32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71472" y="1357298"/>
            <a:ext cx="7929618" cy="30003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32500" lnSpcReduction="20000"/>
          </a:bodyPr>
          <a:lstStyle/>
          <a:p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r>
              <a:rPr kumimoji="0" lang="ru-RU" sz="5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1.</a:t>
            </a:r>
            <a:r>
              <a:rPr kumimoji="0" lang="ru-RU" sz="5000" b="1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5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Чтобы прочитать</a:t>
            </a:r>
            <a:r>
              <a:rPr kumimoji="0" lang="ru-RU" sz="5000" b="1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задание, нажмите на  </a:t>
            </a:r>
            <a:r>
              <a:rPr lang="ru-RU" sz="5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.</a:t>
            </a:r>
            <a:endParaRPr kumimoji="0" lang="ru-RU" sz="50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endParaRPr lang="ru-RU" sz="50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5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Чтобы проверить себя  жмите левой кнопкой мыши на вариант ответа. При правильном ответе появится раскрашенный элемент картинки, и вы услышите бубенцы.</a:t>
            </a:r>
          </a:p>
          <a:p>
            <a:endParaRPr lang="ru-RU" sz="50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5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При переходе на следующий слайд кликните на             .</a:t>
            </a:r>
          </a:p>
          <a:p>
            <a:endParaRPr lang="ru-RU" sz="50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50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5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5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конце игры для перехода на первый слайд нажмите на   </a:t>
            </a:r>
            <a:r>
              <a:rPr lang="en-US" sz="5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5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5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.</a:t>
            </a:r>
            <a:endParaRPr lang="ru-RU" sz="50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3" name="Рисунок 12">
            <a:hlinkClick r:id="rId3" action="ppaction://hlinksldjump" tooltip="Интернет - ресурсы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6000768"/>
            <a:ext cx="575926" cy="575926"/>
          </a:xfrm>
          <a:prstGeom prst="rect">
            <a:avLst/>
          </a:prstGeom>
        </p:spPr>
      </p:pic>
      <p:sp>
        <p:nvSpPr>
          <p:cNvPr id="15" name="Стрелка вправо 14"/>
          <p:cNvSpPr/>
          <p:nvPr/>
        </p:nvSpPr>
        <p:spPr>
          <a:xfrm>
            <a:off x="5357818" y="3071810"/>
            <a:ext cx="500066" cy="428628"/>
          </a:xfrm>
          <a:prstGeom prst="rightArrow">
            <a:avLst/>
          </a:prstGeom>
          <a:ln w="38100">
            <a:solidFill>
              <a:schemeClr val="accent2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flipH="1">
            <a:off x="6143636" y="3571876"/>
            <a:ext cx="500066" cy="500066"/>
          </a:xfrm>
          <a:prstGeom prst="rightArrow">
            <a:avLst/>
          </a:prstGeom>
          <a:ln w="38100">
            <a:solidFill>
              <a:schemeClr val="accent2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16" descr="D:\библиотека\мои картинки\анимашки1\GIF\Holidays\xmas023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1428736"/>
            <a:ext cx="1000132" cy="60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220639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l="27365" t="15285" r="26366" b="26406"/>
          <a:stretch>
            <a:fillRect/>
          </a:stretch>
        </p:blipFill>
        <p:spPr bwMode="auto">
          <a:xfrm>
            <a:off x="642910" y="1285860"/>
            <a:ext cx="5429288" cy="3848609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714348" y="1428736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142852"/>
            <a:ext cx="7715304" cy="8572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 Great Britain people celebrate Christmas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…..</a:t>
            </a: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3" name="Picture 7" descr="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86346">
            <a:off x="409116" y="1123505"/>
            <a:ext cx="642942" cy="642942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/>
          <a:srcRect l="28661" t="15714" r="26562" b="21429"/>
          <a:stretch>
            <a:fillRect/>
          </a:stretch>
        </p:blipFill>
        <p:spPr bwMode="auto">
          <a:xfrm>
            <a:off x="642910" y="1285860"/>
            <a:ext cx="5429288" cy="39956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7" descr="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86346">
            <a:off x="409116" y="1123505"/>
            <a:ext cx="642942" cy="642942"/>
          </a:xfrm>
          <a:prstGeom prst="rect">
            <a:avLst/>
          </a:prstGeom>
          <a:noFill/>
        </p:spPr>
      </p:pic>
      <p:pic>
        <p:nvPicPr>
          <p:cNvPr id="15" name="ghost-bells.wav">
            <a:hlinkClick r:id="" action="ppaction://media"/>
          </p:cNvPr>
          <p:cNvPicPr>
            <a:picLocks noRot="1" noChangeAspect="1"/>
          </p:cNvPicPr>
          <p:nvPr>
            <a:wavAudioFile r:embed="rId1" name="ghost-bells.wav"/>
          </p:nvPr>
        </p:nvPicPr>
        <p:blipFill>
          <a:blip r:embed="rId6"/>
          <a:stretch>
            <a:fillRect/>
          </a:stretch>
        </p:blipFill>
        <p:spPr>
          <a:xfrm>
            <a:off x="-1571668" y="6143644"/>
            <a:ext cx="304800" cy="304800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6286512" y="2643182"/>
            <a:ext cx="2500330" cy="4286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 cap="flat" cmpd="sng" algn="ctr">
            <a:solidFill>
              <a:schemeClr val="accent2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</a:t>
            </a:r>
            <a:r>
              <a:rPr lang="en-US" sz="2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on February 14.</a:t>
            </a:r>
            <a:endParaRPr lang="ru-RU" sz="2000" b="1" dirty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6286512" y="1714488"/>
            <a:ext cx="2500330" cy="4286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 cap="flat" cmpd="sng" algn="ctr">
            <a:solidFill>
              <a:schemeClr val="accent2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</a:t>
            </a:r>
            <a:r>
              <a:rPr lang="en-US" sz="2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on December 31.</a:t>
            </a:r>
            <a:endParaRPr lang="ru-RU" sz="2000" b="1" dirty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6286512" y="3571876"/>
            <a:ext cx="2500330" cy="4286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 cap="flat" cmpd="sng" algn="ctr">
            <a:solidFill>
              <a:schemeClr val="accent2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</a:t>
            </a:r>
            <a:r>
              <a:rPr lang="en-US" sz="2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on December 25.</a:t>
            </a:r>
            <a:endParaRPr lang="ru-RU" sz="2000" b="1" dirty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право 18">
            <a:hlinkClick r:id="rId7" action="ppaction://hlinksldjump"/>
          </p:cNvPr>
          <p:cNvSpPr/>
          <p:nvPr/>
        </p:nvSpPr>
        <p:spPr>
          <a:xfrm>
            <a:off x="8286776" y="6215082"/>
            <a:ext cx="571504" cy="500066"/>
          </a:xfrm>
          <a:prstGeom prst="rightArrow">
            <a:avLst/>
          </a:prstGeom>
          <a:ln w="38100">
            <a:solidFill>
              <a:schemeClr val="accent2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16" descr="D:\библиотека\мои картинки\анимашки1\GIF\Holidays\xmas02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0826" y="4143380"/>
            <a:ext cx="18954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01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714348" y="1428736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142852"/>
            <a:ext cx="7715304" cy="8572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Children write …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….</a:t>
            </a:r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to Santa Claus and tell him what presents they would like to get.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 l="28661" t="15714" r="26562" b="21429"/>
          <a:stretch>
            <a:fillRect/>
          </a:stretch>
        </p:blipFill>
        <p:spPr bwMode="auto">
          <a:xfrm>
            <a:off x="428596" y="1500174"/>
            <a:ext cx="5429288" cy="39956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ghost-bells.wav">
            <a:hlinkClick r:id="" action="ppaction://media"/>
          </p:cNvPr>
          <p:cNvPicPr>
            <a:picLocks noRot="1" noChangeAspect="1"/>
          </p:cNvPicPr>
          <p:nvPr>
            <a:wavAudioFile r:embed="rId1" name="ghost-bells.wav"/>
          </p:nvPr>
        </p:nvPicPr>
        <p:blipFill>
          <a:blip r:embed="rId4"/>
          <a:stretch>
            <a:fillRect/>
          </a:stretch>
        </p:blipFill>
        <p:spPr>
          <a:xfrm>
            <a:off x="357158" y="6357958"/>
            <a:ext cx="304800" cy="304800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6215074" y="2643182"/>
            <a:ext cx="2500330" cy="4286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 cap="flat" cmpd="sng" algn="ctr">
            <a:solidFill>
              <a:schemeClr val="accent2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SMS</a:t>
            </a:r>
            <a:endParaRPr lang="ru-RU" sz="2000" b="1" dirty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6215074" y="3500438"/>
            <a:ext cx="2500330" cy="4286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 cap="flat" cmpd="sng" algn="ctr">
            <a:solidFill>
              <a:schemeClr val="accent2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telegrams</a:t>
            </a:r>
            <a:endParaRPr lang="ru-RU" sz="2000" b="1" dirty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6215074" y="1785926"/>
            <a:ext cx="2500330" cy="4286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 cap="flat" cmpd="sng" algn="ctr">
            <a:solidFill>
              <a:schemeClr val="accent2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letters</a:t>
            </a:r>
            <a:endParaRPr lang="ru-RU" sz="2000" b="1" dirty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право 18">
            <a:hlinkClick r:id="rId5" action="ppaction://hlinksldjump"/>
          </p:cNvPr>
          <p:cNvSpPr/>
          <p:nvPr/>
        </p:nvSpPr>
        <p:spPr>
          <a:xfrm>
            <a:off x="8286776" y="6215082"/>
            <a:ext cx="571504" cy="500066"/>
          </a:xfrm>
          <a:prstGeom prst="rightArrow">
            <a:avLst/>
          </a:prstGeom>
          <a:ln w="38100">
            <a:solidFill>
              <a:schemeClr val="accent2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6"/>
          <a:srcRect l="28840" t="15714" r="27143" b="21429"/>
          <a:stretch>
            <a:fillRect/>
          </a:stretch>
        </p:blipFill>
        <p:spPr bwMode="auto">
          <a:xfrm>
            <a:off x="428596" y="1500174"/>
            <a:ext cx="5429288" cy="4000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Picture 7" descr="1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986346">
            <a:off x="135512" y="1207059"/>
            <a:ext cx="706072" cy="706072"/>
          </a:xfrm>
          <a:prstGeom prst="rect">
            <a:avLst/>
          </a:prstGeom>
          <a:noFill/>
        </p:spPr>
      </p:pic>
      <p:pic>
        <p:nvPicPr>
          <p:cNvPr id="12" name="Picture 16" descr="D:\библиотека\мои картинки\анимашки1\GIF\Holidays\xmas02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7950" y="4071942"/>
            <a:ext cx="18954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ghost-bell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01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714348" y="1428736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142852"/>
            <a:ext cx="8143932" cy="107157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Many children believe that Santa Claus arrives on Christmas Eve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….</a:t>
            </a:r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…pulled by a reindeer and brings presents. 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 l="28661" t="15714" r="26562" b="21429"/>
          <a:stretch>
            <a:fillRect/>
          </a:stretch>
        </p:blipFill>
        <p:spPr bwMode="auto">
          <a:xfrm>
            <a:off x="428596" y="1500174"/>
            <a:ext cx="5429288" cy="39956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ghost-bells.wav">
            <a:hlinkClick r:id="" action="ppaction://media"/>
          </p:cNvPr>
          <p:cNvPicPr>
            <a:picLocks noRot="1" noChangeAspect="1"/>
          </p:cNvPicPr>
          <p:nvPr>
            <a:wavAudioFile r:embed="rId1" name="ghost-bells.wav"/>
          </p:nvPr>
        </p:nvPicPr>
        <p:blipFill>
          <a:blip r:embed="rId4"/>
          <a:stretch>
            <a:fillRect/>
          </a:stretch>
        </p:blipFill>
        <p:spPr>
          <a:xfrm>
            <a:off x="-1643106" y="6357958"/>
            <a:ext cx="304800" cy="304800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6286512" y="1857364"/>
            <a:ext cx="2500330" cy="4286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 cap="flat" cmpd="sng" algn="ctr">
            <a:solidFill>
              <a:schemeClr val="accent2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by bus</a:t>
            </a:r>
            <a:endParaRPr lang="ru-RU" sz="2000" b="1" dirty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6286512" y="2714620"/>
            <a:ext cx="2500330" cy="4286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 cap="flat" cmpd="sng" algn="ctr">
            <a:solidFill>
              <a:schemeClr val="accent2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on foot</a:t>
            </a:r>
            <a:endParaRPr lang="ru-RU" sz="2000" b="1" dirty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6286512" y="3500438"/>
            <a:ext cx="2500330" cy="4286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 cap="flat" cmpd="sng" algn="ctr">
            <a:solidFill>
              <a:schemeClr val="accent2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in a sleigh </a:t>
            </a:r>
            <a:endParaRPr lang="ru-RU" sz="2000" b="1" dirty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право 18">
            <a:hlinkClick r:id="rId5" action="ppaction://hlinksldjump"/>
          </p:cNvPr>
          <p:cNvSpPr/>
          <p:nvPr/>
        </p:nvSpPr>
        <p:spPr>
          <a:xfrm>
            <a:off x="8215338" y="6215082"/>
            <a:ext cx="571504" cy="500066"/>
          </a:xfrm>
          <a:prstGeom prst="rightArrow">
            <a:avLst/>
          </a:prstGeom>
          <a:ln w="38100">
            <a:solidFill>
              <a:schemeClr val="accent2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6"/>
          <a:srcRect l="28840" t="15714" r="27143" b="21429"/>
          <a:stretch>
            <a:fillRect/>
          </a:stretch>
        </p:blipFill>
        <p:spPr bwMode="auto">
          <a:xfrm>
            <a:off x="428596" y="1500174"/>
            <a:ext cx="5429288" cy="4000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/>
          <a:srcRect l="28915" t="14988" r="26139" b="25350"/>
          <a:stretch>
            <a:fillRect/>
          </a:stretch>
        </p:blipFill>
        <p:spPr bwMode="auto">
          <a:xfrm>
            <a:off x="428596" y="1428735"/>
            <a:ext cx="5500726" cy="41072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7" descr="1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986346">
            <a:off x="123397" y="1194942"/>
            <a:ext cx="642942" cy="642942"/>
          </a:xfrm>
          <a:prstGeom prst="rect">
            <a:avLst/>
          </a:prstGeom>
          <a:noFill/>
        </p:spPr>
      </p:pic>
      <p:pic>
        <p:nvPicPr>
          <p:cNvPr id="20" name="Picture 16" descr="D:\библиотека\мои картинки\анимашки1\GIF\Holidays\xmas023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72264" y="4143380"/>
            <a:ext cx="18954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ghost-bell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01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714348" y="1428736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142852"/>
            <a:ext cx="8001056" cy="8572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A traditional Christmas dinner consists of stuffed …, mashed potatoes, cranberry sauce and a variety of other dishes. </a:t>
            </a:r>
            <a:endParaRPr lang="ru-RU" sz="22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ghost-bells.wav">
            <a:hlinkClick r:id="" action="ppaction://media"/>
          </p:cNvPr>
          <p:cNvPicPr>
            <a:picLocks noRot="1" noChangeAspect="1"/>
          </p:cNvPicPr>
          <p:nvPr>
            <a:wavAudioFile r:embed="rId1" name="ghost-bells.wav"/>
          </p:nvPr>
        </p:nvPicPr>
        <p:blipFill>
          <a:blip r:embed="rId3"/>
          <a:stretch>
            <a:fillRect/>
          </a:stretch>
        </p:blipFill>
        <p:spPr>
          <a:xfrm>
            <a:off x="357158" y="6357958"/>
            <a:ext cx="304800" cy="304800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6286512" y="1857364"/>
            <a:ext cx="2500330" cy="4286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 cap="flat" cmpd="sng" algn="ctr">
            <a:solidFill>
              <a:schemeClr val="accent2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chicken</a:t>
            </a:r>
            <a:endParaRPr lang="ru-RU" sz="2000" b="1" dirty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6286512" y="3500438"/>
            <a:ext cx="2500330" cy="4286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 cap="flat" cmpd="sng" algn="ctr">
            <a:solidFill>
              <a:schemeClr val="accent2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fish</a:t>
            </a:r>
            <a:endParaRPr lang="ru-RU" sz="2000" b="1" dirty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6286512" y="2714620"/>
            <a:ext cx="2500330" cy="4286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 cap="flat" cmpd="sng" algn="ctr">
            <a:solidFill>
              <a:schemeClr val="accent2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turkey </a:t>
            </a:r>
            <a:endParaRPr lang="ru-RU" sz="2000" b="1" dirty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право 18">
            <a:hlinkClick r:id="rId4" action="ppaction://hlinksldjump"/>
          </p:cNvPr>
          <p:cNvSpPr/>
          <p:nvPr/>
        </p:nvSpPr>
        <p:spPr>
          <a:xfrm>
            <a:off x="8286776" y="6215082"/>
            <a:ext cx="571504" cy="500066"/>
          </a:xfrm>
          <a:prstGeom prst="rightArrow">
            <a:avLst/>
          </a:prstGeom>
          <a:ln w="38100">
            <a:solidFill>
              <a:schemeClr val="accent2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/>
          <a:srcRect l="28915" t="14988" r="26139" b="25350"/>
          <a:stretch>
            <a:fillRect/>
          </a:stretch>
        </p:blipFill>
        <p:spPr bwMode="auto">
          <a:xfrm>
            <a:off x="428596" y="1285860"/>
            <a:ext cx="5500726" cy="41072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6"/>
          <a:srcRect l="28974" t="15277" r="26831" b="24637"/>
          <a:stretch>
            <a:fillRect/>
          </a:stretch>
        </p:blipFill>
        <p:spPr bwMode="auto">
          <a:xfrm>
            <a:off x="428596" y="1214422"/>
            <a:ext cx="5500726" cy="42066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Picture 7" descr="1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986346">
            <a:off x="123397" y="1123504"/>
            <a:ext cx="642942" cy="642942"/>
          </a:xfrm>
          <a:prstGeom prst="rect">
            <a:avLst/>
          </a:prstGeom>
          <a:noFill/>
        </p:spPr>
      </p:pic>
      <p:pic>
        <p:nvPicPr>
          <p:cNvPr id="23" name="Picture 16" descr="D:\библиотека\мои картинки\анимашки1\GIF\Holidays\xmas02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29388" y="4143380"/>
            <a:ext cx="18954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01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714348" y="1428736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142852"/>
            <a:ext cx="8072494" cy="10001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Now every Christmas British people are sent a huge fir tree from … which stands in Trafalgar Square, in the centre of London.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ghost-bells.wav">
            <a:hlinkClick r:id="" action="ppaction://media"/>
          </p:cNvPr>
          <p:cNvPicPr>
            <a:picLocks noRot="1" noChangeAspect="1"/>
          </p:cNvPicPr>
          <p:nvPr>
            <a:wavAudioFile r:embed="rId1" name="ghost-bells.wav"/>
          </p:nvPr>
        </p:nvPicPr>
        <p:blipFill>
          <a:blip r:embed="rId3"/>
          <a:stretch>
            <a:fillRect/>
          </a:stretch>
        </p:blipFill>
        <p:spPr>
          <a:xfrm>
            <a:off x="-2000296" y="6286520"/>
            <a:ext cx="304800" cy="304800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6286512" y="1857364"/>
            <a:ext cx="2500330" cy="4286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 cap="flat" cmpd="sng" algn="ctr">
            <a:solidFill>
              <a:schemeClr val="accent2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Italy</a:t>
            </a:r>
            <a:endParaRPr lang="ru-RU" sz="2000" b="1" dirty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6215074" y="2714620"/>
            <a:ext cx="2500330" cy="4286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 cap="flat" cmpd="sng" algn="ctr">
            <a:solidFill>
              <a:schemeClr val="accent2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France</a:t>
            </a:r>
            <a:endParaRPr lang="ru-RU" sz="2000" b="1" dirty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6286512" y="3643314"/>
            <a:ext cx="2500330" cy="4286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 cap="flat" cmpd="sng" algn="ctr">
            <a:solidFill>
              <a:schemeClr val="accent2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Norway</a:t>
            </a:r>
            <a:endParaRPr lang="ru-RU" sz="2000" b="1" dirty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право 18">
            <a:hlinkClick r:id="rId4" action="ppaction://hlinksldjump"/>
          </p:cNvPr>
          <p:cNvSpPr/>
          <p:nvPr/>
        </p:nvSpPr>
        <p:spPr>
          <a:xfrm>
            <a:off x="8215338" y="6215082"/>
            <a:ext cx="571504" cy="500066"/>
          </a:xfrm>
          <a:prstGeom prst="rightArrow">
            <a:avLst/>
          </a:prstGeom>
          <a:ln w="38100">
            <a:solidFill>
              <a:schemeClr val="accent2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/>
          <a:srcRect l="28974" t="15277" r="26831" b="24637"/>
          <a:stretch>
            <a:fillRect/>
          </a:stretch>
        </p:blipFill>
        <p:spPr bwMode="auto">
          <a:xfrm>
            <a:off x="500034" y="1428736"/>
            <a:ext cx="5500726" cy="42066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/>
          <a:srcRect l="28779" t="15117" r="26744" b="25581"/>
          <a:stretch>
            <a:fillRect/>
          </a:stretch>
        </p:blipFill>
        <p:spPr bwMode="auto">
          <a:xfrm>
            <a:off x="428596" y="1428736"/>
            <a:ext cx="5572164" cy="41791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7" descr="1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986346">
            <a:off x="266240" y="1123505"/>
            <a:ext cx="642942" cy="642942"/>
          </a:xfrm>
          <a:prstGeom prst="rect">
            <a:avLst/>
          </a:prstGeom>
          <a:noFill/>
        </p:spPr>
      </p:pic>
      <p:pic>
        <p:nvPicPr>
          <p:cNvPr id="21" name="Picture 16" descr="D:\библиотека\мои картинки\анимашки1\GIF\Holidays\xmas02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7950" y="4214818"/>
            <a:ext cx="18954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ghost-bell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01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714348" y="1428736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142852"/>
            <a:ext cx="8429684" cy="10001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In Britain the traditional day to give presents was … and not as it is today, Christmas Day. This day is known as Boxing Day. 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ghost-bells.wav">
            <a:hlinkClick r:id="" action="ppaction://media"/>
          </p:cNvPr>
          <p:cNvPicPr>
            <a:picLocks noRot="1" noChangeAspect="1"/>
          </p:cNvPicPr>
          <p:nvPr>
            <a:wavAudioFile r:embed="rId1" name="ghost-bells.wav"/>
          </p:nvPr>
        </p:nvPicPr>
        <p:blipFill>
          <a:blip r:embed="rId4"/>
          <a:stretch>
            <a:fillRect/>
          </a:stretch>
        </p:blipFill>
        <p:spPr>
          <a:xfrm>
            <a:off x="-1643106" y="6286520"/>
            <a:ext cx="304800" cy="304800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6215074" y="3571876"/>
            <a:ext cx="2500330" cy="4286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 cap="flat" cmpd="sng" algn="ctr">
            <a:solidFill>
              <a:schemeClr val="accent2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December 25</a:t>
            </a:r>
            <a:r>
              <a:rPr lang="en-US" sz="2000" b="1" baseline="30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2000" b="1" dirty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6215074" y="2571744"/>
            <a:ext cx="2500330" cy="4286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 cap="flat" cmpd="sng" algn="ctr">
            <a:solidFill>
              <a:schemeClr val="accent2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December 31</a:t>
            </a:r>
            <a:r>
              <a:rPr lang="en-US" sz="2000" b="1" baseline="30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6215074" y="1643050"/>
            <a:ext cx="2500330" cy="4286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 cap="flat" cmpd="sng" algn="ctr">
            <a:solidFill>
              <a:schemeClr val="accent2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December 26</a:t>
            </a:r>
            <a:r>
              <a:rPr lang="en-US" sz="2000" b="1" baseline="30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право 18">
            <a:hlinkClick r:id="rId5" action="ppaction://hlinksldjump"/>
          </p:cNvPr>
          <p:cNvSpPr/>
          <p:nvPr/>
        </p:nvSpPr>
        <p:spPr>
          <a:xfrm>
            <a:off x="8286776" y="6215082"/>
            <a:ext cx="571504" cy="500066"/>
          </a:xfrm>
          <a:prstGeom prst="rightArrow">
            <a:avLst/>
          </a:prstGeom>
          <a:ln w="38100">
            <a:solidFill>
              <a:schemeClr val="accent2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/>
          <a:srcRect l="28779" t="15117" r="26744" b="25581"/>
          <a:stretch>
            <a:fillRect/>
          </a:stretch>
        </p:blipFill>
        <p:spPr bwMode="auto">
          <a:xfrm>
            <a:off x="428596" y="1285860"/>
            <a:ext cx="5572164" cy="41791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/>
          <a:srcRect l="28447" t="16312" r="26058" b="20390"/>
          <a:stretch>
            <a:fillRect/>
          </a:stretch>
        </p:blipFill>
        <p:spPr bwMode="auto">
          <a:xfrm>
            <a:off x="428596" y="1285860"/>
            <a:ext cx="5605781" cy="4143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Picture 7" descr="1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986346">
            <a:off x="123396" y="1123505"/>
            <a:ext cx="642942" cy="642942"/>
          </a:xfrm>
          <a:prstGeom prst="rect">
            <a:avLst/>
          </a:prstGeom>
          <a:noFill/>
        </p:spPr>
      </p:pic>
      <p:pic>
        <p:nvPicPr>
          <p:cNvPr id="22" name="Picture 16" descr="D:\библиотека\мои картинки\анимашки1\GIF\Holidays\xmas023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57950" y="4286256"/>
            <a:ext cx="18954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Jingle-bells-2.wav">
            <a:hlinkClick r:id="" action="ppaction://media"/>
          </p:cNvPr>
          <p:cNvPicPr>
            <a:picLocks noRot="1" noChangeAspect="1"/>
          </p:cNvPicPr>
          <p:nvPr>
            <a:wavAudioFile r:embed="rId2" name="Jingle-bells-2.wav"/>
          </p:nvPr>
        </p:nvPicPr>
        <p:blipFill>
          <a:blip r:embed="rId10"/>
          <a:stretch>
            <a:fillRect/>
          </a:stretch>
        </p:blipFill>
        <p:spPr>
          <a:xfrm>
            <a:off x="-1643106" y="5214950"/>
            <a:ext cx="304800" cy="304800"/>
          </a:xfrm>
          <a:prstGeom prst="rect">
            <a:avLst/>
          </a:prstGeom>
        </p:spPr>
      </p:pic>
      <p:sp>
        <p:nvSpPr>
          <p:cNvPr id="24" name="Скругленный прямоугольник 23"/>
          <p:cNvSpPr/>
          <p:nvPr/>
        </p:nvSpPr>
        <p:spPr>
          <a:xfrm>
            <a:off x="6072198" y="1428736"/>
            <a:ext cx="2857520" cy="2857520"/>
          </a:xfrm>
          <a:prstGeom prst="round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GREAT!!!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01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1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10"/>
                            </p:stCondLst>
                            <p:childTnLst>
                              <p:par>
                                <p:cTn id="3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44706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6" grpId="0" animBg="1"/>
      <p:bldP spid="17" grpId="0" animBg="1"/>
      <p:bldP spid="18" grpId="0" animBg="1"/>
      <p:bldP spid="19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857224" y="642918"/>
            <a:ext cx="7358114" cy="22860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Thank you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for the game.</a:t>
            </a:r>
            <a:endParaRPr kumimoji="0" lang="ru-RU" sz="7200" b="1" i="0" u="none" strike="noStrike" kern="120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трелка вправо 5">
            <a:hlinkClick r:id="" action="ppaction://hlinkshowjump?jump=firstslide"/>
          </p:cNvPr>
          <p:cNvSpPr/>
          <p:nvPr/>
        </p:nvSpPr>
        <p:spPr>
          <a:xfrm flipH="1">
            <a:off x="285720" y="6143644"/>
            <a:ext cx="571504" cy="500066"/>
          </a:xfrm>
          <a:prstGeom prst="rightArrow">
            <a:avLst/>
          </a:prstGeom>
          <a:ln w="38100">
            <a:solidFill>
              <a:schemeClr val="accent2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5" descr="D:\библиотека\мои картинки\анимашки1\GIF\Holidays\santa_sleigh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3429000"/>
            <a:ext cx="4792276" cy="1643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</TotalTime>
  <Words>281</Words>
  <PresentationFormat>Экран (4:3)</PresentationFormat>
  <Paragraphs>56</Paragraphs>
  <Slides>10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Мастер-класс «Интерактивная раскраска в программе Microsoft Office PowerPoint» Урок № 2.  Christmas.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«Интерактивная раскраска в программе Microsoft Office PowerPoint» Урок № 2.  Fruits.</dc:title>
  <cp:lastModifiedBy>inna</cp:lastModifiedBy>
  <cp:revision>76</cp:revision>
  <dcterms:modified xsi:type="dcterms:W3CDTF">2014-07-25T12:33:53Z</dcterms:modified>
</cp:coreProperties>
</file>