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50000" saltData="0Su68yNGkR5IzDBNu6NriA" hashData="UEUCZQEX2GWd65ryzH1K16lh73Y" cryptProvider="" algIdExt="0" algIdExtSource="" cryptProviderTypeExt="0" cryptProviderTypeExtSource="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FF00FF"/>
    <a:srgbClr val="00FF00"/>
    <a:srgbClr val="008080"/>
    <a:srgbClr val="00FFFF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7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slate-apple_benji_park_011.pn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571472" y="1285860"/>
            <a:ext cx="1673419" cy="20373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1214422"/>
            <a:ext cx="3600448" cy="30289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4286256"/>
            <a:ext cx="2628896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matematika.preview.jpeg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29322" y="3929066"/>
            <a:ext cx="2545895" cy="2547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417"/>
            </a:avLst>
          </a:prstGeom>
          <a:blipFill>
            <a:blip r:embed="rId14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786710" y="6550223"/>
            <a:ext cx="11544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C00000"/>
                </a:solidFill>
                <a:latin typeface="Allegretto Script One" pitchFamily="66" charset="-52"/>
              </a:rPr>
              <a:t>Квитка С. С.</a:t>
            </a:r>
            <a:endParaRPr lang="ru-RU" sz="1400" dirty="0">
              <a:solidFill>
                <a:srgbClr val="C00000"/>
              </a:solidFill>
              <a:latin typeface="Allegretto Script One" pitchFamily="66" charset="-5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i="1" kern="1200" cap="none" spc="50">
          <a:ln w="11430"/>
          <a:solidFill>
            <a:srgbClr val="FF00FF"/>
          </a:soli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9933FF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9933F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9933F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9933F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9933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psdmania.ru/uploads/posts/2011-05/1306294573_1.png" TargetMode="External"/><Relationship Id="rId3" Type="http://schemas.openxmlformats.org/officeDocument/2006/relationships/hyperlink" Target="http://www.klass39.ru/wp-content/uploads/2011/03/slate-apple_benji_park_011.png" TargetMode="External"/><Relationship Id="rId7" Type="http://schemas.openxmlformats.org/officeDocument/2006/relationships/hyperlink" Target="http://papus666.narod.ru/clipart/m/molb/molb010.png" TargetMode="External"/><Relationship Id="rId2" Type="http://schemas.openxmlformats.org/officeDocument/2006/relationships/hyperlink" Target="http://&#1084;&#1080;&#1095;&#1091;&#1088;&#1080;&#1085;&#1089;&#1082;-&#1085;&#1072;&#1091;&#1082;&#1086;&#1075;&#1088;&#1072;&#1076;.&#1088;&#1092;/sites/default/files/images/matematika.preview.jpe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zaycev.net/online/8393/839337.shtml" TargetMode="External"/><Relationship Id="rId11" Type="http://schemas.openxmlformats.org/officeDocument/2006/relationships/hyperlink" Target="http://kocher.es/images/paleta1.png" TargetMode="External"/><Relationship Id="rId5" Type="http://schemas.openxmlformats.org/officeDocument/2006/relationships/hyperlink" Target="http://allforchildren.ru/online/coloring48.php" TargetMode="External"/><Relationship Id="rId10" Type="http://schemas.openxmlformats.org/officeDocument/2006/relationships/hyperlink" Target="http://s1.iconbird.com/ico/2013/6/359/w256h2561372342382brush256.png" TargetMode="External"/><Relationship Id="rId4" Type="http://schemas.openxmlformats.org/officeDocument/2006/relationships/hyperlink" Target="http://mirgif.com/4/1.gif" TargetMode="External"/><Relationship Id="rId9" Type="http://schemas.openxmlformats.org/officeDocument/2006/relationships/hyperlink" Target="http://images.vfl.ru/ii/1367821238/9e27aec4/2285551_m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1500174"/>
            <a:ext cx="6215106" cy="20002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Интересные задачи от Пятачка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3214686"/>
            <a:ext cx="7429552" cy="71438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99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Интерактивная игра - раскраска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478632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Автор: Квитка С. С.,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Кременчугской ООШ </a:t>
            </a:r>
            <a:r>
              <a:rPr lang="uk-UA" dirty="0" smtClean="0"/>
              <a:t>І-ІІІ ст. №2</a:t>
            </a:r>
          </a:p>
          <a:p>
            <a:r>
              <a:rPr lang="uk-UA" dirty="0" err="1" smtClean="0"/>
              <a:t>Полтавской</a:t>
            </a:r>
            <a:r>
              <a:rPr lang="uk-UA" dirty="0" smtClean="0"/>
              <a:t> </a:t>
            </a:r>
            <a:r>
              <a:rPr lang="uk-UA" dirty="0" err="1" smtClean="0"/>
              <a:t>области</a:t>
            </a:r>
            <a:endParaRPr lang="uk-UA" dirty="0" smtClean="0"/>
          </a:p>
          <a:p>
            <a:r>
              <a:rPr lang="uk-UA" dirty="0" err="1" smtClean="0"/>
              <a:t>Украина</a:t>
            </a:r>
            <a:endParaRPr lang="uk-UA" dirty="0" smtClean="0"/>
          </a:p>
          <a:p>
            <a:r>
              <a:rPr lang="uk-UA" dirty="0" smtClean="0"/>
              <a:t>2014</a:t>
            </a:r>
            <a:endParaRPr lang="ru-RU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5929330"/>
            <a:ext cx="642942" cy="571504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кумент 5">
            <a:hlinkClick r:id="" action="ppaction://hlinkshowjump?jump=lastslide" highlightClick="1"/>
          </p:cNvPr>
          <p:cNvSpPr/>
          <p:nvPr/>
        </p:nvSpPr>
        <p:spPr>
          <a:xfrm>
            <a:off x="285720" y="285728"/>
            <a:ext cx="571504" cy="571504"/>
          </a:xfrm>
          <a:prstGeom prst="actionButtonDocumen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29058" y="500042"/>
            <a:ext cx="140634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solidFill>
                  <a:srgbClr val="99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класс</a:t>
            </a:r>
            <a:endParaRPr lang="ru-RU" sz="2800" b="1" spc="50" dirty="0">
              <a:ln w="11430"/>
              <a:solidFill>
                <a:srgbClr val="9933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olb010.png"/>
          <p:cNvPicPr>
            <a:picLocks noChangeAspect="1"/>
          </p:cNvPicPr>
          <p:nvPr/>
        </p:nvPicPr>
        <p:blipFill>
          <a:blip r:embed="rId3" cstate="email"/>
          <a:srcRect t="4045" b="30009"/>
          <a:stretch>
            <a:fillRect/>
          </a:stretch>
        </p:blipFill>
        <p:spPr>
          <a:xfrm>
            <a:off x="2285984" y="1714488"/>
            <a:ext cx="4572032" cy="4857784"/>
          </a:xfrm>
          <a:prstGeom prst="rect">
            <a:avLst/>
          </a:prstGeom>
        </p:spPr>
      </p:pic>
      <p:pic>
        <p:nvPicPr>
          <p:cNvPr id="14" name="Рисунок 13" descr="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2000241"/>
            <a:ext cx="4000528" cy="3429024"/>
          </a:xfrm>
          <a:prstGeom prst="rect">
            <a:avLst/>
          </a:prstGeom>
        </p:spPr>
      </p:pic>
      <p:sp>
        <p:nvSpPr>
          <p:cNvPr id="9" name="Капля 8"/>
          <p:cNvSpPr/>
          <p:nvPr/>
        </p:nvSpPr>
        <p:spPr>
          <a:xfrm>
            <a:off x="771498" y="2604535"/>
            <a:ext cx="964413" cy="878336"/>
          </a:xfrm>
          <a:prstGeom prst="teardrop">
            <a:avLst/>
          </a:prstGeom>
          <a:solidFill>
            <a:srgbClr val="FF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4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0" name="Капля 9"/>
          <p:cNvSpPr/>
          <p:nvPr/>
        </p:nvSpPr>
        <p:spPr>
          <a:xfrm>
            <a:off x="771498" y="3775650"/>
            <a:ext cx="964413" cy="878336"/>
          </a:xfrm>
          <a:prstGeom prst="teardrop">
            <a:avLst/>
          </a:prstGeom>
          <a:solidFill>
            <a:srgbClr val="9933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7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1" name="Капля 10">
            <a:hlinkClick r:id="" action="ppaction://hlinkshowjump?jump=nextslide"/>
          </p:cNvPr>
          <p:cNvSpPr/>
          <p:nvPr/>
        </p:nvSpPr>
        <p:spPr>
          <a:xfrm>
            <a:off x="771499" y="4888209"/>
            <a:ext cx="942982" cy="826807"/>
          </a:xfrm>
          <a:prstGeom prst="teardrop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3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357166"/>
            <a:ext cx="8429684" cy="954107"/>
          </a:xfrm>
          <a:prstGeom prst="rect">
            <a:avLst/>
          </a:prstGeom>
          <a:solidFill>
            <a:srgbClr val="008080"/>
          </a:solidFill>
          <a:ln w="5715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Propisi" pitchFamily="82" charset="0"/>
              </a:rPr>
              <a:t>У Иры было 9 тетрадей. Когда несколько тетрадей Ира исписала, чистых осталось 6. Сколько тетрадей исписала Ира?</a:t>
            </a:r>
            <a:endParaRPr lang="ru-RU" sz="2800" b="1" dirty="0">
              <a:solidFill>
                <a:schemeClr val="bg1"/>
              </a:solidFill>
              <a:latin typeface="Propisi" pitchFamily="82" charset="0"/>
            </a:endParaRPr>
          </a:p>
        </p:txBody>
      </p:sp>
      <p:pic>
        <p:nvPicPr>
          <p:cNvPr id="13" name="Рисунок 12" descr="Рисунок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58016" y="2714620"/>
            <a:ext cx="1841443" cy="378497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olb010.png"/>
          <p:cNvPicPr>
            <a:picLocks noChangeAspect="1"/>
          </p:cNvPicPr>
          <p:nvPr/>
        </p:nvPicPr>
        <p:blipFill>
          <a:blip r:embed="rId3" cstate="email"/>
          <a:srcRect t="4045" b="30009"/>
          <a:stretch>
            <a:fillRect/>
          </a:stretch>
        </p:blipFill>
        <p:spPr>
          <a:xfrm>
            <a:off x="2285984" y="1714488"/>
            <a:ext cx="4572032" cy="4857784"/>
          </a:xfrm>
          <a:prstGeom prst="rect">
            <a:avLst/>
          </a:prstGeom>
        </p:spPr>
      </p:pic>
      <p:pic>
        <p:nvPicPr>
          <p:cNvPr id="13" name="Рисунок 12" descr="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2000241"/>
            <a:ext cx="4000528" cy="3429024"/>
          </a:xfrm>
          <a:prstGeom prst="rect">
            <a:avLst/>
          </a:prstGeom>
        </p:spPr>
      </p:pic>
      <p:sp>
        <p:nvSpPr>
          <p:cNvPr id="9" name="Капля 8"/>
          <p:cNvSpPr/>
          <p:nvPr/>
        </p:nvSpPr>
        <p:spPr>
          <a:xfrm>
            <a:off x="771498" y="2604535"/>
            <a:ext cx="964413" cy="878336"/>
          </a:xfrm>
          <a:prstGeom prst="teardrop">
            <a:avLst/>
          </a:prstGeom>
          <a:solidFill>
            <a:srgbClr val="FF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4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0" name="Капля 9"/>
          <p:cNvSpPr/>
          <p:nvPr/>
        </p:nvSpPr>
        <p:spPr>
          <a:xfrm>
            <a:off x="785786" y="3714752"/>
            <a:ext cx="964413" cy="878336"/>
          </a:xfrm>
          <a:prstGeom prst="teardrop">
            <a:avLst/>
          </a:prstGeom>
          <a:solidFill>
            <a:srgbClr val="9933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7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1" name="Капля 10">
            <a:hlinkClick r:id="" action="ppaction://hlinkshowjump?jump=nextslide"/>
          </p:cNvPr>
          <p:cNvSpPr/>
          <p:nvPr/>
        </p:nvSpPr>
        <p:spPr>
          <a:xfrm>
            <a:off x="771499" y="4888209"/>
            <a:ext cx="942982" cy="826807"/>
          </a:xfrm>
          <a:prstGeom prst="teardrop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10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357166"/>
            <a:ext cx="8215370" cy="1015663"/>
          </a:xfrm>
          <a:prstGeom prst="rect">
            <a:avLst/>
          </a:prstGeom>
          <a:solidFill>
            <a:srgbClr val="008080"/>
          </a:solidFill>
          <a:ln w="5715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  <a:latin typeface="Propisi" pitchFamily="82" charset="0"/>
              </a:rPr>
              <a:t>Когда с ветки сорвали 6 яблок, то на ветке осталось 4 яблока. Сколько яблок было на ветке? </a:t>
            </a:r>
            <a:endParaRPr lang="ru-RU" sz="3000" b="1" dirty="0">
              <a:solidFill>
                <a:schemeClr val="bg1"/>
              </a:solidFill>
              <a:latin typeface="Propisi" pitchFamily="82" charset="0"/>
            </a:endParaRPr>
          </a:p>
        </p:txBody>
      </p:sp>
      <p:pic>
        <p:nvPicPr>
          <p:cNvPr id="14" name="Рисунок 13" descr="Рисунок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58016" y="2714620"/>
            <a:ext cx="1841443" cy="378497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06294573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2000240"/>
            <a:ext cx="3969050" cy="346367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71736" y="428604"/>
            <a:ext cx="40879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М</a:t>
            </a:r>
            <a:r>
              <a:rPr lang="ru-RU" sz="5400" b="1" spc="50" dirty="0" smtClean="0">
                <a:ln w="11430"/>
                <a:solidFill>
                  <a:srgbClr val="00FF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о</a:t>
            </a:r>
            <a:r>
              <a:rPr lang="ru-RU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л</a:t>
            </a:r>
            <a:r>
              <a:rPr lang="ru-RU" sz="5400" b="1" spc="50" dirty="0" smtClean="0">
                <a:ln w="11430"/>
                <a:solidFill>
                  <a:srgbClr val="00808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о</a:t>
            </a:r>
            <a:r>
              <a:rPr lang="ru-RU" sz="5400" b="1" spc="50" dirty="0" smtClean="0">
                <a:ln w="11430"/>
                <a:solidFill>
                  <a:srgbClr val="00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д</a:t>
            </a:r>
            <a:r>
              <a:rPr lang="ru-RU" sz="5400" b="1" spc="50" dirty="0" smtClean="0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ц</a:t>
            </a:r>
            <a:r>
              <a:rPr lang="ru-RU" sz="54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ы</a:t>
            </a:r>
            <a:r>
              <a:rPr lang="ru-RU" sz="5400" b="1" spc="50" dirty="0" smtClean="0">
                <a:ln w="11430"/>
                <a:solidFill>
                  <a:srgbClr val="9933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!</a:t>
            </a:r>
            <a:endParaRPr lang="ru-RU" sz="5400" b="1" cap="none" spc="50" dirty="0">
              <a:ln w="11430"/>
              <a:solidFill>
                <a:srgbClr val="9933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286776" y="6072206"/>
            <a:ext cx="500066" cy="500066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312 0.03982 C 0.15659 0.04445 0.16059 0.04908 0.16406 0.05371 C 0.16527 0.05533 0.16632 0.05672 0.16753 0.05834 C 0.16875 0.05996 0.171 0.06297 0.171 0.0632 C 0.19861 0.06019 0.21857 0.06482 0.23732 0.03982 C 0.25868 0.04676 0.2677 0.0507 0.28611 0.06297 C 0.2875 0.06389 0.28819 0.06644 0.28958 0.0676 C 0.30399 0.08033 0.28906 0.06204 0.30364 0.08148 C 0.30607 0.08473 0.31059 0.09098 0.31059 0.09121 C 0.31284 0.10023 0.31527 0.10949 0.31753 0.11875 C 0.3184 0.12199 0.31562 0.12523 0.31406 0.12801 C 0.30538 0.14352 0.30347 0.13843 0.28611 0.14213 C 0.27187 0.14838 0.25399 0.14306 0.24427 0.15602 C 0.24548 0.1669 0.24479 0.17848 0.24774 0.18866 C 0.24791 0.18935 0.2625 0.2007 0.26527 0.20255 C 0.271 0.21019 0.27691 0.21806 0.28264 0.22547 C 0.29184 0.23797 0.28038 0.22269 0.28958 0.23519 C 0.2908 0.23681 0.29305 0.23982 0.29305 0.23982 C 0.22152 0.24977 0.1526 0.2551 0.08038 0.25834 C 0.07448 0.26598 0.06875 0.27361 0.06284 0.28125 C 0.06041 0.28403 0.05798 0.28403 0.0559 0.28635 C 0.05208 0.29028 0.04895 0.29537 0.04548 0.30023 C 0.04357 0.30255 0.04097 0.30371 0.03802 0.30486 C 0.03159 0.30834 0.01753 0.31412 0.01753 0.31412 C -0.00452 0.3125 -0.02674 0.3125 -0.04879 0.30949 C -0.05834 0.3081 -0.06736 0.30324 -0.07674 0.30023 C -0.08351 0.29792 -0.11667 0.2919 -0.12223 0.29098 C -0.15157 0.27084 -0.17709 0.28542 -0.2092 0.29098 C -0.23629 0.28959 -0.29341 0.3125 -0.31042 0.2676 C -0.3092 0.25672 -0.31059 0.24491 -0.30695 0.23519 C -0.30521 0.23079 -0.29757 0.23496 -0.29636 0.23033 C -0.29445 0.22269 -0.29861 0.21482 -0.29983 0.20695 C -0.29861 0.19329 -0.29914 0.17894 -0.29636 0.16528 C -0.29323 0.15023 -0.26858 0.15209 -0.26511 0.15139 C -0.2441 0.15301 -0.22292 0.15116 -0.20226 0.15602 C -0.19966 0.15672 -0.2033 0.16435 -0.20573 0.16528 C -0.2092 0.16644 -0.21268 0.16227 -0.21615 0.16065 C -0.21493 0.1544 -0.2158 0.14699 -0.21268 0.14213 C -0.20695 0.1331 -0.1882 0.12986 -0.18177 0.12801 C -0.1467 0.12963 -0.11164 0.12848 -0.07674 0.13287 C -0.07344 0.13334 -0.06962 0.14213 -0.06962 0.14236 C -0.06841 0.1544 -0.0698 0.16783 -0.06615 0.17917 C -0.06511 0.18241 -0.06129 0.17639 -0.0592 0.17454 C -0.05573 0.17153 -0.04375 0.15741 -0.04184 0.15602 C -0.02952 0.14792 -0.01667 0.1419 -0.00348 0.1375 C 0.00625 0.12523 0.02239 0.11968 0.03489 0.11412 C 0.04218 0.10486 0.05225 0.10973 0.05885 0.10023 C 0.06979 0.10185 0.08038 0.10232 0.0908 0.10486 C 0.0934 0.10556 0.09514 0.10949 0.09774 0.10949 C 0.10243 0.10949 0.10642 0.10648 0.11163 0.10486 C 0.12343 0.08959 0.12222 0.08148 0.12569 0.05834 C 0.12274 0.01435 0.12934 0.00417 0.10468 -0.00671 C 0.09427 -0.0206 0.09409 -0.02407 0.08038 -0.03009 C 0.07916 -0.0331 0.07882 -0.03703 0.07691 -0.03935 C 0.07135 -0.04676 0.046 -0.05555 0.03802 -0.05787 C 0.02934 -0.06944 0.04097 -0.05648 0.01753 -0.06713 C 0.01597 -0.06782 0.01562 -0.07129 0.01354 -0.07199 C 0.00833 -0.07453 0.00243 -0.075 -0.00348 -0.07662 C -0.03247 -0.075 -0.0625 -0.08148 -0.09063 -0.07199 C -0.09636 -0.07014 -0.09184 -0.05347 -0.08716 -0.04861 C -0.08334 -0.04467 -0.07778 -0.05162 -0.07309 -0.05324 C -0.05868 -0.07245 -0.0625 -0.10162 -0.06962 -0.12777 C -0.07118 -0.13379 -0.079 -0.13055 -0.08368 -0.1324 C -0.08716 -0.13379 -0.09063 -0.13541 -0.0941 -0.13703 C -0.13941 -0.13541 -0.1849 -0.13541 -0.23021 -0.1324 C -0.23177 -0.1324 -0.23212 -0.12708 -0.23368 -0.12777 C -0.23681 -0.12916 -0.2375 -0.13565 -0.24063 -0.13703 C -0.25556 -0.14375 -0.24757 -0.14051 -0.26511 -0.14629 C -0.27535 -0.14583 -0.35348 -0.1706 -0.36962 -0.12777 C -0.37396 -0.10416 -0.37622 -0.10162 -0.36962 -0.07199 C -0.36962 -0.07152 -0.36111 -0.06041 -0.3592 -0.05787 C -0.35539 -0.05277 -0.35018 -0.04259 -0.34532 -0.03935 C -0.34063 -0.03634 -0.33125 -0.03009 -0.33125 -0.02986 C -0.32518 -0.02199 -0.31841 -0.01967 -0.31042 -0.01597 C -0.3 -0.00208 -0.2717 0.00417 -0.25799 0.00718 C -0.23646 0.01667 -0.21441 0.01806 -0.19184 0.02107 C -0.16511 0.01945 -0.13802 0.0206 -0.11164 0.01644 C -0.1066 0.01574 -0.10105 0.00255 -0.10105 0.00278 C -0.09966 -0.00277 -0.09705 -0.01551 -0.0941 -0.02083 C -0.09219 -0.0243 -0.08941 -0.02708 -0.08716 -0.03009 C -0.08525 -0.03264 -0.08525 -0.03657 -0.08368 -0.03935 C -0.0698 -0.06412 -0.0823 -0.03426 -0.07309 -0.05787 C -0.07188 -0.06713 -0.07032 -0.07639 -0.06962 -0.08588 C -0.06789 -0.11203 -0.07587 -0.1419 -0.06615 -0.16481 C -0.06164 -0.17569 -0.04757 -0.16227 -0.03837 -0.16018 C -0.02778 -0.15787 -0.01754 -0.1537 -0.00695 -0.15092 C 0.0408 -0.15254 0.08854 -0.15069 0.13611 -0.15555 C 0.13941 -0.15578 0.12899 -0.16481 0.12899 -0.16458 C 0.12448 -0.18379 0.11336 -0.20301 0.13211 -0.21597 C 0.14184 -0.21481 0.17118 -0.21389 0.18489 -0.20671 C 0.18732 -0.20532 0.20243 -0.1912 0.2059 -0.18819 C 0.2085 -0.18565 0.21284 -0.17893 0.21284 -0.1787 C 0.22656 -0.18819 0.21389 -0.17685 0.22326 -0.19745 C 0.22691 -0.20555 0.23142 -0.2074 0.23732 -0.21134 C 0.2559 -0.20972 0.27465 -0.20949 0.29305 -0.20671 C 0.29461 -0.20648 0.29514 -0.20324 0.29652 -0.20208 C 0.29878 -0.20023 0.30121 -0.19884 0.30364 -0.19745 C 0.31059 -0.19375 0.31493 -0.19352 0.321 -0.18819 C 0.32812 -0.18194 0.3342 -0.17477 0.34201 -0.16967 C 0.36024 -0.1449 0.33559 -0.18194 0.35243 -0.13703 C 0.35364 -0.13402 0.35729 -0.13449 0.35937 -0.1324 C 0.36198 -0.12986 0.36632 -0.12315 0.36632 -0.12291 C 0.37048 -0.11203 0.37361 -0.1074 0.37691 -0.09514 C 0.37569 -0.0875 0.37517 -0.0794 0.37326 -0.07199 C 0.37152 -0.06527 0.35312 -0.05509 0.34895 -0.05324 C 0.34132 -0.04305 0.32777 -0.04398 0.31753 -0.03935 C 0.25451 -0.0419 0.22847 -0.03264 0.18142 -0.05324 C 0.18264 -0.05625 0.18229 -0.06203 0.18489 -0.0625 C 0.18767 -0.06296 0.21892 -0.0544 0.22326 -0.05324 C 0.23958 -0.04259 0.21892 -0.05555 0.24427 -0.04398 C 0.25017 -0.04143 0.25573 -0.03727 0.26163 -0.03472 C 0.27135 -0.02199 0.26562 -0.02685 0.27916 -0.02083 C 0.28576 -0.01157 0.29461 -0.00602 0.30364 -0.00208 C 0.31545 0.01366 0.3092 0.03148 0.29652 0.03982 C 0.28385 0.05672 0.25208 0.05625 0.23732 0.05834 C 0.19895 0.05672 0.16059 0.05648 0.12222 0.05371 C 0.1125 0.05301 0.11076 0.04792 0.10468 0.03982 C 0.10052 0.03426 0.09305 0.03681 0.08732 0.03519 C 0.07708 0.02107 0.08316 0.02685 0.06632 0.02107 C 0.0585 0.01088 0.05746 0.01111 0.08333 0.02107 C 0.08489 0.02176 0.08524 0.025 0.08732 0.0257 C 0.09288 0.02824 0.09895 0.02871 0.10468 0.03033 C 0.11406 0.03658 0.12326 0.04283 0.13211 0.04908 C 0.13402 0.05 0.13472 0.05278 0.13611 0.05371 C 0.14166 0.05741 0.14791 0.05926 0.15312 0.06297 C 0.16041 0.07199 0.16909 0.07755 0.17743 0.08148 C 0.18767 0.09514 0.17291 0.07547 0.18854 0.09098 C 0.18854 0.09121 0.19722 0.10255 0.19895 0.10486 C 0.20312 0.11111 0.21163 0.1125 0.21632 0.11875 C 0.2151 0.125 0.21649 0.13334 0.21284 0.1375 C 0.20833 0.1426 0.20069 0.14074 0.19548 0.14213 C 0.18854 0.14375 0.18142 0.14514 0.17448 0.14676 C 0.1651 0.15926 0.13628 0.1588 0.12569 0.16065 C 0.11632 0.17315 0.1276 0.15996 0.10121 0.16991 C 0.09722 0.17153 0.09479 0.17732 0.0908 0.17917 C 0.08333 0.18241 0.07691 0.18635 0.06979 0.18866 C 0.05173 0.19468 0.03246 0.19908 0.01354 0.20255 C 0.00503 0.21459 -0.01702 0.21412 -0.02778 0.21644 C -0.06615 0.21482 -0.10452 0.21181 -0.14289 0.21181 C -0.15834 0.21181 -0.17101 0.21204 -0.18177 0.22547 C -0.19167 0.22408 -0.20226 0.22361 -0.21268 0.22107 C -0.22344 0.21829 -0.21789 0.21366 -0.22309 0.20255 C -0.22483 0.19885 -0.22882 0.19723 -0.23021 0.19329 C -0.23785 0.17269 -0.23351 0.1794 -0.24063 0.16991 C -0.24723 0.14375 -0.26598 0.10556 -0.23716 0.08635 C -0.22396 0.06829 -0.21146 0.0713 -0.19184 0.0676 C -0.08577 0.07153 -0.09966 0.05926 -0.04184 0.08635 C -0.0415 0.08797 -0.03403 0.10695 -0.04184 0.10949 C -0.04532 0.11065 -0.04879 0.10648 -0.05226 0.10486 C -0.0698 0.08148 -0.04914 0.11181 -0.06268 0.08148 C -0.0665 0.07292 -0.07066 0.07153 -0.07674 0.0676 C -0.07865 0.05973 -0.08195 0.05255 -0.08368 0.04445 C -0.08976 0.01598 -0.0823 0.02755 -0.09063 0.01644 C -0.09184 -0.00995 -0.09219 -0.03634 -0.0941 -0.0625 C -0.09723 -0.10463 -0.1415 -0.08889 -0.16042 -0.09051 C -0.15348 -0.09514 -0.14254 -0.10231 -0.13594 -0.10902 C -0.13351 -0.1118 -0.129 -0.11852 -0.129 -0.11828 C -0.12778 -0.12477 -0.12726 -0.13102 -0.12552 -0.13703 C -0.12483 -0.13912 -0.12292 -0.13981 -0.12223 -0.14166 C -0.12049 -0.14606 -0.11962 -0.15092 -0.11858 -0.15555 C -0.11389 -0.17754 -0.11893 -0.16944 -0.11164 -0.17893 C -0.11025 -0.18518 -0.11268 -0.19699 -0.10799 -0.19745 C -0.0592 -0.20185 -0.01025 -0.1912 0.03802 -0.19282 C 0.0401 -0.19282 0.02882 -0.20416 0.02795 -0.20671 C 0.02291 -0.22037 0.02031 -0.23379 0.01753 -0.24861 C 0.01875 -0.25949 0.01336 -0.27569 0.021 -0.28125 C 0.03975 -0.29629 0.06371 -0.26527 0.08038 -0.25787 C 0.0875 -0.24838 0.09913 -0.24676 0.10468 -0.23935 C 0.10711 -0.23541 0.11441 -0.22384 0.11875 -0.22083 C 0.121 -0.21921 0.12361 -0.21805 0.12569 -0.21597 C 0.13142 -0.20972 0.1375 -0.20023 0.14305 -0.19282 C 0.14548 -0.18958 0.15017 -0.18356 0.15017 -0.18333 C 0.14895 -0.16967 0.14843 -0.15555 0.14652 -0.14166 C 0.14496 -0.13009 0.14323 -0.13518 0.13958 -0.12777 C 0.13819 -0.125 0.13767 -0.12129 0.13611 -0.11852 C 0.12448 -0.09768 0.10156 -0.09051 0.08333 -0.08588 C 0.07569 -0.075 0.06753 -0.075 0.0559 -0.07199 C 0.04097 -0.06157 0.02725 -0.05694 0.01059 -0.05324 C 0.00833 -0.05023 0.0059 -0.04699 0.00364 -0.04398 C 0.00243 -0.04236 0.00017 -0.03935 0.00017 -0.03912 C -0.01007 -0.00046 -0.00816 -0.01342 0.00017 0.06297 C 0.00086 0.06945 0.01059 0.07685 0.01059 0.07709 C 0.01545 0.09028 0.01163 0.0838 0.021 0.0956 C 0.02725 0.10394 0.02135 0.1044 0.02795 0.10949 C 0.03246 0.11297 0.04201 0.11875 0.04201 0.11898 C 0.04757 0.12616 0.05295 0.13172 0.05885 0.1375 C 0.06093 0.13935 0.06423 0.14005 0.06632 0.14213 C 0.07031 0.14607 0.07326 0.15139 0.07691 0.15602 C 0.08107 0.16135 0.09288 0.16783 0.09774 0.16991 C 0.09097 0.18797 0.09913 0.17153 0.08333 0.18403 C 0.08107 0.18635 0.07916 0.19028 0.07691 0.19329 C 0.06284 0.21181 0.08298 0.18403 0.06979 0.20255 C 0.06857 0.20417 0.06632 0.20695 0.06632 0.20695 C 0.06076 0.2338 0.05399 0.25162 0.06284 0.28125 C 0.06423 0.28611 0.06979 0.28473 0.07326 0.28635 C 0.08402 0.3007 0.10416 0.30556 0.11875 0.30949 C 0.121 0.31111 0.12309 0.31412 0.12569 0.31412 C 0.1618 0.31412 0.1526 0.30949 0.14652 0.25834 C 0.14531 0.24838 0.1375 0.2419 0.13211 0.23519 C 0.12343 0.22269 0.13489 0.23797 0.12569 0.22547 C 0.12378 0.22315 0.12413 0.21898 0.12222 0.21644 C 0.11684 0.20926 0.10121 0.20093 0.09427 0.19792 C 0.08402 0.18496 0.10052 0.20486 0.08038 0.18866 C 0.05642 0.16945 0.09201 0.1875 0.06284 0.17454 C 0.05503 0.16412 0.03142 0.16065 0.03142 0.16088 C 0.02586 0.15324 0.02847 0.15533 0.01753 0.15139 C -0.00695 0.1426 -0.03073 0.13843 -0.05573 0.13287 C -0.05434 0.12709 -0.05191 0.11505 -0.04879 0.10949 C -0.04688 0.10602 -0.04184 0.10023 -0.04184 0.10047 C -0.03872 0.08797 -0.0382 0.07223 -0.03125 0.06297 C -0.03559 -0.05185 -0.05521 -0.0368 0.021 -0.03009 C 0.02795 -0.02708 0.03628 -0.02777 0.04201 -0.02083 C 0.04427 -0.01759 0.04895 -0.01134 0.04895 -0.01111 C 0.04774 -0.0037 0.04878 0.00533 0.04548 0.01181 C 0.0434 0.01598 0.03802 0.01528 0.03489 0.01644 C 0.02916 0.01829 0.02326 0.01945 0.01753 0.02107 C 0.00729 0.03473 0.01632 0.05209 0.02448 0.06297 C 0.02673 0.06598 0.02916 0.06922 0.03142 0.07223 C 0.03264 0.07385 0.03489 0.07685 0.03489 0.07709 C 0.03368 0.04422 0.03455 0.01158 0.03142 -0.02083 C 0.03073 -0.02708 0.01979 -0.0331 0.01753 -0.03935 C 0.01684 -0.0412 0.01319 -0.05208 0.01059 -0.05324 C 0.00382 -0.05578 -0.00348 -0.05625 -0.01042 -0.05787 C -0.01164 -0.05949 -0.01233 -0.0625 -0.01389 -0.0625 C -0.0165 -0.0625 -0.02292 -0.05972 -0.02084 -0.05787 C -0.01598 -0.05347 -0.0092 -0.05486 -0.00348 -0.05324 C 0.00972 -0.03657 0.02656 -0.03541 0.04201 -0.02546 C 0.05364 -0.02708 0.06823 -0.01967 0.07691 -0.03009 C 0.096 -0.05277 0.06684 -0.06852 0.05885 -0.07199 C 0.03559 -0.10301 -0.00573 -0.08055 -0.03473 -0.06713 C -0.04375 -0.05555 -0.04028 -0.0618 -0.04532 -0.04861 C -0.04653 -0.03935 -0.04879 -0.03032 -0.04879 -0.02083 C -0.04879 0.00718 -0.04861 0.03542 -0.04532 0.06297 C -0.04514 0.06389 -0.02882 0.07616 -0.02778 0.07685 C -0.01094 0.08588 0.00729 0.08797 0.02448 0.0956 C 0.06788 0.08912 0.05989 0.1 0.0559 0.03982 C 0.0408 0.04144 0.02552 0.04051 0.01059 0.04445 C 0.00746 0.04537 0.00364 0.05371 0.00364 0.05394 C -0.0007 0.12801 0.01145 0.11783 -0.01736 0.10486 C -0.02084 0.10023 -0.02431 0.0956 -0.02778 0.09098 C -0.029 0.08935 -0.03125 0.08635 -0.03125 0.08658 C -0.04028 0.06158 -0.02795 0.09051 -0.04184 0.07223 C -0.04896 0.06273 -0.0507 0.03658 -0.05226 0.0257 C -0.04861 -0.0287 -0.05764 -0.025 -0.02778 -0.03472 C 0.04045 -0.02777 0.00399 -0.0243 0.08333 -0.03009 C 0.10573 -0.0449 0.09826 -0.05416 0.0908 -0.1044 C 0.09027 -0.10787 0.08628 -0.10787 0.08333 -0.10902 C 0.07691 -0.1125 0.06979 -0.11527 0.06284 -0.11852 C 0.04514 -0.12639 0.02569 -0.12152 0.00711 -0.12315 C 0.00243 -0.12615 -0.00226 -0.1294 -0.00695 -0.1324 C -0.0099 -0.13426 -0.00226 -0.13865 0.00017 -0.14166 C 0.00243 -0.14467 0.00711 -0.15092 0.00711 -0.15069 C 0.00833 -0.15555 0.00694 -0.16481 0.01059 -0.16481 C 0.01371 -0.16481 0.01215 -0.15555 0.01354 -0.15092 C 0.0151 -0.14768 0.01736 -0.14514 0.01753 -0.14166 C 0.01857 -0.11527 0.01753 -0.08889 0.01753 -0.0625 " pathEditMode="relative" rAng="0" ptsTypes="fffffffffffffffffffffffffffffffffffffffffffffffffffffffffffffffffffffffffffffffffffffffffffffffffffffffffffffffffffffffffffffffffffffffffffffffffffffffffffffffffffffffffffffffffffffffffffffffffffffffffffffffffffffffffffffffffffffffffffffffffffffffffffffff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-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винни пу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Интернет -ресурсы</a:t>
            </a:r>
            <a:endParaRPr lang="ru-RU" dirty="0"/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358214" y="6072206"/>
            <a:ext cx="500066" cy="500066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4283" y="1000108"/>
            <a:ext cx="807249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Для шаблона презентации:</a:t>
            </a:r>
          </a:p>
          <a:p>
            <a:pPr marL="342900" indent="-342900">
              <a:buAutoNum type="arabicPeriod"/>
            </a:pPr>
            <a:r>
              <a:rPr lang="ru-RU" dirty="0" smtClean="0">
                <a:hlinkClick r:id="rId2"/>
              </a:rPr>
              <a:t>http</a:t>
            </a:r>
            <a:r>
              <a:rPr lang="ru-RU" dirty="0" smtClean="0">
                <a:hlinkClick r:id="rId2"/>
              </a:rPr>
              <a:t>://</a:t>
            </a:r>
            <a:r>
              <a:rPr lang="ru-RU" dirty="0" smtClean="0">
                <a:hlinkClick r:id="rId2"/>
              </a:rPr>
              <a:t>мичуринск-наукоград.рф/sites/default/files/images/matematika.</a:t>
            </a:r>
          </a:p>
          <a:p>
            <a:pPr marL="342900" indent="-342900"/>
            <a:r>
              <a:rPr lang="ru-RU" dirty="0" err="1" smtClean="0">
                <a:hlinkClick r:id="rId2"/>
              </a:rPr>
              <a:t>preview.jpeg</a:t>
            </a:r>
            <a:r>
              <a:rPr lang="ru-RU" dirty="0" smtClean="0"/>
              <a:t>  </a:t>
            </a:r>
            <a:r>
              <a:rPr lang="ru-RU" dirty="0" smtClean="0"/>
              <a:t>- математика</a:t>
            </a:r>
          </a:p>
          <a:p>
            <a:r>
              <a:rPr lang="ru-RU" dirty="0" smtClean="0"/>
              <a:t>2. </a:t>
            </a:r>
            <a:r>
              <a:rPr lang="ru-RU" dirty="0" smtClean="0">
                <a:hlinkClick r:id="rId3"/>
              </a:rPr>
              <a:t>http</a:t>
            </a:r>
            <a:r>
              <a:rPr lang="ru-RU" dirty="0" smtClean="0">
                <a:hlinkClick r:id="rId3"/>
              </a:rPr>
              <a:t>://</a:t>
            </a:r>
            <a:r>
              <a:rPr lang="ru-RU" dirty="0" smtClean="0">
                <a:hlinkClick r:id="rId3"/>
              </a:rPr>
              <a:t>www.klass39.ru/wp-content/uploads/2011/03/slate-apple_benji_park_011.png</a:t>
            </a:r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  <a:r>
              <a:rPr lang="ru-RU" dirty="0" smtClean="0"/>
              <a:t>- доска с яблоком</a:t>
            </a:r>
          </a:p>
          <a:p>
            <a:r>
              <a:rPr lang="ru-RU" dirty="0" smtClean="0"/>
              <a:t>3. </a:t>
            </a:r>
            <a:r>
              <a:rPr lang="ru-RU" dirty="0" smtClean="0">
                <a:hlinkClick r:id="rId4"/>
              </a:rPr>
              <a:t>http</a:t>
            </a:r>
            <a:r>
              <a:rPr lang="ru-RU" dirty="0" smtClean="0">
                <a:hlinkClick r:id="rId4"/>
              </a:rPr>
              <a:t>://</a:t>
            </a:r>
            <a:r>
              <a:rPr lang="ru-RU" dirty="0" smtClean="0">
                <a:hlinkClick r:id="rId4"/>
              </a:rPr>
              <a:t>mirgif.com/4/1.gif</a:t>
            </a:r>
            <a:r>
              <a:rPr lang="ru-RU" dirty="0" smtClean="0"/>
              <a:t>  - солнышко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Для игры:</a:t>
            </a:r>
          </a:p>
          <a:p>
            <a:pPr marL="342900" indent="-342900">
              <a:buAutoNum type="arabicPeriod"/>
            </a:pPr>
            <a:r>
              <a:rPr lang="ru-RU" dirty="0" err="1" smtClean="0"/>
              <a:t>Узорова</a:t>
            </a:r>
            <a:r>
              <a:rPr lang="ru-RU" dirty="0" smtClean="0"/>
              <a:t> </a:t>
            </a:r>
            <a:r>
              <a:rPr lang="ru-RU" dirty="0" smtClean="0"/>
              <a:t>А. В., Нефёдова Е. А. Контрольные и проверочные работы по </a:t>
            </a:r>
            <a:endParaRPr lang="ru-RU" dirty="0" smtClean="0"/>
          </a:p>
          <a:p>
            <a:pPr marL="342900" indent="-342900"/>
            <a:r>
              <a:rPr lang="ru-RU" dirty="0" smtClean="0"/>
              <a:t>математике</a:t>
            </a:r>
            <a:r>
              <a:rPr lang="ru-RU" dirty="0" smtClean="0"/>
              <a:t>, 1-3 класс. Пособие для начальной школы. «Аквариум» </a:t>
            </a:r>
            <a:r>
              <a:rPr lang="ru-RU" dirty="0" smtClean="0"/>
              <a:t>ГИППА</a:t>
            </a:r>
            <a:r>
              <a:rPr lang="ru-RU" dirty="0" smtClean="0"/>
              <a:t>, </a:t>
            </a:r>
            <a:endParaRPr lang="ru-RU" dirty="0" smtClean="0"/>
          </a:p>
          <a:p>
            <a:pPr marL="342900" indent="-342900"/>
            <a:r>
              <a:rPr lang="ru-RU" dirty="0" smtClean="0"/>
              <a:t>1997</a:t>
            </a:r>
            <a:r>
              <a:rPr lang="ru-RU" dirty="0" smtClean="0"/>
              <a:t>, 272 с</a:t>
            </a:r>
            <a:r>
              <a:rPr lang="ru-RU" dirty="0" smtClean="0"/>
              <a:t>.</a:t>
            </a:r>
          </a:p>
          <a:p>
            <a:pPr marL="342900" indent="-342900"/>
            <a:r>
              <a:rPr lang="ru-RU" dirty="0" smtClean="0"/>
              <a:t>2. </a:t>
            </a:r>
            <a:r>
              <a:rPr lang="ru-RU" dirty="0" smtClean="0">
                <a:hlinkClick r:id="rId5"/>
              </a:rPr>
              <a:t>http://</a:t>
            </a:r>
            <a:r>
              <a:rPr lang="ru-RU" dirty="0" smtClean="0">
                <a:hlinkClick r:id="rId5"/>
              </a:rPr>
              <a:t>allforchildren.ru/online/coloring48.php</a:t>
            </a:r>
            <a:r>
              <a:rPr lang="ru-RU" dirty="0" smtClean="0"/>
              <a:t>  </a:t>
            </a:r>
            <a:r>
              <a:rPr lang="ru-RU" dirty="0" smtClean="0"/>
              <a:t>- раскраска </a:t>
            </a:r>
            <a:r>
              <a:rPr lang="ru-RU" dirty="0" smtClean="0"/>
              <a:t>- </a:t>
            </a:r>
            <a:r>
              <a:rPr lang="ru-RU" dirty="0" err="1" smtClean="0"/>
              <a:t>онлайн</a:t>
            </a:r>
            <a:endParaRPr lang="ru-RU" dirty="0" smtClean="0"/>
          </a:p>
          <a:p>
            <a:pPr marL="342900" indent="-342900"/>
            <a:r>
              <a:rPr lang="ru-RU" dirty="0" smtClean="0"/>
              <a:t>3. </a:t>
            </a:r>
            <a:r>
              <a:rPr lang="ru-RU" dirty="0" smtClean="0">
                <a:hlinkClick r:id="rId6"/>
              </a:rPr>
              <a:t>http</a:t>
            </a:r>
            <a:r>
              <a:rPr lang="ru-RU" dirty="0" smtClean="0">
                <a:hlinkClick r:id="rId6"/>
              </a:rPr>
              <a:t>://</a:t>
            </a:r>
            <a:r>
              <a:rPr lang="ru-RU" dirty="0" smtClean="0">
                <a:hlinkClick r:id="rId6"/>
              </a:rPr>
              <a:t>zaycev.net/online/8393/839337.shtml</a:t>
            </a:r>
            <a:r>
              <a:rPr lang="ru-RU" dirty="0" smtClean="0"/>
              <a:t>  </a:t>
            </a:r>
            <a:r>
              <a:rPr lang="ru-RU" dirty="0" smtClean="0"/>
              <a:t>- песня </a:t>
            </a:r>
            <a:r>
              <a:rPr lang="ru-RU" dirty="0" err="1" smtClean="0"/>
              <a:t>Винни</a:t>
            </a:r>
            <a:r>
              <a:rPr lang="ru-RU" dirty="0" smtClean="0"/>
              <a:t>  пуха</a:t>
            </a:r>
            <a:endParaRPr lang="ru-RU" dirty="0" smtClean="0"/>
          </a:p>
          <a:p>
            <a:pPr marL="342900" indent="-342900"/>
            <a:r>
              <a:rPr lang="ru-RU" dirty="0" smtClean="0"/>
              <a:t>4. </a:t>
            </a:r>
            <a:r>
              <a:rPr lang="ru-RU" dirty="0" smtClean="0">
                <a:hlinkClick r:id="rId7"/>
              </a:rPr>
              <a:t>http</a:t>
            </a:r>
            <a:r>
              <a:rPr lang="ru-RU" dirty="0" smtClean="0">
                <a:hlinkClick r:id="rId7"/>
              </a:rPr>
              <a:t>://</a:t>
            </a:r>
            <a:r>
              <a:rPr lang="ru-RU" dirty="0" smtClean="0">
                <a:hlinkClick r:id="rId7"/>
              </a:rPr>
              <a:t>papus666.narod.ru/clipart/m/molb/molb010.png</a:t>
            </a:r>
            <a:r>
              <a:rPr lang="ru-RU" dirty="0" smtClean="0"/>
              <a:t>  </a:t>
            </a:r>
            <a:r>
              <a:rPr lang="ru-RU" dirty="0" smtClean="0"/>
              <a:t>- </a:t>
            </a:r>
            <a:r>
              <a:rPr lang="ru-RU" dirty="0" smtClean="0"/>
              <a:t>мольберт</a:t>
            </a:r>
            <a:endParaRPr lang="ru-RU" dirty="0" smtClean="0"/>
          </a:p>
          <a:p>
            <a:pPr marL="342900" indent="-342900"/>
            <a:r>
              <a:rPr lang="ru-RU" dirty="0" smtClean="0"/>
              <a:t>5. </a:t>
            </a:r>
            <a:r>
              <a:rPr lang="ru-RU" dirty="0" smtClean="0">
                <a:hlinkClick r:id="rId8"/>
              </a:rPr>
              <a:t>http</a:t>
            </a:r>
            <a:r>
              <a:rPr lang="ru-RU" dirty="0" smtClean="0">
                <a:hlinkClick r:id="rId8"/>
              </a:rPr>
              <a:t>://</a:t>
            </a:r>
            <a:r>
              <a:rPr lang="ru-RU" dirty="0" smtClean="0">
                <a:hlinkClick r:id="rId8"/>
              </a:rPr>
              <a:t>psdmania.ru/uploads/posts/2011-05/1306294573_1.png</a:t>
            </a:r>
            <a:r>
              <a:rPr lang="ru-RU" dirty="0" smtClean="0"/>
              <a:t>  </a:t>
            </a:r>
            <a:r>
              <a:rPr lang="ru-RU" dirty="0" smtClean="0"/>
              <a:t>- </a:t>
            </a:r>
            <a:endParaRPr lang="ru-RU" dirty="0" smtClean="0"/>
          </a:p>
          <a:p>
            <a:pPr marL="342900" indent="-342900"/>
            <a:r>
              <a:rPr lang="ru-RU" dirty="0" err="1" smtClean="0"/>
              <a:t>Винни</a:t>
            </a:r>
            <a:r>
              <a:rPr lang="ru-RU" dirty="0" smtClean="0"/>
              <a:t> </a:t>
            </a:r>
            <a:r>
              <a:rPr lang="ru-RU" dirty="0" smtClean="0"/>
              <a:t>пух и Тигра</a:t>
            </a:r>
          </a:p>
          <a:p>
            <a:pPr marL="342900" indent="-342900"/>
            <a:r>
              <a:rPr lang="ru-RU" dirty="0" smtClean="0"/>
              <a:t>6. </a:t>
            </a:r>
            <a:r>
              <a:rPr lang="ru-RU" dirty="0" smtClean="0">
                <a:hlinkClick r:id="rId9"/>
              </a:rPr>
              <a:t>http</a:t>
            </a:r>
            <a:r>
              <a:rPr lang="ru-RU" dirty="0" smtClean="0">
                <a:hlinkClick r:id="rId9"/>
              </a:rPr>
              <a:t>://</a:t>
            </a:r>
            <a:r>
              <a:rPr lang="ru-RU" dirty="0" smtClean="0">
                <a:hlinkClick r:id="rId9"/>
              </a:rPr>
              <a:t>images.vfl.ru/ii/1367821238/9e27aec4/2285551_m.png</a:t>
            </a:r>
            <a:r>
              <a:rPr lang="ru-RU" dirty="0" smtClean="0"/>
              <a:t>  </a:t>
            </a:r>
            <a:r>
              <a:rPr lang="ru-RU" dirty="0" smtClean="0"/>
              <a:t>- </a:t>
            </a:r>
            <a:r>
              <a:rPr lang="ru-RU" dirty="0" smtClean="0"/>
              <a:t>Пятачок</a:t>
            </a:r>
            <a:endParaRPr lang="ru-RU" dirty="0" smtClean="0"/>
          </a:p>
          <a:p>
            <a:pPr marL="342900" indent="-342900"/>
            <a:r>
              <a:rPr lang="ru-RU" dirty="0" smtClean="0"/>
              <a:t>7. </a:t>
            </a:r>
            <a:r>
              <a:rPr lang="ru-RU" dirty="0" smtClean="0">
                <a:hlinkClick r:id="rId10"/>
              </a:rPr>
              <a:t>http</a:t>
            </a:r>
            <a:r>
              <a:rPr lang="ru-RU" dirty="0" smtClean="0">
                <a:hlinkClick r:id="rId10"/>
              </a:rPr>
              <a:t>://</a:t>
            </a:r>
            <a:r>
              <a:rPr lang="ru-RU" dirty="0" smtClean="0">
                <a:hlinkClick r:id="rId10"/>
              </a:rPr>
              <a:t>s1.iconbird.com/ico/2013/6/359/w256h2561372342382brush256.png</a:t>
            </a:r>
            <a:r>
              <a:rPr lang="ru-RU" dirty="0" smtClean="0"/>
              <a:t>  </a:t>
            </a:r>
            <a:r>
              <a:rPr lang="ru-RU" dirty="0" smtClean="0"/>
              <a:t>- </a:t>
            </a:r>
            <a:endParaRPr lang="ru-RU" dirty="0" smtClean="0"/>
          </a:p>
          <a:p>
            <a:pPr marL="342900" indent="-342900"/>
            <a:r>
              <a:rPr lang="ru-RU" dirty="0" smtClean="0"/>
              <a:t>кисточка </a:t>
            </a:r>
            <a:r>
              <a:rPr lang="ru-RU" dirty="0" smtClean="0"/>
              <a:t>для рисования</a:t>
            </a:r>
          </a:p>
          <a:p>
            <a:pPr marL="342900" indent="-342900"/>
            <a:r>
              <a:rPr lang="ru-RU" dirty="0" smtClean="0"/>
              <a:t>8. </a:t>
            </a:r>
            <a:r>
              <a:rPr lang="ru-RU" dirty="0" smtClean="0">
                <a:hlinkClick r:id="rId11"/>
              </a:rPr>
              <a:t>http</a:t>
            </a:r>
            <a:r>
              <a:rPr lang="ru-RU" dirty="0" smtClean="0">
                <a:hlinkClick r:id="rId11"/>
              </a:rPr>
              <a:t>://</a:t>
            </a:r>
            <a:r>
              <a:rPr lang="ru-RU" dirty="0" smtClean="0">
                <a:hlinkClick r:id="rId11"/>
              </a:rPr>
              <a:t>kocher.es/images/paleta1.png</a:t>
            </a:r>
            <a:r>
              <a:rPr lang="ru-RU" dirty="0" smtClean="0"/>
              <a:t>  </a:t>
            </a:r>
            <a:r>
              <a:rPr lang="ru-RU" dirty="0" smtClean="0"/>
              <a:t>- </a:t>
            </a:r>
            <a:r>
              <a:rPr lang="ru-RU" dirty="0" smtClean="0"/>
              <a:t>краски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Дорогой друг!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1142984"/>
            <a:ext cx="8291501" cy="2985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9933FF"/>
                </a:solidFill>
              </a:rPr>
              <a:t>Реши задачу </a:t>
            </a:r>
            <a:r>
              <a:rPr lang="ru-RU" sz="3600" dirty="0" smtClean="0">
                <a:solidFill>
                  <a:srgbClr val="9933FF"/>
                </a:solidFill>
              </a:rPr>
              <a:t>Пятачка и </a:t>
            </a:r>
            <a:r>
              <a:rPr lang="ru-RU" sz="3600" dirty="0" smtClean="0">
                <a:solidFill>
                  <a:srgbClr val="9933FF"/>
                </a:solidFill>
              </a:rPr>
              <a:t>выбери </a:t>
            </a:r>
            <a:endParaRPr lang="ru-RU" sz="3600" dirty="0" smtClean="0">
              <a:solidFill>
                <a:srgbClr val="9933FF"/>
              </a:solidFill>
            </a:endParaRPr>
          </a:p>
          <a:p>
            <a:pPr algn="ctr"/>
            <a:r>
              <a:rPr lang="ru-RU" sz="3600" dirty="0" smtClean="0">
                <a:solidFill>
                  <a:srgbClr val="9933FF"/>
                </a:solidFill>
              </a:rPr>
              <a:t>один </a:t>
            </a:r>
            <a:r>
              <a:rPr lang="ru-RU" sz="3600" dirty="0" smtClean="0">
                <a:solidFill>
                  <a:srgbClr val="9933FF"/>
                </a:solidFill>
              </a:rPr>
              <a:t>из ответов</a:t>
            </a:r>
          </a:p>
          <a:p>
            <a:pPr algn="ctr"/>
            <a:r>
              <a:rPr lang="ru-RU" sz="3600" dirty="0" smtClean="0">
                <a:solidFill>
                  <a:srgbClr val="9933FF"/>
                </a:solidFill>
              </a:rPr>
              <a:t>Если ты верно решил задачу, </a:t>
            </a:r>
          </a:p>
          <a:p>
            <a:pPr algn="ctr"/>
            <a:r>
              <a:rPr lang="ru-RU" sz="3600" dirty="0" smtClean="0">
                <a:solidFill>
                  <a:srgbClr val="9933FF"/>
                </a:solidFill>
              </a:rPr>
              <a:t>то </a:t>
            </a:r>
            <a:r>
              <a:rPr lang="ru-RU" sz="3600" dirty="0" smtClean="0">
                <a:solidFill>
                  <a:srgbClr val="9933FF"/>
                </a:solidFill>
              </a:rPr>
              <a:t>перейдёшь </a:t>
            </a:r>
            <a:r>
              <a:rPr lang="ru-RU" sz="3600" dirty="0" smtClean="0">
                <a:solidFill>
                  <a:srgbClr val="9933FF"/>
                </a:solidFill>
              </a:rPr>
              <a:t>к следующему  заданию</a:t>
            </a:r>
            <a:r>
              <a:rPr lang="ru-RU" sz="4000" dirty="0" smtClean="0">
                <a:solidFill>
                  <a:srgbClr val="9933FF"/>
                </a:solidFill>
              </a:rPr>
              <a:t>.</a:t>
            </a:r>
          </a:p>
          <a:p>
            <a:pPr algn="ctr"/>
            <a:r>
              <a:rPr lang="ru-RU" sz="4000" dirty="0" smtClean="0">
                <a:solidFill>
                  <a:srgbClr val="9933FF"/>
                </a:solidFill>
              </a:rPr>
              <a:t>В конце игры тебя ждёт сюрприз.</a:t>
            </a:r>
            <a:endParaRPr lang="ru-RU" sz="4000" dirty="0">
              <a:solidFill>
                <a:srgbClr val="9933FF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00298" y="4429132"/>
            <a:ext cx="64294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50" normalizeH="0" baseline="0" noProof="0" dirty="0" smtClean="0">
                <a:ln w="11430"/>
                <a:solidFill>
                  <a:srgbClr val="FF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Желаю удачи!</a:t>
            </a:r>
            <a:endParaRPr kumimoji="0" lang="ru-RU" sz="4400" b="1" i="1" u="none" strike="noStrike" kern="1200" cap="none" spc="50" normalizeH="0" baseline="0" noProof="0" dirty="0">
              <a:ln w="11430"/>
              <a:solidFill>
                <a:srgbClr val="FF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43900" y="5929330"/>
            <a:ext cx="642942" cy="571504"/>
          </a:xfrm>
          <a:prstGeom prst="actionButtonForwardNex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Sveta\Desktop\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214818"/>
            <a:ext cx="2105022" cy="216833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olb010.png"/>
          <p:cNvPicPr>
            <a:picLocks noChangeAspect="1"/>
          </p:cNvPicPr>
          <p:nvPr/>
        </p:nvPicPr>
        <p:blipFill>
          <a:blip r:embed="rId3" cstate="email"/>
          <a:srcRect t="4045" b="30009"/>
          <a:stretch>
            <a:fillRect/>
          </a:stretch>
        </p:blipFill>
        <p:spPr>
          <a:xfrm>
            <a:off x="2285984" y="1714488"/>
            <a:ext cx="4572032" cy="4857784"/>
          </a:xfrm>
          <a:prstGeom prst="rect">
            <a:avLst/>
          </a:prstGeom>
        </p:spPr>
      </p:pic>
      <p:pic>
        <p:nvPicPr>
          <p:cNvPr id="7" name="Рисунок 6" descr="Безымянный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2000240"/>
            <a:ext cx="4000528" cy="3429024"/>
          </a:xfrm>
          <a:prstGeom prst="rect">
            <a:avLst/>
          </a:prstGeom>
        </p:spPr>
      </p:pic>
      <p:sp>
        <p:nvSpPr>
          <p:cNvPr id="9" name="Капля 8">
            <a:hlinkClick r:id="" action="ppaction://hlinkshowjump?jump=nextslide"/>
          </p:cNvPr>
          <p:cNvSpPr/>
          <p:nvPr/>
        </p:nvSpPr>
        <p:spPr>
          <a:xfrm>
            <a:off x="771498" y="2604535"/>
            <a:ext cx="964413" cy="878336"/>
          </a:xfrm>
          <a:prstGeom prst="teardrop">
            <a:avLst/>
          </a:prstGeom>
          <a:solidFill>
            <a:srgbClr val="FF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4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0" name="Капля 9"/>
          <p:cNvSpPr/>
          <p:nvPr/>
        </p:nvSpPr>
        <p:spPr>
          <a:xfrm>
            <a:off x="771498" y="3775650"/>
            <a:ext cx="964413" cy="878336"/>
          </a:xfrm>
          <a:prstGeom prst="teardrop">
            <a:avLst/>
          </a:prstGeom>
          <a:solidFill>
            <a:srgbClr val="9933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5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1" name="Капля 10"/>
          <p:cNvSpPr/>
          <p:nvPr/>
        </p:nvSpPr>
        <p:spPr>
          <a:xfrm>
            <a:off x="771498" y="4888209"/>
            <a:ext cx="964413" cy="878336"/>
          </a:xfrm>
          <a:prstGeom prst="teardrop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3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357166"/>
            <a:ext cx="8286808" cy="1015663"/>
          </a:xfrm>
          <a:prstGeom prst="rect">
            <a:avLst/>
          </a:prstGeom>
          <a:solidFill>
            <a:srgbClr val="008080"/>
          </a:solidFill>
          <a:ln w="5715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  <a:latin typeface="Propisi" pitchFamily="2" charset="0"/>
              </a:rPr>
              <a:t>Колобок встретил на своём пути 1 лесного зверя, а потом ещё 3. Сколько лесных зверей встретил  Колобок?</a:t>
            </a:r>
            <a:endParaRPr lang="ru-RU" sz="3000" b="1" dirty="0">
              <a:solidFill>
                <a:schemeClr val="bg1"/>
              </a:solidFill>
              <a:latin typeface="Propisi" pitchFamily="2" charset="0"/>
            </a:endParaRPr>
          </a:p>
        </p:txBody>
      </p:sp>
      <p:pic>
        <p:nvPicPr>
          <p:cNvPr id="13" name="Рисунок 12" descr="Рисунок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58016" y="2714620"/>
            <a:ext cx="1841443" cy="378497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olb010.png"/>
          <p:cNvPicPr>
            <a:picLocks noChangeAspect="1"/>
          </p:cNvPicPr>
          <p:nvPr/>
        </p:nvPicPr>
        <p:blipFill>
          <a:blip r:embed="rId3" cstate="email"/>
          <a:srcRect t="4045" b="30009"/>
          <a:stretch>
            <a:fillRect/>
          </a:stretch>
        </p:blipFill>
        <p:spPr>
          <a:xfrm>
            <a:off x="2285984" y="1714488"/>
            <a:ext cx="4572032" cy="4857784"/>
          </a:xfrm>
          <a:prstGeom prst="rect">
            <a:avLst/>
          </a:prstGeom>
        </p:spPr>
      </p:pic>
      <p:pic>
        <p:nvPicPr>
          <p:cNvPr id="1026" name="Picture 2" descr="C:\Users\Sveta\Desktop\раскраска\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000240"/>
            <a:ext cx="4000528" cy="3429024"/>
          </a:xfrm>
          <a:prstGeom prst="rect">
            <a:avLst/>
          </a:prstGeom>
          <a:noFill/>
        </p:spPr>
      </p:pic>
      <p:sp>
        <p:nvSpPr>
          <p:cNvPr id="9" name="Капля 8"/>
          <p:cNvSpPr/>
          <p:nvPr/>
        </p:nvSpPr>
        <p:spPr>
          <a:xfrm>
            <a:off x="771498" y="2604535"/>
            <a:ext cx="964413" cy="878336"/>
          </a:xfrm>
          <a:prstGeom prst="teardrop">
            <a:avLst/>
          </a:prstGeom>
          <a:solidFill>
            <a:srgbClr val="FF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4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0" name="Капля 9"/>
          <p:cNvSpPr/>
          <p:nvPr/>
        </p:nvSpPr>
        <p:spPr>
          <a:xfrm>
            <a:off x="771498" y="3775650"/>
            <a:ext cx="964413" cy="878336"/>
          </a:xfrm>
          <a:prstGeom prst="teardrop">
            <a:avLst/>
          </a:prstGeom>
          <a:solidFill>
            <a:srgbClr val="9933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7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1" name="Капля 10">
            <a:hlinkClick r:id="" action="ppaction://hlinkshowjump?jump=nextslide"/>
          </p:cNvPr>
          <p:cNvSpPr/>
          <p:nvPr/>
        </p:nvSpPr>
        <p:spPr>
          <a:xfrm>
            <a:off x="771498" y="4888209"/>
            <a:ext cx="964413" cy="878336"/>
          </a:xfrm>
          <a:prstGeom prst="teardrop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10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357166"/>
            <a:ext cx="8215370" cy="1077218"/>
          </a:xfrm>
          <a:prstGeom prst="rect">
            <a:avLst/>
          </a:prstGeom>
          <a:solidFill>
            <a:srgbClr val="008080"/>
          </a:solidFill>
          <a:ln w="5715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Propisi" pitchFamily="2" charset="0"/>
              </a:rPr>
              <a:t>Утром вылупилось 7 цыплят, а вечером – ещё 3 цыплёнка. Сколько цыплят вылупилось?</a:t>
            </a:r>
            <a:endParaRPr lang="ru-RU" sz="3000" b="1" dirty="0">
              <a:solidFill>
                <a:schemeClr val="bg1"/>
              </a:solidFill>
              <a:latin typeface="Propisi" pitchFamily="2" charset="0"/>
            </a:endParaRPr>
          </a:p>
        </p:txBody>
      </p:sp>
      <p:pic>
        <p:nvPicPr>
          <p:cNvPr id="13" name="Рисунок 12" descr="Рисунок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58016" y="2714620"/>
            <a:ext cx="1841443" cy="378497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olb010.png"/>
          <p:cNvPicPr>
            <a:picLocks noChangeAspect="1"/>
          </p:cNvPicPr>
          <p:nvPr/>
        </p:nvPicPr>
        <p:blipFill>
          <a:blip r:embed="rId3" cstate="email"/>
          <a:srcRect t="4045" b="30009"/>
          <a:stretch>
            <a:fillRect/>
          </a:stretch>
        </p:blipFill>
        <p:spPr>
          <a:xfrm>
            <a:off x="2285984" y="1714488"/>
            <a:ext cx="4572032" cy="4857784"/>
          </a:xfrm>
          <a:prstGeom prst="rect">
            <a:avLst/>
          </a:prstGeom>
        </p:spPr>
      </p:pic>
      <p:pic>
        <p:nvPicPr>
          <p:cNvPr id="2" name="Picture 2" descr="C:\Users\Sveta\Desktop\раскраска\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000240"/>
            <a:ext cx="4000528" cy="3429024"/>
          </a:xfrm>
          <a:prstGeom prst="rect">
            <a:avLst/>
          </a:prstGeom>
          <a:noFill/>
        </p:spPr>
      </p:pic>
      <p:sp>
        <p:nvSpPr>
          <p:cNvPr id="9" name="Капля 8"/>
          <p:cNvSpPr/>
          <p:nvPr/>
        </p:nvSpPr>
        <p:spPr>
          <a:xfrm>
            <a:off x="771498" y="2604535"/>
            <a:ext cx="964413" cy="878336"/>
          </a:xfrm>
          <a:prstGeom prst="teardrop">
            <a:avLst/>
          </a:prstGeom>
          <a:solidFill>
            <a:srgbClr val="FF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4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0" name="Капля 9">
            <a:hlinkClick r:id="" action="ppaction://hlinkshowjump?jump=nextslide"/>
          </p:cNvPr>
          <p:cNvSpPr/>
          <p:nvPr/>
        </p:nvSpPr>
        <p:spPr>
          <a:xfrm>
            <a:off x="771498" y="3775650"/>
            <a:ext cx="964413" cy="878336"/>
          </a:xfrm>
          <a:prstGeom prst="teardrop">
            <a:avLst/>
          </a:prstGeom>
          <a:solidFill>
            <a:srgbClr val="9933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7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1" name="Капля 10"/>
          <p:cNvSpPr/>
          <p:nvPr/>
        </p:nvSpPr>
        <p:spPr>
          <a:xfrm>
            <a:off x="771499" y="4888209"/>
            <a:ext cx="942982" cy="826807"/>
          </a:xfrm>
          <a:prstGeom prst="teardrop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10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357166"/>
            <a:ext cx="8215370" cy="1077218"/>
          </a:xfrm>
          <a:prstGeom prst="rect">
            <a:avLst/>
          </a:prstGeom>
          <a:solidFill>
            <a:srgbClr val="008080"/>
          </a:solidFill>
          <a:ln w="5715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  <a:latin typeface="Propisi" pitchFamily="2" charset="0"/>
              </a:rPr>
              <a:t>Мальвина</a:t>
            </a:r>
            <a:r>
              <a:rPr lang="ru-RU" sz="3200" b="1" dirty="0" smtClean="0">
                <a:solidFill>
                  <a:schemeClr val="bg1"/>
                </a:solidFill>
                <a:latin typeface="Propisi" pitchFamily="2" charset="0"/>
              </a:rPr>
              <a:t> составила букет из 5 ромашек и 2 колокольчиков. Сколько цветов в её букете?</a:t>
            </a:r>
            <a:endParaRPr lang="ru-RU" sz="3000" b="1" dirty="0">
              <a:solidFill>
                <a:schemeClr val="bg1"/>
              </a:solidFill>
              <a:latin typeface="Propisi" pitchFamily="2" charset="0"/>
            </a:endParaRPr>
          </a:p>
        </p:txBody>
      </p:sp>
      <p:pic>
        <p:nvPicPr>
          <p:cNvPr id="13" name="Рисунок 12" descr="Рисунок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58016" y="2714620"/>
            <a:ext cx="1841443" cy="378497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olb010.png"/>
          <p:cNvPicPr>
            <a:picLocks noChangeAspect="1"/>
          </p:cNvPicPr>
          <p:nvPr/>
        </p:nvPicPr>
        <p:blipFill>
          <a:blip r:embed="rId3" cstate="email"/>
          <a:srcRect t="4045" b="30009"/>
          <a:stretch>
            <a:fillRect/>
          </a:stretch>
        </p:blipFill>
        <p:spPr>
          <a:xfrm>
            <a:off x="2285984" y="1714488"/>
            <a:ext cx="4572032" cy="4857784"/>
          </a:xfrm>
          <a:prstGeom prst="rect">
            <a:avLst/>
          </a:prstGeom>
        </p:spPr>
      </p:pic>
      <p:pic>
        <p:nvPicPr>
          <p:cNvPr id="1026" name="Picture 2" descr="C:\Users\HOME\Desktop\раскраска\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000240"/>
            <a:ext cx="3976700" cy="3429024"/>
          </a:xfrm>
          <a:prstGeom prst="rect">
            <a:avLst/>
          </a:prstGeom>
          <a:noFill/>
        </p:spPr>
      </p:pic>
      <p:sp>
        <p:nvSpPr>
          <p:cNvPr id="9" name="Капля 8">
            <a:hlinkClick r:id="" action="ppaction://hlinkshowjump?jump=nextslide"/>
          </p:cNvPr>
          <p:cNvSpPr/>
          <p:nvPr/>
        </p:nvSpPr>
        <p:spPr>
          <a:xfrm>
            <a:off x="771498" y="2604535"/>
            <a:ext cx="964413" cy="878336"/>
          </a:xfrm>
          <a:prstGeom prst="teardrop">
            <a:avLst/>
          </a:prstGeom>
          <a:solidFill>
            <a:srgbClr val="FF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6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0" name="Капля 9"/>
          <p:cNvSpPr/>
          <p:nvPr/>
        </p:nvSpPr>
        <p:spPr>
          <a:xfrm>
            <a:off x="771498" y="3775650"/>
            <a:ext cx="964413" cy="878336"/>
          </a:xfrm>
          <a:prstGeom prst="teardrop">
            <a:avLst/>
          </a:prstGeom>
          <a:solidFill>
            <a:srgbClr val="9933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8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1" name="Капля 10"/>
          <p:cNvSpPr/>
          <p:nvPr/>
        </p:nvSpPr>
        <p:spPr>
          <a:xfrm>
            <a:off x="771499" y="4888209"/>
            <a:ext cx="942982" cy="826807"/>
          </a:xfrm>
          <a:prstGeom prst="teardrop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10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357166"/>
            <a:ext cx="8215370" cy="1015663"/>
          </a:xfrm>
          <a:prstGeom prst="rect">
            <a:avLst/>
          </a:prstGeom>
          <a:solidFill>
            <a:srgbClr val="008080"/>
          </a:solidFill>
          <a:ln w="5715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  <a:latin typeface="Propisi" pitchFamily="82" charset="0"/>
              </a:rPr>
              <a:t>В Тихом океане 9 морей, а в Атлантическом на 3 моря меньше. Сколько морей в Атлантическом океане?</a:t>
            </a:r>
            <a:endParaRPr lang="ru-RU" sz="3000" b="1" dirty="0">
              <a:solidFill>
                <a:schemeClr val="bg1"/>
              </a:solidFill>
              <a:latin typeface="Propisi" pitchFamily="82" charset="0"/>
            </a:endParaRPr>
          </a:p>
        </p:txBody>
      </p:sp>
      <p:pic>
        <p:nvPicPr>
          <p:cNvPr id="13" name="Рисунок 12" descr="Рисунок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58016" y="2714620"/>
            <a:ext cx="1841443" cy="378497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olb010.png"/>
          <p:cNvPicPr>
            <a:picLocks noChangeAspect="1"/>
          </p:cNvPicPr>
          <p:nvPr/>
        </p:nvPicPr>
        <p:blipFill>
          <a:blip r:embed="rId3" cstate="email"/>
          <a:srcRect t="4045" b="30009"/>
          <a:stretch>
            <a:fillRect/>
          </a:stretch>
        </p:blipFill>
        <p:spPr>
          <a:xfrm>
            <a:off x="2285984" y="1714488"/>
            <a:ext cx="4572032" cy="4857784"/>
          </a:xfrm>
          <a:prstGeom prst="rect">
            <a:avLst/>
          </a:prstGeom>
        </p:spPr>
      </p:pic>
      <p:pic>
        <p:nvPicPr>
          <p:cNvPr id="13" name="Рисунок 12" descr="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2000240"/>
            <a:ext cx="3977614" cy="3429024"/>
          </a:xfrm>
          <a:prstGeom prst="rect">
            <a:avLst/>
          </a:prstGeom>
        </p:spPr>
      </p:pic>
      <p:sp>
        <p:nvSpPr>
          <p:cNvPr id="9" name="Капля 8"/>
          <p:cNvSpPr/>
          <p:nvPr/>
        </p:nvSpPr>
        <p:spPr>
          <a:xfrm>
            <a:off x="771498" y="2604535"/>
            <a:ext cx="964413" cy="878336"/>
          </a:xfrm>
          <a:prstGeom prst="teardrop">
            <a:avLst/>
          </a:prstGeom>
          <a:solidFill>
            <a:srgbClr val="FF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4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0" name="Капля 9">
            <a:hlinkClick r:id="" action="ppaction://hlinkshowjump?jump=nextslide"/>
          </p:cNvPr>
          <p:cNvSpPr/>
          <p:nvPr/>
        </p:nvSpPr>
        <p:spPr>
          <a:xfrm>
            <a:off x="771498" y="3775650"/>
            <a:ext cx="964413" cy="878336"/>
          </a:xfrm>
          <a:prstGeom prst="teardrop">
            <a:avLst/>
          </a:prstGeom>
          <a:solidFill>
            <a:srgbClr val="9933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2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1" name="Капля 10"/>
          <p:cNvSpPr/>
          <p:nvPr/>
        </p:nvSpPr>
        <p:spPr>
          <a:xfrm>
            <a:off x="771499" y="4888209"/>
            <a:ext cx="942982" cy="826807"/>
          </a:xfrm>
          <a:prstGeom prst="teardrop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10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357166"/>
            <a:ext cx="8215370" cy="1015663"/>
          </a:xfrm>
          <a:prstGeom prst="rect">
            <a:avLst/>
          </a:prstGeom>
          <a:solidFill>
            <a:srgbClr val="008080"/>
          </a:solidFill>
          <a:ln w="5715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  <a:latin typeface="Propisi" pitchFamily="82" charset="0"/>
              </a:rPr>
              <a:t>У портнихи 10 катушек белых ниток, а чёрных на 8 меньше. Сколько катушек чёрных ниток у портнихи?</a:t>
            </a:r>
            <a:endParaRPr lang="ru-RU" sz="3000" b="1" dirty="0">
              <a:solidFill>
                <a:schemeClr val="bg1"/>
              </a:solidFill>
              <a:latin typeface="Propisi" pitchFamily="82" charset="0"/>
            </a:endParaRPr>
          </a:p>
        </p:txBody>
      </p:sp>
      <p:pic>
        <p:nvPicPr>
          <p:cNvPr id="14" name="Рисунок 13" descr="Рисунок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58016" y="2714620"/>
            <a:ext cx="1841443" cy="378497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olb010.png"/>
          <p:cNvPicPr>
            <a:picLocks noChangeAspect="1"/>
          </p:cNvPicPr>
          <p:nvPr/>
        </p:nvPicPr>
        <p:blipFill>
          <a:blip r:embed="rId3" cstate="email"/>
          <a:srcRect t="4045" b="30009"/>
          <a:stretch>
            <a:fillRect/>
          </a:stretch>
        </p:blipFill>
        <p:spPr>
          <a:xfrm>
            <a:off x="2285984" y="1714488"/>
            <a:ext cx="4572032" cy="4857784"/>
          </a:xfrm>
          <a:prstGeom prst="rect">
            <a:avLst/>
          </a:prstGeom>
        </p:spPr>
      </p:pic>
      <p:pic>
        <p:nvPicPr>
          <p:cNvPr id="14" name="Рисунок 13" descr="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2000240"/>
            <a:ext cx="3977614" cy="3429024"/>
          </a:xfrm>
          <a:prstGeom prst="rect">
            <a:avLst/>
          </a:prstGeom>
        </p:spPr>
      </p:pic>
      <p:sp>
        <p:nvSpPr>
          <p:cNvPr id="9" name="Капля 8"/>
          <p:cNvSpPr/>
          <p:nvPr/>
        </p:nvSpPr>
        <p:spPr>
          <a:xfrm>
            <a:off x="771498" y="2604535"/>
            <a:ext cx="964413" cy="878336"/>
          </a:xfrm>
          <a:prstGeom prst="teardrop">
            <a:avLst/>
          </a:prstGeom>
          <a:solidFill>
            <a:srgbClr val="FF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4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0" name="Капля 9"/>
          <p:cNvSpPr/>
          <p:nvPr/>
        </p:nvSpPr>
        <p:spPr>
          <a:xfrm>
            <a:off x="771498" y="3775650"/>
            <a:ext cx="964413" cy="878336"/>
          </a:xfrm>
          <a:prstGeom prst="teardrop">
            <a:avLst/>
          </a:prstGeom>
          <a:solidFill>
            <a:srgbClr val="9933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7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1" name="Капля 10">
            <a:hlinkClick r:id="" action="ppaction://hlinkshowjump?jump=nextslide"/>
          </p:cNvPr>
          <p:cNvSpPr/>
          <p:nvPr/>
        </p:nvSpPr>
        <p:spPr>
          <a:xfrm>
            <a:off x="771499" y="4888209"/>
            <a:ext cx="942982" cy="826807"/>
          </a:xfrm>
          <a:prstGeom prst="teardrop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6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357166"/>
            <a:ext cx="8215370" cy="1015663"/>
          </a:xfrm>
          <a:prstGeom prst="rect">
            <a:avLst/>
          </a:prstGeom>
          <a:solidFill>
            <a:srgbClr val="008080"/>
          </a:solidFill>
          <a:ln w="5715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  <a:latin typeface="Propisi" pitchFamily="82" charset="0"/>
              </a:rPr>
              <a:t>Саша и Ваня поймали 10 карасей. Ваня поймал 4 карася. Сколько карасей поймал Саша?</a:t>
            </a:r>
            <a:endParaRPr lang="ru-RU" sz="3000" b="1" dirty="0">
              <a:solidFill>
                <a:schemeClr val="bg1"/>
              </a:solidFill>
              <a:latin typeface="Propisi" pitchFamily="82" charset="0"/>
            </a:endParaRPr>
          </a:p>
        </p:txBody>
      </p:sp>
      <p:pic>
        <p:nvPicPr>
          <p:cNvPr id="13" name="Рисунок 12" descr="Рисунок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58016" y="2714620"/>
            <a:ext cx="1841443" cy="378497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olb010.png"/>
          <p:cNvPicPr>
            <a:picLocks noChangeAspect="1"/>
          </p:cNvPicPr>
          <p:nvPr/>
        </p:nvPicPr>
        <p:blipFill>
          <a:blip r:embed="rId3" cstate="email"/>
          <a:srcRect t="4045" b="30009"/>
          <a:stretch>
            <a:fillRect/>
          </a:stretch>
        </p:blipFill>
        <p:spPr>
          <a:xfrm>
            <a:off x="2285984" y="1714488"/>
            <a:ext cx="4572032" cy="4857784"/>
          </a:xfrm>
          <a:prstGeom prst="rect">
            <a:avLst/>
          </a:prstGeom>
        </p:spPr>
      </p:pic>
      <p:pic>
        <p:nvPicPr>
          <p:cNvPr id="13" name="Рисунок 12" descr="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2000240"/>
            <a:ext cx="3991907" cy="3429024"/>
          </a:xfrm>
          <a:prstGeom prst="rect">
            <a:avLst/>
          </a:prstGeom>
        </p:spPr>
      </p:pic>
      <p:sp>
        <p:nvSpPr>
          <p:cNvPr id="9" name="Капля 8">
            <a:hlinkClick r:id="" action="ppaction://hlinkshowjump?jump=nextslide"/>
          </p:cNvPr>
          <p:cNvSpPr/>
          <p:nvPr/>
        </p:nvSpPr>
        <p:spPr>
          <a:xfrm>
            <a:off x="771498" y="2604535"/>
            <a:ext cx="964413" cy="878336"/>
          </a:xfrm>
          <a:prstGeom prst="teardrop">
            <a:avLst/>
          </a:prstGeom>
          <a:solidFill>
            <a:srgbClr val="FF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4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0" name="Капля 9"/>
          <p:cNvSpPr/>
          <p:nvPr/>
        </p:nvSpPr>
        <p:spPr>
          <a:xfrm>
            <a:off x="771498" y="3775650"/>
            <a:ext cx="964413" cy="878336"/>
          </a:xfrm>
          <a:prstGeom prst="teardrop">
            <a:avLst/>
          </a:prstGeom>
          <a:solidFill>
            <a:srgbClr val="9933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7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1" name="Капля 10"/>
          <p:cNvSpPr/>
          <p:nvPr/>
        </p:nvSpPr>
        <p:spPr>
          <a:xfrm>
            <a:off x="771499" y="4888209"/>
            <a:ext cx="942982" cy="826807"/>
          </a:xfrm>
          <a:prstGeom prst="teardrop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10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357166"/>
            <a:ext cx="8215370" cy="1015663"/>
          </a:xfrm>
          <a:prstGeom prst="rect">
            <a:avLst/>
          </a:prstGeom>
          <a:solidFill>
            <a:srgbClr val="008080"/>
          </a:solidFill>
          <a:ln w="5715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  <a:latin typeface="Propisi" pitchFamily="82" charset="0"/>
              </a:rPr>
              <a:t>В автобусе ехало 9 человек. На остановке вышли 5 человек. Сколько человек осталось в автобусе?</a:t>
            </a:r>
            <a:endParaRPr lang="ru-RU" sz="3000" b="1" dirty="0">
              <a:solidFill>
                <a:schemeClr val="bg1"/>
              </a:solidFill>
              <a:latin typeface="Propisi" pitchFamily="82" charset="0"/>
            </a:endParaRPr>
          </a:p>
        </p:txBody>
      </p:sp>
      <p:pic>
        <p:nvPicPr>
          <p:cNvPr id="14" name="Рисунок 13" descr="Рисунок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58016" y="2714620"/>
            <a:ext cx="1841443" cy="378497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3">
      <a:majorFont>
        <a:latin typeface="Georgia"/>
        <a:ea typeface=""/>
        <a:cs typeface=""/>
      </a:majorFont>
      <a:minorFont>
        <a:latin typeface="Constanti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388</Words>
  <PresentationFormat>Экран (4:3)</PresentationFormat>
  <Paragraphs>73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Интересные задачи от Пятачка</vt:lpstr>
      <vt:lpstr>Дорогой друг!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Интернет 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Sveta</dc:creator>
  <cp:lastModifiedBy>HOME</cp:lastModifiedBy>
  <cp:revision>43</cp:revision>
  <dcterms:created xsi:type="dcterms:W3CDTF">2014-07-19T18:50:08Z</dcterms:created>
  <dcterms:modified xsi:type="dcterms:W3CDTF">2014-07-22T19:34:45Z</dcterms:modified>
</cp:coreProperties>
</file>