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59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50000" saltData="Tjz3f516XUO5koX5pbDgiw" hashData="7h5m0bwzLfhDXP0O14NWo+O1yxY" cryptProvider="" algIdExt="0" algIdExtSource="" cryptProviderTypeExt="0" cryptProviderTypeExtSource="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FF"/>
    <a:srgbClr val="00CC99"/>
    <a:srgbClr val="008080"/>
    <a:srgbClr val="FF6600"/>
    <a:srgbClr val="9933FF"/>
    <a:srgbClr val="FF00FF"/>
    <a:srgbClr val="00FF00"/>
    <a:srgbClr val="FF9933"/>
    <a:srgbClr val="00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gradFill flip="none" rotWithShape="1">
          <a:gsLst>
            <a:gs pos="0">
              <a:srgbClr val="FF6600">
                <a:alpha val="67000"/>
              </a:srgbClr>
            </a:gs>
            <a:gs pos="17999">
              <a:srgbClr val="FF9933"/>
            </a:gs>
            <a:gs pos="36000">
              <a:srgbClr val="FFFF00">
                <a:alpha val="82000"/>
              </a:srgbClr>
            </a:gs>
            <a:gs pos="61000">
              <a:srgbClr val="FF6600">
                <a:alpha val="79000"/>
              </a:srgbClr>
            </a:gs>
            <a:gs pos="82001">
              <a:srgbClr val="FFC000"/>
            </a:gs>
            <a:gs pos="100000">
              <a:srgbClr val="FFFF00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0_90b7c_b4985178_M.pn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 flipH="1">
            <a:off x="214282" y="214290"/>
            <a:ext cx="2014770" cy="2151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85918" y="285728"/>
            <a:ext cx="4386266" cy="3857652"/>
          </a:xfrm>
          <a:noFill/>
          <a:ln>
            <a:noFill/>
          </a:ln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b="1" cap="none" spc="5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8080">
                      <a:alpha val="65000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4500570"/>
            <a:ext cx="3357586" cy="1714512"/>
          </a:xfrm>
          <a:noFill/>
          <a:ln>
            <a:noFill/>
          </a:ln>
        </p:spPr>
        <p:txBody>
          <a:bodyPr/>
          <a:lstStyle>
            <a:lvl1pPr marL="0" indent="0" algn="ctr">
              <a:buNone/>
              <a:defRPr>
                <a:ln>
                  <a:solidFill>
                    <a:srgbClr val="008080"/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50800" dist="50800" dir="5400000" algn="ctr" rotWithShape="0">
                    <a:srgbClr val="0000FF"/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0_b6085_fa52d000_XL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072066" y="1428736"/>
            <a:ext cx="3721449" cy="489068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3" name="Рисунок 12" descr="0_ac50f_ada5b95c_S.pn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71472" y="285728"/>
            <a:ext cx="657229" cy="657229"/>
          </a:xfrm>
          <a:prstGeom prst="rect">
            <a:avLst/>
          </a:prstGeom>
        </p:spPr>
      </p:pic>
      <p:pic>
        <p:nvPicPr>
          <p:cNvPr id="14" name="Рисунок 13" descr="0_ac50f_ada5b95c_S.pn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 flipH="1">
            <a:off x="7858148" y="285728"/>
            <a:ext cx="657229" cy="657229"/>
          </a:xfrm>
          <a:prstGeom prst="rect">
            <a:avLst/>
          </a:prstGeom>
        </p:spPr>
      </p:pic>
      <p:pic>
        <p:nvPicPr>
          <p:cNvPr id="15" name="Рисунок 14" descr="0_b6085_fa52d000_XL.png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7643834" y="4857760"/>
            <a:ext cx="932063" cy="12249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2" name="Рисунок 11" descr="0_ac50f_ada5b95c_S.pn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71472" y="285728"/>
            <a:ext cx="657229" cy="657229"/>
          </a:xfrm>
          <a:prstGeom prst="rect">
            <a:avLst/>
          </a:prstGeom>
        </p:spPr>
      </p:pic>
      <p:pic>
        <p:nvPicPr>
          <p:cNvPr id="13" name="Рисунок 12" descr="0_ac50f_ada5b95c_S.pn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 flipH="1">
            <a:off x="7929586" y="357166"/>
            <a:ext cx="657229" cy="657229"/>
          </a:xfrm>
          <a:prstGeom prst="rect">
            <a:avLst/>
          </a:prstGeom>
        </p:spPr>
      </p:pic>
      <p:pic>
        <p:nvPicPr>
          <p:cNvPr id="14" name="Рисунок 13" descr="0_b6085_fa52d000_XL.png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7858148" y="5072074"/>
            <a:ext cx="932063" cy="12249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Рисунок 4" descr="0_b6085_fa52d000_XL.pn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7929586" y="5286388"/>
            <a:ext cx="932063" cy="1224907"/>
          </a:xfrm>
          <a:prstGeom prst="rect">
            <a:avLst/>
          </a:prstGeom>
        </p:spPr>
      </p:pic>
      <p:pic>
        <p:nvPicPr>
          <p:cNvPr id="6" name="Рисунок 5" descr="0_ac50f_ada5b95c_S.png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285720" y="285728"/>
            <a:ext cx="657229" cy="657229"/>
          </a:xfrm>
          <a:prstGeom prst="rect">
            <a:avLst/>
          </a:prstGeom>
        </p:spPr>
      </p:pic>
      <p:sp>
        <p:nvSpPr>
          <p:cNvPr id="7" name="Табличка 6"/>
          <p:cNvSpPr/>
          <p:nvPr userDrawn="1"/>
        </p:nvSpPr>
        <p:spPr>
          <a:xfrm>
            <a:off x="142844" y="142852"/>
            <a:ext cx="8858312" cy="6572296"/>
          </a:xfrm>
          <a:prstGeom prst="plaque">
            <a:avLst>
              <a:gd name="adj" fmla="val 22297"/>
            </a:avLst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6600"/>
            </a:gs>
            <a:gs pos="17999">
              <a:srgbClr val="FF9933"/>
            </a:gs>
            <a:gs pos="36000">
              <a:srgbClr val="FFC000"/>
            </a:gs>
            <a:gs pos="61000">
              <a:srgbClr val="FFFF00"/>
            </a:gs>
            <a:gs pos="82001">
              <a:srgbClr val="FFC000"/>
            </a:gs>
            <a:gs pos="100000">
              <a:srgbClr val="FF6600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50800" cap="flat" cmpd="tri">
            <a:solidFill>
              <a:srgbClr val="00B050"/>
            </a:solidFill>
            <a:prstDash val="solid"/>
            <a:round/>
          </a:ln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50800" cmpd="tri">
            <a:solidFill>
              <a:srgbClr val="00B050"/>
            </a:solidFill>
          </a:ln>
          <a:effectLst/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305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00CC99"/>
              </a:gs>
              <a:gs pos="75000">
                <a:srgbClr val="00B0F0"/>
              </a:gs>
              <a:gs pos="100000">
                <a:srgbClr val="00CC99"/>
              </a:gs>
            </a:gsLst>
            <a:lin ang="192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786710" y="6550223"/>
            <a:ext cx="11544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C00000"/>
                </a:solidFill>
                <a:latin typeface="Allegretto Script One" pitchFamily="66" charset="-52"/>
              </a:rPr>
              <a:t>Квитка С. С.</a:t>
            </a:r>
            <a:endParaRPr lang="ru-RU" sz="1400" dirty="0">
              <a:solidFill>
                <a:srgbClr val="C00000"/>
              </a:solidFill>
              <a:latin typeface="Allegretto Script One" pitchFamily="66" charset="-5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0000FF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000099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000099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0099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00099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audio" Target="../media/audio2.wav"/><Relationship Id="rId7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audio" Target="../media/audio4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audio" Target="../media/audio2.wav"/><Relationship Id="rId7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audio" Target="../media/audio5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audio" Target="../media/audio2.wav"/><Relationship Id="rId7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audio" Target="../media/audio6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audio" Target="../media/audio7.wav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audio" Target="../media/audio2.wav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audio" Target="../media/audio8.wav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img1.liveinternet.ru/images/attach/b/4/103/773/103773915__1_DDD.png" TargetMode="External"/><Relationship Id="rId13" Type="http://schemas.openxmlformats.org/officeDocument/2006/relationships/hyperlink" Target="http://ped-kopilka.ru/vneklasnaja-rabota/zagadki-schitalki-i-skorogovorki/zagadki-pro-shkolu-s-otvetami.html" TargetMode="External"/><Relationship Id="rId3" Type="http://schemas.openxmlformats.org/officeDocument/2006/relationships/hyperlink" Target="http://img-fotki.yandex.ru/get/9153/102699435.965/0_ac50f_ada5b95c_S.png" TargetMode="External"/><Relationship Id="rId7" Type="http://schemas.openxmlformats.org/officeDocument/2006/relationships/hyperlink" Target="http://ps-cs.ucoz.ru/_ld/0/54.png" TargetMode="External"/><Relationship Id="rId12" Type="http://schemas.openxmlformats.org/officeDocument/2006/relationships/hyperlink" Target="http://i.mailfotomag.net/tgx/6/8e/a1a47e32570acf28b79c72d83b122.jpg" TargetMode="External"/><Relationship Id="rId2" Type="http://schemas.openxmlformats.org/officeDocument/2006/relationships/hyperlink" Target="http://img-fotki.yandex.ru/get/6706/56195015.60/0_b6085_fa52d000_XL.png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iki.tgl.net.ru/images/b/b3/IDz244_%D0%BC%D0%B0%D0%BB%D1%8C%D0%B2%D0%B8%D0%BD%D0%B01.png" TargetMode="External"/><Relationship Id="rId11" Type="http://schemas.openxmlformats.org/officeDocument/2006/relationships/hyperlink" Target="http://sbooks.ru/images/goods/103010139_1.jpg" TargetMode="External"/><Relationship Id="rId5" Type="http://schemas.openxmlformats.org/officeDocument/2006/relationships/hyperlink" Target="http://dc173.4shared.com/img/WukX7Z12/s7/12ecc32c638/%D0%B1%D1%83%D1%80%D0%B0%D1%82%D0%B8%D0%BD%D0%BE.png" TargetMode="External"/><Relationship Id="rId10" Type="http://schemas.openxmlformats.org/officeDocument/2006/relationships/hyperlink" Target="http://www.finsib.com/cache/700/1084405_Preview.jpg" TargetMode="External"/><Relationship Id="rId4" Type="http://schemas.openxmlformats.org/officeDocument/2006/relationships/hyperlink" Target="http://img-fotki.yandex.ru/get/5306/47407354.2a1/0_90b7c_b4985178_M.png" TargetMode="External"/><Relationship Id="rId9" Type="http://schemas.openxmlformats.org/officeDocument/2006/relationships/hyperlink" Target="http://www.ru.all.biz/img/ru/catalog/767956.jpeg" TargetMode="External"/><Relationship Id="rId14" Type="http://schemas.openxmlformats.org/officeDocument/2006/relationships/hyperlink" Target="http://www.razumniki.ru/zagadki_pro_shkolnye_prinadlegnosti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85918" y="0"/>
            <a:ext cx="4386266" cy="3857652"/>
          </a:xfrm>
        </p:spPr>
        <p:txBody>
          <a:bodyPr>
            <a:normAutofit/>
          </a:bodyPr>
          <a:lstStyle/>
          <a:p>
            <a:r>
              <a:rPr lang="ru-RU" sz="5400" dirty="0" smtClean="0">
                <a:effectLst>
                  <a:outerShdw blurRad="76200" dist="50800" dir="5400000" algn="tl" rotWithShape="0">
                    <a:srgbClr val="0000FF">
                      <a:alpha val="65000"/>
                    </a:srgbClr>
                  </a:outerShdw>
                </a:effectLst>
              </a:rPr>
              <a:t>Что в портфеле твоём?</a:t>
            </a:r>
            <a:endParaRPr lang="ru-RU" sz="5400" dirty="0">
              <a:effectLst>
                <a:outerShdw blurRad="76200" dist="50800" dir="5400000" algn="tl" rotWithShape="0">
                  <a:srgbClr val="0000FF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3357562"/>
            <a:ext cx="4643470" cy="1214446"/>
          </a:xfrm>
        </p:spPr>
        <p:txBody>
          <a:bodyPr/>
          <a:lstStyle/>
          <a:p>
            <a:r>
              <a:rPr lang="ru-RU" dirty="0" smtClean="0">
                <a:solidFill>
                  <a:srgbClr val="00CC99"/>
                </a:solidFill>
              </a:rPr>
              <a:t>Интерактивная игра - раскраска</a:t>
            </a:r>
            <a:endParaRPr lang="ru-RU" dirty="0">
              <a:solidFill>
                <a:srgbClr val="00CC99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43042" y="4786322"/>
            <a:ext cx="351968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 smtClean="0"/>
              <a:t>Автор: Квитка С. С.,</a:t>
            </a:r>
          </a:p>
          <a:p>
            <a:pPr algn="r"/>
            <a:r>
              <a:rPr lang="ru-RU" dirty="0" smtClean="0"/>
              <a:t>Учитель начальных классов</a:t>
            </a:r>
          </a:p>
          <a:p>
            <a:pPr algn="r"/>
            <a:r>
              <a:rPr lang="ru-RU" dirty="0" smtClean="0"/>
              <a:t>Кременчугской ООШ </a:t>
            </a:r>
            <a:r>
              <a:rPr lang="uk-UA" dirty="0" smtClean="0"/>
              <a:t>І-ІІІ ст. №2</a:t>
            </a:r>
          </a:p>
          <a:p>
            <a:pPr algn="r"/>
            <a:r>
              <a:rPr lang="uk-UA" dirty="0" err="1" smtClean="0"/>
              <a:t>Полтавской</a:t>
            </a:r>
            <a:r>
              <a:rPr lang="uk-UA" dirty="0" smtClean="0"/>
              <a:t> </a:t>
            </a:r>
            <a:r>
              <a:rPr lang="uk-UA" dirty="0" err="1" smtClean="0"/>
              <a:t>области</a:t>
            </a:r>
            <a:endParaRPr lang="uk-UA" dirty="0" smtClean="0"/>
          </a:p>
          <a:p>
            <a:pPr algn="r"/>
            <a:r>
              <a:rPr lang="uk-UA" dirty="0" err="1" smtClean="0"/>
              <a:t>Украина</a:t>
            </a:r>
            <a:endParaRPr lang="uk-UA" dirty="0" smtClean="0"/>
          </a:p>
          <a:p>
            <a:pPr algn="r"/>
            <a:r>
              <a:rPr lang="uk-UA" dirty="0" smtClean="0"/>
              <a:t>2014</a:t>
            </a:r>
            <a:endParaRPr lang="ru-RU" dirty="0"/>
          </a:p>
        </p:txBody>
      </p:sp>
      <p:sp>
        <p:nvSpPr>
          <p:cNvPr id="5" name="Управляющая кнопка: сведения 4">
            <a:hlinkClick r:id="" action="ppaction://hlinkshowjump?jump=lastslide" highlightClick="1"/>
          </p:cNvPr>
          <p:cNvSpPr/>
          <p:nvPr/>
        </p:nvSpPr>
        <p:spPr>
          <a:xfrm>
            <a:off x="285720" y="6143644"/>
            <a:ext cx="571504" cy="500066"/>
          </a:xfrm>
          <a:prstGeom prst="actionButtonInformat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86776" y="6143644"/>
            <a:ext cx="500066" cy="428628"/>
          </a:xfrm>
          <a:prstGeom prst="actionButtonForwardNex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571472" y="285728"/>
            <a:ext cx="8143932" cy="5670713"/>
            <a:chOff x="642910" y="214290"/>
            <a:chExt cx="8143932" cy="5670713"/>
          </a:xfrm>
        </p:grpSpPr>
        <p:sp>
          <p:nvSpPr>
            <p:cNvPr id="4" name="TextBox 3"/>
            <p:cNvSpPr txBox="1"/>
            <p:nvPr/>
          </p:nvSpPr>
          <p:spPr>
            <a:xfrm>
              <a:off x="2571736" y="214290"/>
              <a:ext cx="39058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uk-UA" sz="3200" b="1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Д</a:t>
              </a:r>
              <a:r>
                <a:rPr lang="uk-UA" sz="3200" b="1" spc="50" dirty="0" smtClean="0">
                  <a:ln w="11430"/>
                  <a:solidFill>
                    <a:srgbClr val="0000FF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О</a:t>
              </a:r>
              <a:r>
                <a:rPr lang="uk-UA" sz="3200" b="1" spc="50" dirty="0" smtClean="0">
                  <a:ln w="11430"/>
                  <a:solidFill>
                    <a:srgbClr val="00808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Р</a:t>
              </a:r>
              <a:r>
                <a:rPr lang="uk-UA" sz="3200" b="1" spc="50" dirty="0" smtClean="0">
                  <a:ln w="11430"/>
                  <a:solidFill>
                    <a:srgbClr val="FFFF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О</a:t>
              </a:r>
              <a:r>
                <a:rPr lang="uk-UA" sz="3200" b="1" spc="50" dirty="0" smtClean="0">
                  <a:ln w="11430"/>
                  <a:solidFill>
                    <a:srgbClr val="00B05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Г</a:t>
              </a:r>
              <a:r>
                <a:rPr lang="uk-UA" sz="32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И</a:t>
              </a:r>
              <a:r>
                <a:rPr lang="uk-UA" sz="3200" b="1" spc="50" dirty="0" smtClean="0">
                  <a:ln w="11430"/>
                  <a:solidFill>
                    <a:srgbClr val="7030A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Е</a:t>
              </a:r>
              <a:r>
                <a:rPr lang="uk-UA" sz="32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 </a:t>
              </a:r>
              <a:r>
                <a:rPr lang="uk-UA" sz="3200" b="1" spc="50" dirty="0" smtClean="0">
                  <a:ln w="11430"/>
                  <a:solidFill>
                    <a:schemeClr val="accent5">
                      <a:lumMod val="7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Д</a:t>
              </a:r>
              <a:r>
                <a:rPr lang="uk-UA" sz="3200" b="1" spc="50" dirty="0" smtClean="0">
                  <a:ln w="11430"/>
                  <a:solidFill>
                    <a:srgbClr val="00CCFF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Р</a:t>
              </a:r>
              <a:r>
                <a:rPr lang="uk-UA" sz="3200" b="1" spc="50" dirty="0" smtClean="0">
                  <a:ln w="11430"/>
                  <a:solidFill>
                    <a:srgbClr val="FF9933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У</a:t>
              </a:r>
              <a:r>
                <a:rPr lang="uk-UA" sz="3200" b="1" spc="50" dirty="0" smtClean="0">
                  <a:ln w="11430"/>
                  <a:solidFill>
                    <a:srgbClr val="FF00FF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З</a:t>
              </a:r>
              <a:r>
                <a:rPr lang="uk-UA" sz="3200" b="1" spc="50" dirty="0" smtClean="0">
                  <a:ln w="11430"/>
                  <a:solidFill>
                    <a:srgbClr val="9933FF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Ь</a:t>
              </a:r>
              <a:r>
                <a:rPr lang="uk-UA" sz="3200" b="1" spc="50" dirty="0" smtClean="0">
                  <a:ln w="11430"/>
                  <a:solidFill>
                    <a:srgbClr val="00FF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Я</a:t>
              </a:r>
              <a:r>
                <a:rPr lang="uk-UA" sz="32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!</a:t>
              </a:r>
              <a:endPara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42910" y="714357"/>
              <a:ext cx="8143932" cy="5170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err="1" smtClean="0">
                  <a:solidFill>
                    <a:srgbClr val="000099"/>
                  </a:solidFill>
                  <a:latin typeface="Comic Sans MS" pitchFamily="66" charset="0"/>
                </a:rPr>
                <a:t>Предлагаю</a:t>
              </a:r>
              <a:r>
                <a:rPr lang="uk-UA" sz="2400" b="1" dirty="0" smtClean="0">
                  <a:solidFill>
                    <a:srgbClr val="000099"/>
                  </a:solidFill>
                  <a:latin typeface="Comic Sans MS" pitchFamily="66" charset="0"/>
                </a:rPr>
                <a:t> вам </a:t>
              </a:r>
              <a:r>
                <a:rPr lang="uk-UA" sz="2400" b="1" dirty="0" err="1" smtClean="0">
                  <a:solidFill>
                    <a:srgbClr val="000099"/>
                  </a:solidFill>
                  <a:latin typeface="Comic Sans MS" pitchFamily="66" charset="0"/>
                </a:rPr>
                <a:t>помочь</a:t>
              </a:r>
              <a:r>
                <a:rPr lang="uk-UA" sz="2400" b="1" dirty="0" smtClean="0">
                  <a:solidFill>
                    <a:srgbClr val="000099"/>
                  </a:solidFill>
                  <a:latin typeface="Comic Sans MS" pitchFamily="66" charset="0"/>
                </a:rPr>
                <a:t> </a:t>
              </a:r>
              <a:r>
                <a:rPr lang="uk-UA" sz="2400" b="1" dirty="0" err="1" smtClean="0">
                  <a:solidFill>
                    <a:srgbClr val="C00000"/>
                  </a:solidFill>
                  <a:latin typeface="Comic Sans MS" pitchFamily="66" charset="0"/>
                </a:rPr>
                <a:t>Буратино</a:t>
              </a:r>
              <a:r>
                <a:rPr lang="uk-UA" sz="2400" b="1" dirty="0" smtClean="0">
                  <a:solidFill>
                    <a:srgbClr val="000099"/>
                  </a:solidFill>
                  <a:latin typeface="Comic Sans MS" pitchFamily="66" charset="0"/>
                </a:rPr>
                <a:t> </a:t>
              </a:r>
            </a:p>
            <a:p>
              <a:pPr algn="ctr"/>
              <a:r>
                <a:rPr lang="uk-UA" sz="2400" b="1" dirty="0" err="1" smtClean="0">
                  <a:solidFill>
                    <a:srgbClr val="000099"/>
                  </a:solidFill>
                  <a:latin typeface="Comic Sans MS" pitchFamily="66" charset="0"/>
                </a:rPr>
                <a:t>распознать</a:t>
              </a:r>
              <a:r>
                <a:rPr lang="uk-UA" sz="2400" b="1" dirty="0" smtClean="0">
                  <a:solidFill>
                    <a:srgbClr val="000099"/>
                  </a:solidFill>
                  <a:latin typeface="Comic Sans MS" pitchFamily="66" charset="0"/>
                </a:rPr>
                <a:t> </a:t>
              </a:r>
              <a:r>
                <a:rPr lang="uk-UA" sz="2400" b="1" dirty="0" err="1" smtClean="0">
                  <a:solidFill>
                    <a:srgbClr val="000099"/>
                  </a:solidFill>
                  <a:latin typeface="Comic Sans MS" pitchFamily="66" charset="0"/>
                </a:rPr>
                <a:t>предметы</a:t>
              </a:r>
              <a:r>
                <a:rPr lang="uk-UA" sz="2400" b="1" dirty="0" smtClean="0">
                  <a:solidFill>
                    <a:srgbClr val="000099"/>
                  </a:solidFill>
                  <a:latin typeface="Comic Sans MS" pitchFamily="66" charset="0"/>
                </a:rPr>
                <a:t>, </a:t>
              </a:r>
              <a:r>
                <a:rPr lang="uk-UA" sz="2400" b="1" dirty="0" err="1" smtClean="0">
                  <a:solidFill>
                    <a:srgbClr val="000099"/>
                  </a:solidFill>
                  <a:latin typeface="Comic Sans MS" pitchFamily="66" charset="0"/>
                </a:rPr>
                <a:t>которые</a:t>
              </a:r>
              <a:r>
                <a:rPr lang="uk-UA" sz="2400" b="1" dirty="0" smtClean="0">
                  <a:solidFill>
                    <a:srgbClr val="000099"/>
                  </a:solidFill>
                  <a:latin typeface="Comic Sans MS" pitchFamily="66" charset="0"/>
                </a:rPr>
                <a:t> </a:t>
              </a:r>
              <a:r>
                <a:rPr lang="uk-UA" sz="2400" b="1" dirty="0" err="1" smtClean="0">
                  <a:solidFill>
                    <a:srgbClr val="000099"/>
                  </a:solidFill>
                  <a:latin typeface="Comic Sans MS" pitchFamily="66" charset="0"/>
                </a:rPr>
                <a:t>нужно</a:t>
              </a:r>
              <a:r>
                <a:rPr lang="uk-UA" sz="2400" b="1" dirty="0" smtClean="0">
                  <a:solidFill>
                    <a:srgbClr val="000099"/>
                  </a:solidFill>
                  <a:latin typeface="Comic Sans MS" pitchFamily="66" charset="0"/>
                </a:rPr>
                <a:t> положить в портфель.</a:t>
              </a:r>
              <a:endParaRPr lang="ru-RU" sz="2400" b="1" dirty="0" smtClean="0">
                <a:solidFill>
                  <a:srgbClr val="000099"/>
                </a:solidFill>
                <a:latin typeface="Comic Sans MS" pitchFamily="66" charset="0"/>
              </a:endParaRPr>
            </a:p>
            <a:p>
              <a:r>
                <a:rPr lang="ru-RU" sz="2500" b="1" dirty="0" smtClean="0">
                  <a:solidFill>
                    <a:srgbClr val="000099"/>
                  </a:solidFill>
                  <a:latin typeface="Comic Sans MS" pitchFamily="66" charset="0"/>
                </a:rPr>
                <a:t>1.Чтобы прослушать загадку нажмите на       .</a:t>
              </a:r>
            </a:p>
            <a:p>
              <a:r>
                <a:rPr lang="ru-RU" sz="2500" b="1" dirty="0" smtClean="0">
                  <a:solidFill>
                    <a:srgbClr val="000099"/>
                  </a:solidFill>
                  <a:latin typeface="Comic Sans MS" pitchFamily="66" charset="0"/>
                </a:rPr>
                <a:t>2.Чтобы проверить себя жмите левой кнопкой мыши на таблички с вариантами ответов. </a:t>
              </a:r>
            </a:p>
            <a:p>
              <a:r>
                <a:rPr lang="ru-RU" sz="2500" b="1" dirty="0" smtClean="0">
                  <a:solidFill>
                    <a:srgbClr val="000099"/>
                  </a:solidFill>
                  <a:latin typeface="Comic Sans MS" pitchFamily="66" charset="0"/>
                </a:rPr>
                <a:t>3. Если выполните задание правильно, изображение станет разноцветным и красочным.</a:t>
              </a:r>
            </a:p>
            <a:p>
              <a:r>
                <a:rPr lang="ru-RU" sz="2500" b="1" dirty="0" smtClean="0">
                  <a:solidFill>
                    <a:srgbClr val="000099"/>
                  </a:solidFill>
                  <a:latin typeface="Comic Sans MS" pitchFamily="66" charset="0"/>
                </a:rPr>
                <a:t>4.Для перехода на следующий слайд кликните на        .</a:t>
              </a:r>
            </a:p>
            <a:p>
              <a:r>
                <a:rPr lang="ru-RU" sz="2500" b="1" dirty="0" smtClean="0">
                  <a:solidFill>
                    <a:srgbClr val="000099"/>
                  </a:solidFill>
                  <a:latin typeface="Comic Sans MS" pitchFamily="66" charset="0"/>
                </a:rPr>
                <a:t>5.Выйти из игры можно нажав кнопку     .     </a:t>
              </a:r>
            </a:p>
            <a:p>
              <a:pPr algn="ctr"/>
              <a:r>
                <a:rPr lang="ru-RU" sz="3600" b="1" dirty="0" smtClean="0">
                  <a:solidFill>
                    <a:srgbClr val="9933FF"/>
                  </a:solidFill>
                  <a:latin typeface="Comic Sans MS" pitchFamily="66" charset="0"/>
                </a:rPr>
                <a:t>Желаю удачи!</a:t>
              </a:r>
            </a:p>
            <a:p>
              <a:pPr algn="ctr"/>
              <a:endParaRPr lang="ru-RU" sz="2200" b="1" dirty="0">
                <a:solidFill>
                  <a:srgbClr val="000099"/>
                </a:solidFill>
                <a:latin typeface="Comic Sans MS" pitchFamily="66" charset="0"/>
              </a:endParaRPr>
            </a:p>
          </p:txBody>
        </p:sp>
        <p:pic>
          <p:nvPicPr>
            <p:cNvPr id="7" name="Рисунок 6" descr="malvina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358082" y="1428736"/>
              <a:ext cx="698505" cy="785818"/>
            </a:xfrm>
            <a:prstGeom prst="rect">
              <a:avLst/>
            </a:prstGeom>
          </p:spPr>
        </p:pic>
        <p:sp>
          <p:nvSpPr>
            <p:cNvPr id="8" name="Стрелка вправо 7">
              <a:hlinkClick r:id="" action="ppaction://hlinkshowjump?jump=nextslide"/>
            </p:cNvPr>
            <p:cNvSpPr/>
            <p:nvPr/>
          </p:nvSpPr>
          <p:spPr>
            <a:xfrm>
              <a:off x="1214414" y="4214818"/>
              <a:ext cx="928694" cy="357190"/>
            </a:xfrm>
            <a:prstGeom prst="rightArrow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Управляющая кнопка: домой 8">
              <a:hlinkClick r:id="" action="ppaction://hlinkshowjump?jump=firstslide" highlightClick="1"/>
            </p:cNvPr>
            <p:cNvSpPr/>
            <p:nvPr/>
          </p:nvSpPr>
          <p:spPr>
            <a:xfrm>
              <a:off x="6929454" y="4429132"/>
              <a:ext cx="500066" cy="500066"/>
            </a:xfrm>
            <a:prstGeom prst="actionButtonHom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TextBox 9">
            <a:hlinkClick r:id="" action="ppaction://hlinkshowjump?jump=nextslide"/>
          </p:cNvPr>
          <p:cNvSpPr txBox="1"/>
          <p:nvPr/>
        </p:nvSpPr>
        <p:spPr>
          <a:xfrm>
            <a:off x="2357422" y="5500702"/>
            <a:ext cx="4762394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uk-UA" sz="5400" b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uk-UA" sz="5400" b="1" spc="50" dirty="0" smtClean="0">
                <a:ln w="11430"/>
                <a:solidFill>
                  <a:srgbClr val="00808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</a:t>
            </a:r>
            <a:r>
              <a:rPr lang="uk-UA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uk-UA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Ь </a:t>
            </a:r>
            <a:r>
              <a:rPr lang="uk-UA" sz="5400" b="1" spc="50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uk-UA" sz="5400" b="1" spc="50" dirty="0" smtClean="0">
                <a:ln w="11430"/>
                <a:solidFill>
                  <a:srgbClr val="00CC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</a:t>
            </a:r>
            <a:r>
              <a:rPr lang="uk-UA" sz="5400" b="1" spc="50" dirty="0" smtClean="0">
                <a:ln w="11430"/>
                <a:solidFill>
                  <a:srgbClr val="FF993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r>
              <a:rPr lang="uk-UA" sz="5400" b="1" spc="50" dirty="0" smtClean="0">
                <a:ln w="11430"/>
                <a:solidFill>
                  <a:srgbClr val="FF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Dz244_мальвина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388" y="2000240"/>
            <a:ext cx="2428860" cy="2967108"/>
          </a:xfrm>
          <a:prstGeom prst="rect">
            <a:avLst/>
          </a:prstGeom>
        </p:spPr>
      </p:pic>
      <p:pic>
        <p:nvPicPr>
          <p:cNvPr id="3" name="Рисунок 2" descr="буратино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357158" y="2071678"/>
            <a:ext cx="1972411" cy="2963726"/>
          </a:xfrm>
          <a:prstGeom prst="rect">
            <a:avLst/>
          </a:prstGeom>
        </p:spPr>
      </p:pic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6572264" y="6286520"/>
            <a:ext cx="928694" cy="35719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071670" y="4857760"/>
            <a:ext cx="2071702" cy="642942"/>
          </a:xfrm>
          <a:prstGeom prst="roundRect">
            <a:avLst/>
          </a:prstGeom>
          <a:solidFill>
            <a:srgbClr val="00CC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FFFF00"/>
                  </a:solidFill>
                </a:ln>
              </a:rPr>
              <a:t>Букварь</a:t>
            </a:r>
            <a:endParaRPr lang="ru-RU" sz="3600" dirty="0">
              <a:ln>
                <a:solidFill>
                  <a:srgbClr val="FFFF00"/>
                </a:solidFill>
              </a:ln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0628" y="4857760"/>
            <a:ext cx="2071702" cy="642942"/>
          </a:xfrm>
          <a:prstGeom prst="roundRect">
            <a:avLst/>
          </a:prstGeom>
          <a:solidFill>
            <a:srgbClr val="00CC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FFFF00"/>
                  </a:solidFill>
                </a:ln>
              </a:rPr>
              <a:t>Книжка</a:t>
            </a:r>
            <a:endParaRPr lang="ru-RU" sz="3600" dirty="0">
              <a:ln>
                <a:solidFill>
                  <a:srgbClr val="FFFF00"/>
                </a:solidFill>
              </a:ln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00430" y="5715016"/>
            <a:ext cx="2071702" cy="642942"/>
          </a:xfrm>
          <a:prstGeom prst="roundRect">
            <a:avLst/>
          </a:prstGeom>
          <a:solidFill>
            <a:srgbClr val="00CC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FFFF00"/>
                  </a:solidFill>
                </a:ln>
              </a:rPr>
              <a:t>Альбом</a:t>
            </a:r>
            <a:endParaRPr lang="ru-RU" sz="3600" dirty="0">
              <a:ln>
                <a:solidFill>
                  <a:srgbClr val="FFFF00"/>
                </a:solidFill>
              </a:ln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2928926" y="285728"/>
            <a:ext cx="3071834" cy="4071966"/>
            <a:chOff x="3357554" y="285728"/>
            <a:chExt cx="2643206" cy="3714776"/>
          </a:xfrm>
        </p:grpSpPr>
        <p:sp>
          <p:nvSpPr>
            <p:cNvPr id="6" name="Рамка 5"/>
            <p:cNvSpPr/>
            <p:nvPr/>
          </p:nvSpPr>
          <p:spPr>
            <a:xfrm>
              <a:off x="3357554" y="285728"/>
              <a:ext cx="2643206" cy="3714776"/>
            </a:xfrm>
            <a:prstGeom prst="frame">
              <a:avLst>
                <a:gd name="adj1" fmla="val 2305"/>
              </a:avLst>
            </a:prstGeom>
            <a:gradFill flip="none" rotWithShape="1">
              <a:gsLst>
                <a:gs pos="0">
                  <a:srgbClr val="03D4A8"/>
                </a:gs>
                <a:gs pos="25000">
                  <a:srgbClr val="00CC99"/>
                </a:gs>
                <a:gs pos="75000">
                  <a:srgbClr val="00B0F0"/>
                </a:gs>
                <a:gs pos="100000">
                  <a:srgbClr val="00CC99"/>
                </a:gs>
              </a:gsLst>
              <a:lin ang="192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15" name="Рисунок 14" descr="103010139_1.jpg"/>
            <p:cNvPicPr>
              <a:picLocks noChangeAspect="1"/>
            </p:cNvPicPr>
            <p:nvPr/>
          </p:nvPicPr>
          <p:blipFill>
            <a:blip r:embed="rId7" cstate="email">
              <a:grayscl/>
            </a:blip>
            <a:stretch>
              <a:fillRect/>
            </a:stretch>
          </p:blipFill>
          <p:spPr>
            <a:xfrm>
              <a:off x="3428992" y="357166"/>
              <a:ext cx="2500330" cy="3617144"/>
            </a:xfrm>
            <a:prstGeom prst="rect">
              <a:avLst/>
            </a:prstGeom>
          </p:spPr>
        </p:pic>
      </p:grpSp>
      <p:grpSp>
        <p:nvGrpSpPr>
          <p:cNvPr id="17" name="Группа 16"/>
          <p:cNvGrpSpPr/>
          <p:nvPr/>
        </p:nvGrpSpPr>
        <p:grpSpPr>
          <a:xfrm>
            <a:off x="2928926" y="285728"/>
            <a:ext cx="3071834" cy="4071966"/>
            <a:chOff x="3357554" y="285728"/>
            <a:chExt cx="2643206" cy="3714776"/>
          </a:xfrm>
        </p:grpSpPr>
        <p:sp>
          <p:nvSpPr>
            <p:cNvPr id="18" name="Рамка 17"/>
            <p:cNvSpPr/>
            <p:nvPr/>
          </p:nvSpPr>
          <p:spPr>
            <a:xfrm>
              <a:off x="3357554" y="285728"/>
              <a:ext cx="2643206" cy="3714776"/>
            </a:xfrm>
            <a:prstGeom prst="frame">
              <a:avLst>
                <a:gd name="adj1" fmla="val 2305"/>
              </a:avLst>
            </a:prstGeom>
            <a:gradFill flip="none" rotWithShape="1">
              <a:gsLst>
                <a:gs pos="0">
                  <a:srgbClr val="03D4A8"/>
                </a:gs>
                <a:gs pos="25000">
                  <a:srgbClr val="00CC99"/>
                </a:gs>
                <a:gs pos="75000">
                  <a:srgbClr val="00B0F0"/>
                </a:gs>
                <a:gs pos="100000">
                  <a:srgbClr val="00CC99"/>
                </a:gs>
              </a:gsLst>
              <a:lin ang="192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19" name="Рисунок 18" descr="103010139_1.jpg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3420487" y="347641"/>
              <a:ext cx="2500330" cy="3581425"/>
            </a:xfrm>
            <a:prstGeom prst="rect">
              <a:avLst/>
            </a:prstGeom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10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буквар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Dz244_мальвина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388" y="2000240"/>
            <a:ext cx="2428860" cy="2967108"/>
          </a:xfrm>
          <a:prstGeom prst="rect">
            <a:avLst/>
          </a:prstGeom>
        </p:spPr>
      </p:pic>
      <p:pic>
        <p:nvPicPr>
          <p:cNvPr id="3" name="Рисунок 2" descr="буратино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357158" y="2071678"/>
            <a:ext cx="1972411" cy="2963726"/>
          </a:xfrm>
          <a:prstGeom prst="rect">
            <a:avLst/>
          </a:prstGeom>
        </p:spPr>
      </p:pic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6572264" y="6286520"/>
            <a:ext cx="928694" cy="35719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071670" y="4786322"/>
            <a:ext cx="2071702" cy="642942"/>
          </a:xfrm>
          <a:prstGeom prst="roundRect">
            <a:avLst/>
          </a:prstGeom>
          <a:solidFill>
            <a:srgbClr val="00CC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FFFF00"/>
                  </a:solidFill>
                </a:ln>
              </a:rPr>
              <a:t>Книжка</a:t>
            </a:r>
            <a:endParaRPr lang="ru-RU" sz="3600" dirty="0">
              <a:ln>
                <a:solidFill>
                  <a:srgbClr val="FFFF00"/>
                </a:solidFill>
              </a:ln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0628" y="4786322"/>
            <a:ext cx="2071702" cy="642942"/>
          </a:xfrm>
          <a:prstGeom prst="roundRect">
            <a:avLst/>
          </a:prstGeom>
          <a:solidFill>
            <a:srgbClr val="00CC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FFFF00"/>
                  </a:solidFill>
                </a:ln>
              </a:rPr>
              <a:t>Тетрадь</a:t>
            </a:r>
            <a:endParaRPr lang="ru-RU" sz="3600" dirty="0">
              <a:ln>
                <a:solidFill>
                  <a:srgbClr val="FFFF00"/>
                </a:solidFill>
              </a:ln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00430" y="5572140"/>
            <a:ext cx="2071702" cy="642942"/>
          </a:xfrm>
          <a:prstGeom prst="roundRect">
            <a:avLst/>
          </a:prstGeom>
          <a:solidFill>
            <a:srgbClr val="00CC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FFFF00"/>
                  </a:solidFill>
                </a:ln>
              </a:rPr>
              <a:t>Дневник</a:t>
            </a:r>
            <a:endParaRPr lang="ru-RU" sz="3600" dirty="0">
              <a:ln>
                <a:solidFill>
                  <a:srgbClr val="FFFF00"/>
                </a:solidFill>
              </a:ln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3000364" y="214290"/>
            <a:ext cx="3143272" cy="3714776"/>
            <a:chOff x="2857488" y="285728"/>
            <a:chExt cx="3357586" cy="3929090"/>
          </a:xfrm>
        </p:grpSpPr>
        <p:sp>
          <p:nvSpPr>
            <p:cNvPr id="6" name="Рамка 5"/>
            <p:cNvSpPr/>
            <p:nvPr/>
          </p:nvSpPr>
          <p:spPr>
            <a:xfrm>
              <a:off x="2857488" y="285728"/>
              <a:ext cx="3357586" cy="3929090"/>
            </a:xfrm>
            <a:prstGeom prst="frame">
              <a:avLst>
                <a:gd name="adj1" fmla="val 2305"/>
              </a:avLst>
            </a:prstGeom>
            <a:gradFill flip="none" rotWithShape="1">
              <a:gsLst>
                <a:gs pos="0">
                  <a:srgbClr val="03D4A8"/>
                </a:gs>
                <a:gs pos="25000">
                  <a:srgbClr val="00CC99"/>
                </a:gs>
                <a:gs pos="75000">
                  <a:srgbClr val="00B0F0"/>
                </a:gs>
                <a:gs pos="100000">
                  <a:srgbClr val="00CC99"/>
                </a:gs>
              </a:gsLst>
              <a:lin ang="192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14" name="Рисунок 13" descr="1084405_Preview.jpg"/>
            <p:cNvPicPr>
              <a:picLocks noChangeAspect="1"/>
            </p:cNvPicPr>
            <p:nvPr/>
          </p:nvPicPr>
          <p:blipFill>
            <a:blip r:embed="rId7" cstate="email">
              <a:grayscl/>
            </a:blip>
            <a:srcRect/>
            <a:stretch>
              <a:fillRect/>
            </a:stretch>
          </p:blipFill>
          <p:spPr>
            <a:xfrm>
              <a:off x="2928926" y="357166"/>
              <a:ext cx="3214710" cy="3760971"/>
            </a:xfrm>
            <a:prstGeom prst="rect">
              <a:avLst/>
            </a:prstGeom>
          </p:spPr>
        </p:pic>
      </p:grpSp>
      <p:grpSp>
        <p:nvGrpSpPr>
          <p:cNvPr id="16" name="Группа 15"/>
          <p:cNvGrpSpPr/>
          <p:nvPr/>
        </p:nvGrpSpPr>
        <p:grpSpPr>
          <a:xfrm>
            <a:off x="3000364" y="214290"/>
            <a:ext cx="3143272" cy="3714776"/>
            <a:chOff x="2857488" y="285728"/>
            <a:chExt cx="3357586" cy="3929090"/>
          </a:xfrm>
        </p:grpSpPr>
        <p:sp>
          <p:nvSpPr>
            <p:cNvPr id="17" name="Рамка 16"/>
            <p:cNvSpPr/>
            <p:nvPr/>
          </p:nvSpPr>
          <p:spPr>
            <a:xfrm>
              <a:off x="2857488" y="285728"/>
              <a:ext cx="3357586" cy="3929090"/>
            </a:xfrm>
            <a:prstGeom prst="frame">
              <a:avLst>
                <a:gd name="adj1" fmla="val 2305"/>
              </a:avLst>
            </a:prstGeom>
            <a:gradFill flip="none" rotWithShape="1">
              <a:gsLst>
                <a:gs pos="0">
                  <a:srgbClr val="03D4A8"/>
                </a:gs>
                <a:gs pos="25000">
                  <a:srgbClr val="00CC99"/>
                </a:gs>
                <a:gs pos="75000">
                  <a:srgbClr val="00B0F0"/>
                </a:gs>
                <a:gs pos="100000">
                  <a:srgbClr val="00CC99"/>
                </a:gs>
              </a:gsLst>
              <a:lin ang="192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18" name="Рисунок 17" descr="1084405_Preview.jpg"/>
            <p:cNvPicPr>
              <a:picLocks noChangeAspect="1"/>
            </p:cNvPicPr>
            <p:nvPr/>
          </p:nvPicPr>
          <p:blipFill>
            <a:blip r:embed="rId8"/>
            <a:srcRect l="8241" t="1648" r="7692"/>
            <a:stretch>
              <a:fillRect/>
            </a:stretch>
          </p:blipFill>
          <p:spPr>
            <a:xfrm>
              <a:off x="2928926" y="357166"/>
              <a:ext cx="3214710" cy="3760971"/>
            </a:xfrm>
            <a:prstGeom prst="rect">
              <a:avLst/>
            </a:prstGeom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10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тетрад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Dz244_мальвина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388" y="2000240"/>
            <a:ext cx="2428860" cy="2967108"/>
          </a:xfrm>
          <a:prstGeom prst="rect">
            <a:avLst/>
          </a:prstGeom>
        </p:spPr>
      </p:pic>
      <p:pic>
        <p:nvPicPr>
          <p:cNvPr id="3" name="Рисунок 2" descr="буратино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357158" y="2071678"/>
            <a:ext cx="1972411" cy="2963726"/>
          </a:xfrm>
          <a:prstGeom prst="rect">
            <a:avLst/>
          </a:prstGeom>
        </p:spPr>
      </p:pic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6572264" y="6286520"/>
            <a:ext cx="928694" cy="35719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0628" y="4857760"/>
            <a:ext cx="2071702" cy="642942"/>
          </a:xfrm>
          <a:prstGeom prst="roundRect">
            <a:avLst/>
          </a:prstGeom>
          <a:solidFill>
            <a:srgbClr val="00CC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900" dirty="0" smtClean="0">
                <a:ln>
                  <a:solidFill>
                    <a:srgbClr val="FFFF00"/>
                  </a:solidFill>
                </a:ln>
              </a:rPr>
              <a:t>Коробочка</a:t>
            </a:r>
            <a:endParaRPr lang="ru-RU" sz="2900" dirty="0">
              <a:ln>
                <a:solidFill>
                  <a:srgbClr val="FFFF00"/>
                </a:solidFill>
              </a:ln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71670" y="4857760"/>
            <a:ext cx="2071702" cy="642942"/>
          </a:xfrm>
          <a:prstGeom prst="roundRect">
            <a:avLst/>
          </a:prstGeom>
          <a:solidFill>
            <a:srgbClr val="00CC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FFFF00"/>
                  </a:solidFill>
                </a:ln>
              </a:rPr>
              <a:t>Пенал</a:t>
            </a:r>
            <a:endParaRPr lang="ru-RU" sz="3600" dirty="0">
              <a:ln>
                <a:solidFill>
                  <a:srgbClr val="FFFF00"/>
                </a:solidFill>
              </a:ln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71868" y="5643578"/>
            <a:ext cx="2071702" cy="642942"/>
          </a:xfrm>
          <a:prstGeom prst="roundRect">
            <a:avLst/>
          </a:prstGeom>
          <a:solidFill>
            <a:srgbClr val="00CC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FFFF00"/>
                  </a:solidFill>
                </a:ln>
              </a:rPr>
              <a:t>Краски</a:t>
            </a:r>
            <a:endParaRPr lang="ru-RU" sz="3600" dirty="0">
              <a:ln>
                <a:solidFill>
                  <a:srgbClr val="FFFF00"/>
                </a:solidFill>
              </a:ln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2786050" y="714356"/>
            <a:ext cx="3571900" cy="2714644"/>
            <a:chOff x="2786050" y="714356"/>
            <a:chExt cx="3571900" cy="2714644"/>
          </a:xfrm>
        </p:grpSpPr>
        <p:sp>
          <p:nvSpPr>
            <p:cNvPr id="6" name="Рамка 5"/>
            <p:cNvSpPr/>
            <p:nvPr/>
          </p:nvSpPr>
          <p:spPr>
            <a:xfrm>
              <a:off x="2786050" y="714356"/>
              <a:ext cx="3571900" cy="2714644"/>
            </a:xfrm>
            <a:prstGeom prst="frame">
              <a:avLst>
                <a:gd name="adj1" fmla="val 2305"/>
              </a:avLst>
            </a:prstGeom>
            <a:gradFill flip="none" rotWithShape="1">
              <a:gsLst>
                <a:gs pos="0">
                  <a:srgbClr val="03D4A8"/>
                </a:gs>
                <a:gs pos="25000">
                  <a:srgbClr val="00CC99"/>
                </a:gs>
                <a:gs pos="75000">
                  <a:srgbClr val="00B0F0"/>
                </a:gs>
                <a:gs pos="100000">
                  <a:srgbClr val="00CC99"/>
                </a:gs>
              </a:gsLst>
              <a:lin ang="192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13" name="Рисунок 12" descr="a1a47e32570acf28b79c72d83b122.jpg"/>
            <p:cNvPicPr>
              <a:picLocks noChangeAspect="1"/>
            </p:cNvPicPr>
            <p:nvPr/>
          </p:nvPicPr>
          <p:blipFill>
            <a:blip r:embed="rId7" cstate="email">
              <a:grayscl/>
            </a:blip>
            <a:stretch>
              <a:fillRect/>
            </a:stretch>
          </p:blipFill>
          <p:spPr>
            <a:xfrm>
              <a:off x="2857488" y="785794"/>
              <a:ext cx="3452810" cy="2543175"/>
            </a:xfrm>
            <a:prstGeom prst="rect">
              <a:avLst/>
            </a:prstGeom>
          </p:spPr>
        </p:pic>
      </p:grpSp>
      <p:grpSp>
        <p:nvGrpSpPr>
          <p:cNvPr id="15" name="Группа 14"/>
          <p:cNvGrpSpPr/>
          <p:nvPr/>
        </p:nvGrpSpPr>
        <p:grpSpPr>
          <a:xfrm>
            <a:off x="2786050" y="714356"/>
            <a:ext cx="3571900" cy="2714644"/>
            <a:chOff x="2786050" y="714356"/>
            <a:chExt cx="3571900" cy="2714644"/>
          </a:xfrm>
        </p:grpSpPr>
        <p:sp>
          <p:nvSpPr>
            <p:cNvPr id="16" name="Рамка 15"/>
            <p:cNvSpPr/>
            <p:nvPr/>
          </p:nvSpPr>
          <p:spPr>
            <a:xfrm>
              <a:off x="2786050" y="714356"/>
              <a:ext cx="3571900" cy="2714644"/>
            </a:xfrm>
            <a:prstGeom prst="frame">
              <a:avLst>
                <a:gd name="adj1" fmla="val 2305"/>
              </a:avLst>
            </a:prstGeom>
            <a:gradFill flip="none" rotWithShape="1">
              <a:gsLst>
                <a:gs pos="0">
                  <a:srgbClr val="03D4A8"/>
                </a:gs>
                <a:gs pos="25000">
                  <a:srgbClr val="00CC99"/>
                </a:gs>
                <a:gs pos="75000">
                  <a:srgbClr val="00B0F0"/>
                </a:gs>
                <a:gs pos="100000">
                  <a:srgbClr val="00CC99"/>
                </a:gs>
              </a:gsLst>
              <a:lin ang="192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17" name="Рисунок 16" descr="a1a47e32570acf28b79c72d83b122.jp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857488" y="785794"/>
              <a:ext cx="3452810" cy="2543175"/>
            </a:xfrm>
            <a:prstGeom prst="rect">
              <a:avLst/>
            </a:prstGeom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10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ен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Dz244_мальвина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388" y="2000240"/>
            <a:ext cx="2428860" cy="2967108"/>
          </a:xfrm>
          <a:prstGeom prst="rect">
            <a:avLst/>
          </a:prstGeom>
        </p:spPr>
      </p:pic>
      <p:pic>
        <p:nvPicPr>
          <p:cNvPr id="3" name="Рисунок 2" descr="буратино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357158" y="2071678"/>
            <a:ext cx="1972411" cy="2963726"/>
          </a:xfrm>
          <a:prstGeom prst="rect">
            <a:avLst/>
          </a:prstGeom>
        </p:spPr>
      </p:pic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6572264" y="6286520"/>
            <a:ext cx="928694" cy="35719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214546" y="4857760"/>
            <a:ext cx="2071702" cy="642942"/>
          </a:xfrm>
          <a:prstGeom prst="roundRect">
            <a:avLst/>
          </a:prstGeom>
          <a:solidFill>
            <a:srgbClr val="00CC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FFFF00"/>
                  </a:solidFill>
                </a:ln>
              </a:rPr>
              <a:t>Тетрадь</a:t>
            </a:r>
            <a:endParaRPr lang="ru-RU" sz="3600" dirty="0">
              <a:ln>
                <a:solidFill>
                  <a:srgbClr val="FFFF00"/>
                </a:solidFill>
              </a:ln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00430" y="5643578"/>
            <a:ext cx="2071702" cy="642942"/>
          </a:xfrm>
          <a:prstGeom prst="roundRect">
            <a:avLst/>
          </a:prstGeom>
          <a:solidFill>
            <a:srgbClr val="00CC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FFFF00"/>
                  </a:solidFill>
                </a:ln>
              </a:rPr>
              <a:t>Книжка</a:t>
            </a:r>
            <a:endParaRPr lang="ru-RU" sz="3600" dirty="0">
              <a:ln>
                <a:solidFill>
                  <a:srgbClr val="FFFF00"/>
                </a:solidFill>
              </a:ln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929190" y="4857760"/>
            <a:ext cx="2071702" cy="642942"/>
          </a:xfrm>
          <a:prstGeom prst="roundRect">
            <a:avLst/>
          </a:prstGeom>
          <a:solidFill>
            <a:srgbClr val="00CC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FFFF00"/>
                  </a:solidFill>
                </a:ln>
              </a:rPr>
              <a:t>Альбом</a:t>
            </a:r>
            <a:endParaRPr lang="ru-RU" sz="3600" dirty="0">
              <a:ln>
                <a:solidFill>
                  <a:srgbClr val="FFFF00"/>
                </a:solidFill>
              </a:ln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2500298" y="428604"/>
            <a:ext cx="4071966" cy="3143272"/>
            <a:chOff x="2500298" y="428604"/>
            <a:chExt cx="4071966" cy="3143272"/>
          </a:xfrm>
        </p:grpSpPr>
        <p:sp>
          <p:nvSpPr>
            <p:cNvPr id="6" name="Рамка 5"/>
            <p:cNvSpPr/>
            <p:nvPr/>
          </p:nvSpPr>
          <p:spPr>
            <a:xfrm>
              <a:off x="2500298" y="428604"/>
              <a:ext cx="4071966" cy="3143272"/>
            </a:xfrm>
            <a:prstGeom prst="frame">
              <a:avLst>
                <a:gd name="adj1" fmla="val 2305"/>
              </a:avLst>
            </a:prstGeom>
            <a:gradFill flip="none" rotWithShape="1">
              <a:gsLst>
                <a:gs pos="0">
                  <a:srgbClr val="03D4A8"/>
                </a:gs>
                <a:gs pos="25000">
                  <a:srgbClr val="00CC99"/>
                </a:gs>
                <a:gs pos="75000">
                  <a:srgbClr val="00B0F0"/>
                </a:gs>
                <a:gs pos="100000">
                  <a:srgbClr val="00CC99"/>
                </a:gs>
              </a:gsLst>
              <a:lin ang="192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13" name="Рисунок 12" descr="767956.jpeg"/>
            <p:cNvPicPr>
              <a:picLocks noChangeAspect="1"/>
            </p:cNvPicPr>
            <p:nvPr/>
          </p:nvPicPr>
          <p:blipFill>
            <a:blip r:embed="rId7" cstate="email">
              <a:grayscl/>
            </a:blip>
            <a:stretch>
              <a:fillRect/>
            </a:stretch>
          </p:blipFill>
          <p:spPr>
            <a:xfrm>
              <a:off x="2571736" y="500042"/>
              <a:ext cx="3929090" cy="3000396"/>
            </a:xfrm>
            <a:prstGeom prst="rect">
              <a:avLst/>
            </a:prstGeom>
          </p:spPr>
        </p:pic>
      </p:grpSp>
      <p:grpSp>
        <p:nvGrpSpPr>
          <p:cNvPr id="15" name="Группа 14"/>
          <p:cNvGrpSpPr/>
          <p:nvPr/>
        </p:nvGrpSpPr>
        <p:grpSpPr>
          <a:xfrm>
            <a:off x="2500298" y="428604"/>
            <a:ext cx="4071966" cy="3143272"/>
            <a:chOff x="2500298" y="428604"/>
            <a:chExt cx="4071966" cy="3143272"/>
          </a:xfrm>
        </p:grpSpPr>
        <p:sp>
          <p:nvSpPr>
            <p:cNvPr id="16" name="Рамка 15"/>
            <p:cNvSpPr/>
            <p:nvPr/>
          </p:nvSpPr>
          <p:spPr>
            <a:xfrm>
              <a:off x="2500298" y="428604"/>
              <a:ext cx="4071966" cy="3143272"/>
            </a:xfrm>
            <a:prstGeom prst="frame">
              <a:avLst>
                <a:gd name="adj1" fmla="val 2305"/>
              </a:avLst>
            </a:prstGeom>
            <a:gradFill flip="none" rotWithShape="1">
              <a:gsLst>
                <a:gs pos="0">
                  <a:srgbClr val="03D4A8"/>
                </a:gs>
                <a:gs pos="25000">
                  <a:srgbClr val="00CC99"/>
                </a:gs>
                <a:gs pos="75000">
                  <a:srgbClr val="00B0F0"/>
                </a:gs>
                <a:gs pos="100000">
                  <a:srgbClr val="00CC99"/>
                </a:gs>
              </a:gsLst>
              <a:lin ang="192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17" name="Рисунок 16" descr="767956.jpeg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2571736" y="500042"/>
              <a:ext cx="3929090" cy="3000396"/>
            </a:xfrm>
            <a:prstGeom prst="rect">
              <a:avLst/>
            </a:prstGeom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10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альбо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Dz244_мальвина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388" y="2000240"/>
            <a:ext cx="2428860" cy="2967108"/>
          </a:xfrm>
          <a:prstGeom prst="rect">
            <a:avLst/>
          </a:prstGeom>
        </p:spPr>
      </p:pic>
      <p:pic>
        <p:nvPicPr>
          <p:cNvPr id="3" name="Рисунок 2" descr="буратино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357158" y="2071678"/>
            <a:ext cx="1972411" cy="2963726"/>
          </a:xfrm>
          <a:prstGeom prst="rect">
            <a:avLst/>
          </a:prstGeom>
        </p:spPr>
      </p:pic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6572264" y="6286520"/>
            <a:ext cx="928694" cy="35719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43108" y="4857760"/>
            <a:ext cx="2071702" cy="642942"/>
          </a:xfrm>
          <a:prstGeom prst="roundRect">
            <a:avLst/>
          </a:prstGeom>
          <a:solidFill>
            <a:srgbClr val="00CC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dirty="0" smtClean="0">
                <a:ln>
                  <a:solidFill>
                    <a:srgbClr val="FFFF00"/>
                  </a:solidFill>
                </a:ln>
              </a:rPr>
              <a:t>Карандаши</a:t>
            </a:r>
            <a:endParaRPr lang="ru-RU" sz="2700" dirty="0">
              <a:ln>
                <a:solidFill>
                  <a:srgbClr val="FFFF00"/>
                </a:solidFill>
              </a:ln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0628" y="4857760"/>
            <a:ext cx="2071702" cy="642942"/>
          </a:xfrm>
          <a:prstGeom prst="roundRect">
            <a:avLst/>
          </a:prstGeom>
          <a:solidFill>
            <a:srgbClr val="00CC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FFFF00"/>
                  </a:solidFill>
                </a:ln>
              </a:rPr>
              <a:t>Краски</a:t>
            </a:r>
            <a:endParaRPr lang="ru-RU" sz="3600" dirty="0">
              <a:ln>
                <a:solidFill>
                  <a:srgbClr val="FFFF00"/>
                </a:solidFill>
              </a:ln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71868" y="5572140"/>
            <a:ext cx="2071702" cy="642942"/>
          </a:xfrm>
          <a:prstGeom prst="roundRect">
            <a:avLst/>
          </a:prstGeom>
          <a:solidFill>
            <a:srgbClr val="00CC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rgbClr val="FFFF00"/>
                  </a:solidFill>
                </a:ln>
              </a:rPr>
              <a:t>Фломастеры</a:t>
            </a:r>
            <a:endParaRPr lang="ru-RU" sz="2400" dirty="0">
              <a:ln>
                <a:solidFill>
                  <a:srgbClr val="FFFF00"/>
                </a:solidFill>
              </a:ln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3202974" y="357166"/>
            <a:ext cx="2643206" cy="3500462"/>
            <a:chOff x="3202974" y="357166"/>
            <a:chExt cx="2643206" cy="3500462"/>
          </a:xfrm>
        </p:grpSpPr>
        <p:sp>
          <p:nvSpPr>
            <p:cNvPr id="6" name="Рамка 5"/>
            <p:cNvSpPr/>
            <p:nvPr/>
          </p:nvSpPr>
          <p:spPr>
            <a:xfrm>
              <a:off x="3202974" y="357166"/>
              <a:ext cx="2643206" cy="3500462"/>
            </a:xfrm>
            <a:prstGeom prst="frame">
              <a:avLst>
                <a:gd name="adj1" fmla="val 2305"/>
              </a:avLst>
            </a:prstGeom>
            <a:gradFill flip="none" rotWithShape="1">
              <a:gsLst>
                <a:gs pos="0">
                  <a:srgbClr val="03D4A8"/>
                </a:gs>
                <a:gs pos="25000">
                  <a:srgbClr val="00CC99"/>
                </a:gs>
                <a:gs pos="75000">
                  <a:srgbClr val="00B0F0"/>
                </a:gs>
                <a:gs pos="100000">
                  <a:srgbClr val="00CC99"/>
                </a:gs>
              </a:gsLst>
              <a:lin ang="192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13" name="Рисунок 12" descr="54.png"/>
            <p:cNvPicPr>
              <a:picLocks noChangeAspect="1"/>
            </p:cNvPicPr>
            <p:nvPr/>
          </p:nvPicPr>
          <p:blipFill>
            <a:blip r:embed="rId7">
              <a:grayscl/>
            </a:blip>
            <a:stretch>
              <a:fillRect/>
            </a:stretch>
          </p:blipFill>
          <p:spPr>
            <a:xfrm>
              <a:off x="3286116" y="357166"/>
              <a:ext cx="2426696" cy="3430579"/>
            </a:xfrm>
            <a:prstGeom prst="rect">
              <a:avLst/>
            </a:prstGeom>
          </p:spPr>
        </p:pic>
      </p:grpSp>
      <p:grpSp>
        <p:nvGrpSpPr>
          <p:cNvPr id="16" name="Группа 15"/>
          <p:cNvGrpSpPr/>
          <p:nvPr/>
        </p:nvGrpSpPr>
        <p:grpSpPr>
          <a:xfrm>
            <a:off x="3214678" y="357166"/>
            <a:ext cx="2643206" cy="3500462"/>
            <a:chOff x="3202974" y="357166"/>
            <a:chExt cx="2643206" cy="3500462"/>
          </a:xfrm>
        </p:grpSpPr>
        <p:sp>
          <p:nvSpPr>
            <p:cNvPr id="17" name="Рамка 16"/>
            <p:cNvSpPr/>
            <p:nvPr/>
          </p:nvSpPr>
          <p:spPr>
            <a:xfrm>
              <a:off x="3202974" y="357166"/>
              <a:ext cx="2643206" cy="3500462"/>
            </a:xfrm>
            <a:prstGeom prst="frame">
              <a:avLst>
                <a:gd name="adj1" fmla="val 2305"/>
              </a:avLst>
            </a:prstGeom>
            <a:gradFill flip="none" rotWithShape="1">
              <a:gsLst>
                <a:gs pos="0">
                  <a:srgbClr val="03D4A8"/>
                </a:gs>
                <a:gs pos="25000">
                  <a:srgbClr val="00CC99"/>
                </a:gs>
                <a:gs pos="75000">
                  <a:srgbClr val="00B0F0"/>
                </a:gs>
                <a:gs pos="100000">
                  <a:srgbClr val="00CC99"/>
                </a:gs>
              </a:gsLst>
              <a:lin ang="192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18" name="Рисунок 17" descr="54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286116" y="357166"/>
              <a:ext cx="2426696" cy="3430579"/>
            </a:xfrm>
            <a:prstGeom prst="rect">
              <a:avLst/>
            </a:prstGeom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10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карандаши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Dz244_мальвина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388" y="2000240"/>
            <a:ext cx="2428860" cy="2967108"/>
          </a:xfrm>
          <a:prstGeom prst="rect">
            <a:avLst/>
          </a:prstGeom>
        </p:spPr>
      </p:pic>
      <p:pic>
        <p:nvPicPr>
          <p:cNvPr id="3" name="Рисунок 2" descr="буратино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357158" y="2071678"/>
            <a:ext cx="1972411" cy="2963726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2143108" y="4857760"/>
            <a:ext cx="2071702" cy="642942"/>
          </a:xfrm>
          <a:prstGeom prst="roundRect">
            <a:avLst/>
          </a:prstGeom>
          <a:solidFill>
            <a:srgbClr val="00CC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dirty="0" smtClean="0">
                <a:ln>
                  <a:solidFill>
                    <a:srgbClr val="FFFF00"/>
                  </a:solidFill>
                </a:ln>
              </a:rPr>
              <a:t>Карандаши</a:t>
            </a:r>
            <a:endParaRPr lang="ru-RU" sz="2700" dirty="0">
              <a:ln>
                <a:solidFill>
                  <a:srgbClr val="FFFF00"/>
                </a:solidFill>
              </a:ln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0628" y="4857760"/>
            <a:ext cx="2071702" cy="642942"/>
          </a:xfrm>
          <a:prstGeom prst="roundRect">
            <a:avLst/>
          </a:prstGeom>
          <a:solidFill>
            <a:srgbClr val="00CC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rgbClr val="FFFF00"/>
                  </a:solidFill>
                </a:ln>
              </a:rPr>
              <a:t>Фломастеры</a:t>
            </a:r>
            <a:endParaRPr lang="ru-RU" sz="2400" dirty="0">
              <a:ln>
                <a:solidFill>
                  <a:srgbClr val="FFFF00"/>
                </a:solidFill>
              </a:ln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43306" y="5572140"/>
            <a:ext cx="2071702" cy="642942"/>
          </a:xfrm>
          <a:prstGeom prst="roundRect">
            <a:avLst/>
          </a:prstGeom>
          <a:solidFill>
            <a:srgbClr val="00CC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FFFF00"/>
                  </a:solidFill>
                </a:ln>
              </a:rPr>
              <a:t>Краски</a:t>
            </a:r>
            <a:endParaRPr lang="ru-RU" sz="3600" dirty="0">
              <a:ln>
                <a:solidFill>
                  <a:srgbClr val="FFFF00"/>
                </a:solidFill>
              </a:ln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3071802" y="428604"/>
            <a:ext cx="2928958" cy="3357586"/>
            <a:chOff x="3071802" y="428604"/>
            <a:chExt cx="2928958" cy="3357586"/>
          </a:xfrm>
        </p:grpSpPr>
        <p:sp>
          <p:nvSpPr>
            <p:cNvPr id="6" name="Рамка 5"/>
            <p:cNvSpPr/>
            <p:nvPr/>
          </p:nvSpPr>
          <p:spPr>
            <a:xfrm>
              <a:off x="3071802" y="428604"/>
              <a:ext cx="2928958" cy="3357586"/>
            </a:xfrm>
            <a:prstGeom prst="frame">
              <a:avLst>
                <a:gd name="adj1" fmla="val 2305"/>
              </a:avLst>
            </a:prstGeom>
            <a:gradFill flip="none" rotWithShape="1">
              <a:gsLst>
                <a:gs pos="0">
                  <a:srgbClr val="03D4A8"/>
                </a:gs>
                <a:gs pos="25000">
                  <a:srgbClr val="00CC99"/>
                </a:gs>
                <a:gs pos="75000">
                  <a:srgbClr val="00B0F0"/>
                </a:gs>
                <a:gs pos="100000">
                  <a:srgbClr val="00CC99"/>
                </a:gs>
              </a:gsLst>
              <a:lin ang="192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13" name="Рисунок 12" descr="103773915__1_DDD.png"/>
            <p:cNvPicPr>
              <a:picLocks noChangeAspect="1"/>
            </p:cNvPicPr>
            <p:nvPr/>
          </p:nvPicPr>
          <p:blipFill>
            <a:blip r:embed="rId7" cstate="email">
              <a:grayscl/>
            </a:blip>
            <a:stretch>
              <a:fillRect/>
            </a:stretch>
          </p:blipFill>
          <p:spPr>
            <a:xfrm>
              <a:off x="3286116" y="500042"/>
              <a:ext cx="2595563" cy="3214709"/>
            </a:xfrm>
            <a:prstGeom prst="rect">
              <a:avLst/>
            </a:prstGeom>
          </p:spPr>
        </p:pic>
      </p:grpSp>
      <p:grpSp>
        <p:nvGrpSpPr>
          <p:cNvPr id="15" name="Группа 14"/>
          <p:cNvGrpSpPr/>
          <p:nvPr/>
        </p:nvGrpSpPr>
        <p:grpSpPr>
          <a:xfrm>
            <a:off x="3071802" y="428604"/>
            <a:ext cx="2928958" cy="3357586"/>
            <a:chOff x="3071802" y="428604"/>
            <a:chExt cx="2928958" cy="3357586"/>
          </a:xfrm>
        </p:grpSpPr>
        <p:sp>
          <p:nvSpPr>
            <p:cNvPr id="16" name="Рамка 15"/>
            <p:cNvSpPr/>
            <p:nvPr/>
          </p:nvSpPr>
          <p:spPr>
            <a:xfrm>
              <a:off x="3071802" y="428604"/>
              <a:ext cx="2928958" cy="3357586"/>
            </a:xfrm>
            <a:prstGeom prst="frame">
              <a:avLst>
                <a:gd name="adj1" fmla="val 2305"/>
              </a:avLst>
            </a:prstGeom>
            <a:gradFill flip="none" rotWithShape="1">
              <a:gsLst>
                <a:gs pos="0">
                  <a:srgbClr val="03D4A8"/>
                </a:gs>
                <a:gs pos="25000">
                  <a:srgbClr val="00CC99"/>
                </a:gs>
                <a:gs pos="75000">
                  <a:srgbClr val="00B0F0"/>
                </a:gs>
                <a:gs pos="100000">
                  <a:srgbClr val="00CC99"/>
                </a:gs>
              </a:gsLst>
              <a:lin ang="192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17" name="Рисунок 16" descr="103773915__1_DDD.p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286116" y="500042"/>
              <a:ext cx="2595563" cy="3214709"/>
            </a:xfrm>
            <a:prstGeom prst="rect">
              <a:avLst/>
            </a:prstGeom>
          </p:spPr>
        </p:pic>
      </p:grpSp>
      <p:sp>
        <p:nvSpPr>
          <p:cNvPr id="19" name="Управляющая кнопка: домой 18">
            <a:hlinkClick r:id="" action="ppaction://hlinkshowjump?jump=endshow" highlightClick="1"/>
          </p:cNvPr>
          <p:cNvSpPr/>
          <p:nvPr/>
        </p:nvSpPr>
        <p:spPr>
          <a:xfrm>
            <a:off x="357158" y="6000768"/>
            <a:ext cx="500066" cy="500066"/>
          </a:xfrm>
          <a:prstGeom prst="actionButtonHom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10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краски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214290"/>
            <a:ext cx="6000792" cy="642942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Интернет-ресурсы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714356"/>
            <a:ext cx="8572560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</a:rPr>
              <a:t>Для шаблона презентации: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solidFill>
                  <a:srgbClr val="000099"/>
                </a:solidFill>
                <a:hlinkClick r:id="rId2"/>
              </a:rPr>
              <a:t>http://img-fotki.yandex.ru/get/6706/56195015.60/0_b6085_fa52d000_XL.png</a:t>
            </a:r>
            <a:r>
              <a:rPr lang="ru-RU" sz="1600" dirty="0" smtClean="0">
                <a:solidFill>
                  <a:srgbClr val="000099"/>
                </a:solidFill>
              </a:rPr>
              <a:t> -  </a:t>
            </a:r>
          </a:p>
          <a:p>
            <a:pPr marL="342900" indent="-342900"/>
            <a:r>
              <a:rPr lang="ru-RU" sz="1600" dirty="0" smtClean="0">
                <a:solidFill>
                  <a:srgbClr val="000099"/>
                </a:solidFill>
              </a:rPr>
              <a:t>школьный ранец с листьями</a:t>
            </a:r>
          </a:p>
          <a:p>
            <a:r>
              <a:rPr lang="ru-RU" sz="1600" dirty="0" smtClean="0">
                <a:solidFill>
                  <a:srgbClr val="000099"/>
                </a:solidFill>
              </a:rPr>
              <a:t>2. </a:t>
            </a:r>
            <a:r>
              <a:rPr lang="ru-RU" sz="1600" dirty="0" smtClean="0">
                <a:solidFill>
                  <a:srgbClr val="000099"/>
                </a:solidFill>
                <a:hlinkClick r:id="rId3"/>
              </a:rPr>
              <a:t>http://img-fotki.yandex.ru/get/9153/102699435.965/0_ac50f_ada5b95c_S.png</a:t>
            </a:r>
            <a:r>
              <a:rPr lang="ru-RU" sz="1600" dirty="0" smtClean="0">
                <a:solidFill>
                  <a:srgbClr val="000099"/>
                </a:solidFill>
              </a:rPr>
              <a:t> -  </a:t>
            </a:r>
          </a:p>
          <a:p>
            <a:r>
              <a:rPr lang="ru-RU" sz="1600" dirty="0" smtClean="0">
                <a:solidFill>
                  <a:srgbClr val="000099"/>
                </a:solidFill>
              </a:rPr>
              <a:t>колокольчик</a:t>
            </a:r>
          </a:p>
          <a:p>
            <a:r>
              <a:rPr lang="ru-RU" sz="1600" dirty="0" smtClean="0">
                <a:solidFill>
                  <a:srgbClr val="000099"/>
                </a:solidFill>
              </a:rPr>
              <a:t>3. </a:t>
            </a:r>
            <a:r>
              <a:rPr lang="ru-RU" sz="1600" dirty="0" smtClean="0">
                <a:solidFill>
                  <a:srgbClr val="000099"/>
                </a:solidFill>
                <a:hlinkClick r:id="rId4"/>
              </a:rPr>
              <a:t>http://img-fotki.yandex.ru/get/5306/47407354.2a1/0_90b7c_b4985178_M.png</a:t>
            </a:r>
            <a:r>
              <a:rPr lang="ru-RU" sz="1600" dirty="0" smtClean="0">
                <a:solidFill>
                  <a:srgbClr val="000099"/>
                </a:solidFill>
              </a:rPr>
              <a:t> -  </a:t>
            </a:r>
          </a:p>
          <a:p>
            <a:r>
              <a:rPr lang="ru-RU" sz="1600" dirty="0" smtClean="0">
                <a:solidFill>
                  <a:srgbClr val="000099"/>
                </a:solidFill>
              </a:rPr>
              <a:t>колокольчик с листиком.</a:t>
            </a:r>
          </a:p>
          <a:p>
            <a:r>
              <a:rPr lang="ru-RU" sz="1600" dirty="0" smtClean="0">
                <a:solidFill>
                  <a:srgbClr val="C00000"/>
                </a:solidFill>
              </a:rPr>
              <a:t>Для игры: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solidFill>
                  <a:srgbClr val="000099"/>
                </a:solidFill>
                <a:hlinkClick r:id="rId5"/>
              </a:rPr>
              <a:t>http://dc173.4shared.com/img/WukX7Z12/s7/12ecc32c638/%D0%B1%D1%</a:t>
            </a:r>
          </a:p>
          <a:p>
            <a:pPr marL="342900" indent="-342900"/>
            <a:r>
              <a:rPr lang="ru-RU" sz="1600" dirty="0" smtClean="0">
                <a:solidFill>
                  <a:srgbClr val="000099"/>
                </a:solidFill>
                <a:hlinkClick r:id="rId5"/>
              </a:rPr>
              <a:t>83%D1%80%D0%B0%D1%82%D0%B8%D0%BD%D0%BE.png</a:t>
            </a:r>
            <a:r>
              <a:rPr lang="ru-RU" sz="1600" dirty="0" smtClean="0">
                <a:solidFill>
                  <a:srgbClr val="000099"/>
                </a:solidFill>
              </a:rPr>
              <a:t> -  </a:t>
            </a:r>
            <a:r>
              <a:rPr lang="ru-RU" sz="1600" dirty="0" err="1" smtClean="0">
                <a:solidFill>
                  <a:srgbClr val="000099"/>
                </a:solidFill>
              </a:rPr>
              <a:t>буратино</a:t>
            </a:r>
            <a:endParaRPr lang="ru-RU" sz="1600" dirty="0" smtClean="0">
              <a:solidFill>
                <a:srgbClr val="000099"/>
              </a:solidFill>
            </a:endParaRPr>
          </a:p>
          <a:p>
            <a:r>
              <a:rPr lang="ru-RU" sz="1600" dirty="0" smtClean="0">
                <a:solidFill>
                  <a:srgbClr val="000099"/>
                </a:solidFill>
              </a:rPr>
              <a:t>2. </a:t>
            </a:r>
            <a:r>
              <a:rPr lang="ru-RU" sz="1600" dirty="0" smtClean="0">
                <a:solidFill>
                  <a:srgbClr val="000099"/>
                </a:solidFill>
                <a:hlinkClick r:id="rId6"/>
              </a:rPr>
              <a:t>http://wiki.tgl.net.ru/images/b/b3/IDz244_%D0%BC%D0%B0%D0%BB%D1%</a:t>
            </a:r>
          </a:p>
          <a:p>
            <a:r>
              <a:rPr lang="ru-RU" sz="1600" dirty="0" smtClean="0">
                <a:solidFill>
                  <a:srgbClr val="000099"/>
                </a:solidFill>
                <a:hlinkClick r:id="rId6"/>
              </a:rPr>
              <a:t>8C%D0%B2%D0%B8%D0%BD%D0%B01.png</a:t>
            </a:r>
            <a:r>
              <a:rPr lang="ru-RU" sz="1600" dirty="0" smtClean="0">
                <a:solidFill>
                  <a:srgbClr val="000099"/>
                </a:solidFill>
              </a:rPr>
              <a:t> -  </a:t>
            </a:r>
            <a:r>
              <a:rPr lang="ru-RU" sz="1600" dirty="0" err="1" smtClean="0">
                <a:solidFill>
                  <a:srgbClr val="000099"/>
                </a:solidFill>
              </a:rPr>
              <a:t>мальвина</a:t>
            </a:r>
            <a:endParaRPr lang="ru-RU" sz="1600" dirty="0" smtClean="0">
              <a:solidFill>
                <a:srgbClr val="000099"/>
              </a:solidFill>
            </a:endParaRPr>
          </a:p>
          <a:p>
            <a:r>
              <a:rPr lang="ru-RU" sz="1600" dirty="0" smtClean="0">
                <a:solidFill>
                  <a:srgbClr val="000099"/>
                </a:solidFill>
              </a:rPr>
              <a:t>3. </a:t>
            </a:r>
            <a:r>
              <a:rPr lang="ru-RU" sz="1600" dirty="0" smtClean="0">
                <a:solidFill>
                  <a:srgbClr val="000099"/>
                </a:solidFill>
                <a:hlinkClick r:id="rId7"/>
              </a:rPr>
              <a:t>http://ps-cs.ucoz.ru/_ld/0/54.png</a:t>
            </a:r>
            <a:r>
              <a:rPr lang="ru-RU" sz="1600" dirty="0" smtClean="0">
                <a:solidFill>
                  <a:srgbClr val="000099"/>
                </a:solidFill>
              </a:rPr>
              <a:t> -  карандаши</a:t>
            </a:r>
          </a:p>
          <a:p>
            <a:r>
              <a:rPr lang="ru-RU" sz="1600" dirty="0" smtClean="0">
                <a:solidFill>
                  <a:srgbClr val="000099"/>
                </a:solidFill>
              </a:rPr>
              <a:t>4. </a:t>
            </a:r>
            <a:r>
              <a:rPr lang="ru-RU" sz="1600" dirty="0" smtClean="0">
                <a:solidFill>
                  <a:srgbClr val="000099"/>
                </a:solidFill>
                <a:hlinkClick r:id="rId8"/>
              </a:rPr>
              <a:t>http://img1.liveinternet.ru/images/attach/b/4/103/773/103773915__1_DDD.png</a:t>
            </a:r>
            <a:r>
              <a:rPr lang="ru-RU" sz="1600" dirty="0" smtClean="0">
                <a:solidFill>
                  <a:srgbClr val="000099"/>
                </a:solidFill>
              </a:rPr>
              <a:t> -</a:t>
            </a:r>
          </a:p>
          <a:p>
            <a:r>
              <a:rPr lang="ru-RU" sz="1600" dirty="0" smtClean="0">
                <a:solidFill>
                  <a:srgbClr val="000099"/>
                </a:solidFill>
              </a:rPr>
              <a:t> краски с кисточкой</a:t>
            </a:r>
          </a:p>
          <a:p>
            <a:r>
              <a:rPr lang="ru-RU" sz="1600" dirty="0" smtClean="0">
                <a:solidFill>
                  <a:srgbClr val="000099"/>
                </a:solidFill>
              </a:rPr>
              <a:t>5. </a:t>
            </a:r>
            <a:r>
              <a:rPr lang="ru-RU" sz="1600" dirty="0" smtClean="0">
                <a:solidFill>
                  <a:srgbClr val="000099"/>
                </a:solidFill>
                <a:hlinkClick r:id="rId9"/>
              </a:rPr>
              <a:t>http://www.ru.all.biz/img/ru/catalog/767956.jpeg</a:t>
            </a:r>
            <a:r>
              <a:rPr lang="ru-RU" sz="1600" dirty="0" smtClean="0">
                <a:solidFill>
                  <a:srgbClr val="000099"/>
                </a:solidFill>
              </a:rPr>
              <a:t> - альбом для рисования</a:t>
            </a:r>
          </a:p>
          <a:p>
            <a:r>
              <a:rPr lang="ru-RU" sz="1600" dirty="0" smtClean="0">
                <a:solidFill>
                  <a:srgbClr val="000099"/>
                </a:solidFill>
              </a:rPr>
              <a:t>6. </a:t>
            </a:r>
            <a:r>
              <a:rPr lang="ru-RU" sz="1600" dirty="0" smtClean="0">
                <a:solidFill>
                  <a:srgbClr val="000099"/>
                </a:solidFill>
                <a:hlinkClick r:id="rId10"/>
              </a:rPr>
              <a:t>http://www.finsib.com/cache/700/1084405_Preview.jpg</a:t>
            </a:r>
            <a:r>
              <a:rPr lang="ru-RU" sz="1600" dirty="0" smtClean="0">
                <a:solidFill>
                  <a:srgbClr val="000099"/>
                </a:solidFill>
              </a:rPr>
              <a:t>  - тетрадь</a:t>
            </a:r>
          </a:p>
          <a:p>
            <a:r>
              <a:rPr lang="ru-RU" sz="1600" dirty="0" smtClean="0">
                <a:solidFill>
                  <a:srgbClr val="000099"/>
                </a:solidFill>
              </a:rPr>
              <a:t>7. </a:t>
            </a:r>
            <a:r>
              <a:rPr lang="ru-RU" sz="1600" dirty="0" smtClean="0">
                <a:solidFill>
                  <a:srgbClr val="000099"/>
                </a:solidFill>
                <a:hlinkClick r:id="rId11"/>
              </a:rPr>
              <a:t>http://sbooks.ru/images/goods/103010139_1.jpg</a:t>
            </a:r>
            <a:r>
              <a:rPr lang="ru-RU" sz="1600" dirty="0" smtClean="0">
                <a:solidFill>
                  <a:srgbClr val="000099"/>
                </a:solidFill>
              </a:rPr>
              <a:t> - букварь</a:t>
            </a:r>
          </a:p>
          <a:p>
            <a:r>
              <a:rPr lang="ru-RU" sz="1600" dirty="0" smtClean="0">
                <a:solidFill>
                  <a:srgbClr val="000099"/>
                </a:solidFill>
              </a:rPr>
              <a:t>8. </a:t>
            </a:r>
            <a:r>
              <a:rPr lang="ru-RU" sz="1600" dirty="0" smtClean="0">
                <a:solidFill>
                  <a:srgbClr val="000099"/>
                </a:solidFill>
                <a:hlinkClick r:id="rId12"/>
              </a:rPr>
              <a:t>http://i.mailfotomag.net/tgx/6/8e/a1a47e32570acf28b79c72d83b122.jpg</a:t>
            </a:r>
            <a:r>
              <a:rPr lang="ru-RU" sz="1600" dirty="0" smtClean="0">
                <a:solidFill>
                  <a:srgbClr val="000099"/>
                </a:solidFill>
              </a:rPr>
              <a:t> - пенал</a:t>
            </a:r>
          </a:p>
          <a:p>
            <a:r>
              <a:rPr lang="ru-RU" sz="1600" dirty="0" smtClean="0">
                <a:solidFill>
                  <a:srgbClr val="000099"/>
                </a:solidFill>
              </a:rPr>
              <a:t>9. </a:t>
            </a:r>
            <a:r>
              <a:rPr lang="en-US" sz="1600" dirty="0" smtClean="0">
                <a:solidFill>
                  <a:srgbClr val="000099"/>
                </a:solidFill>
                <a:hlinkClick r:id="rId13"/>
              </a:rPr>
              <a:t>http://ped-kopilka.ru/vneklasnaja-rabota/zagadki-schitalki-i-skorogovorki/zagadki-pro-shkolu-s-otvetami.html</a:t>
            </a:r>
            <a:r>
              <a:rPr lang="ru-RU" sz="1600" dirty="0" smtClean="0">
                <a:solidFill>
                  <a:srgbClr val="000099"/>
                </a:solidFill>
              </a:rPr>
              <a:t> -загадки про букварь, тетрадь, пенал, альбом.</a:t>
            </a:r>
          </a:p>
          <a:p>
            <a:r>
              <a:rPr lang="ru-RU" sz="1600" dirty="0" smtClean="0">
                <a:solidFill>
                  <a:srgbClr val="000099"/>
                </a:solidFill>
              </a:rPr>
              <a:t>10. </a:t>
            </a:r>
            <a:r>
              <a:rPr lang="en-US" sz="1600" dirty="0" smtClean="0">
                <a:solidFill>
                  <a:srgbClr val="000099"/>
                </a:solidFill>
                <a:hlinkClick r:id="rId14"/>
              </a:rPr>
              <a:t>http://www.razumniki.ru/zagadki_pro_shkolnye_prinadlegnosti.html</a:t>
            </a:r>
            <a:r>
              <a:rPr lang="ru-RU" sz="1600" dirty="0" smtClean="0">
                <a:solidFill>
                  <a:srgbClr val="000099"/>
                </a:solidFill>
              </a:rPr>
              <a:t> - загадки  о </a:t>
            </a:r>
          </a:p>
          <a:p>
            <a:r>
              <a:rPr lang="ru-RU" sz="1600" dirty="0" smtClean="0">
                <a:solidFill>
                  <a:srgbClr val="000099"/>
                </a:solidFill>
              </a:rPr>
              <a:t>цветных карандашах и красках</a:t>
            </a:r>
          </a:p>
          <a:p>
            <a:endParaRPr lang="ru-RU" sz="1600" dirty="0" smtClean="0">
              <a:solidFill>
                <a:srgbClr val="000099"/>
              </a:solidFill>
            </a:endParaRPr>
          </a:p>
          <a:p>
            <a:endParaRPr lang="ru-RU" dirty="0">
              <a:solidFill>
                <a:srgbClr val="000099"/>
              </a:solidFill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7429520" y="6286520"/>
            <a:ext cx="428596" cy="357190"/>
          </a:xfrm>
          <a:prstGeom prst="actionButtonHom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Boyarsky"/>
        <a:ea typeface=""/>
        <a:cs typeface=""/>
      </a:majorFont>
      <a:minorFont>
        <a:latin typeface="Camb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248</Words>
  <PresentationFormat>Экран (4:3)</PresentationFormat>
  <Paragraphs>59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Что в портфеле твоём?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Интернет-ресурсы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Sveta</dc:creator>
  <cp:lastModifiedBy>Sveta</cp:lastModifiedBy>
  <cp:revision>58</cp:revision>
  <dcterms:created xsi:type="dcterms:W3CDTF">2014-07-19T09:21:43Z</dcterms:created>
  <dcterms:modified xsi:type="dcterms:W3CDTF">2014-07-23T18:13:54Z</dcterms:modified>
</cp:coreProperties>
</file>