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88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85" r:id="rId23"/>
    <p:sldId id="277" r:id="rId24"/>
    <p:sldId id="287" r:id="rId25"/>
    <p:sldId id="278" r:id="rId26"/>
    <p:sldId id="279" r:id="rId27"/>
    <p:sldId id="280" r:id="rId28"/>
    <p:sldId id="281" r:id="rId29"/>
    <p:sldId id="282" r:id="rId30"/>
    <p:sldId id="283" r:id="rId31"/>
    <p:sldId id="284" r:id="rId3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108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05.11.2010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ransition advClick="0" advTm="200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05.11.2010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200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05.11.2010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200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05.11.2010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  <p:transition advClick="0" advTm="200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05.11.2010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advClick="0" advTm="200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05.11.2010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  <p:transition advClick="0" advTm="200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05.11.2010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Содержимое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Содержимое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advClick="0" advTm="200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05.11.2010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  <p:transition advClick="0" advTm="200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05.11.2010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200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Содержимое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05.11.2010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ransition advClick="0" advTm="200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05.11.2010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ransition advClick="0" advTm="200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05.11.2010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advClick="0" advTm="2000"/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14348" y="649412"/>
            <a:ext cx="7629012" cy="707886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4000" b="1" dirty="0" err="1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Mistral" pitchFamily="66" charset="0"/>
              </a:rPr>
              <a:t>Общеразвивающие</a:t>
            </a:r>
            <a:r>
              <a:rPr lang="ru-RU" sz="40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Mistral" pitchFamily="66" charset="0"/>
              </a:rPr>
              <a:t> упражнения на 32 счета</a:t>
            </a:r>
            <a:endParaRPr lang="ru-RU" sz="4000" b="1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Mistral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289755" y="1905648"/>
            <a:ext cx="6639831" cy="523220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2800" b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Автор: Морозов Валерий Павлович</a:t>
            </a:r>
            <a:endParaRPr lang="ru-RU" sz="4400" b="1" spc="50" dirty="0">
              <a:ln w="11430"/>
              <a:solidFill>
                <a:srgbClr val="C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357290" y="2714620"/>
            <a:ext cx="6470874" cy="646331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Учитель физической культуры МОУ </a:t>
            </a:r>
            <a:r>
              <a:rPr lang="ru-RU" b="1" spc="50" dirty="0" err="1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Асаковской</a:t>
            </a:r>
            <a:r>
              <a:rPr lang="ru-RU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ru-RU" b="1" spc="50" dirty="0" err="1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сош</a:t>
            </a:r>
            <a:r>
              <a:rPr lang="ru-RU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</a:p>
          <a:p>
            <a:pPr algn="ctr"/>
            <a:r>
              <a:rPr lang="ru-RU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Одинцовского района Московской области</a:t>
            </a:r>
            <a:endParaRPr lang="ru-RU" b="1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1745" name="Rectangle 1"/>
          <p:cNvSpPr>
            <a:spLocks noChangeArrowheads="1"/>
          </p:cNvSpPr>
          <p:nvPr/>
        </p:nvSpPr>
        <p:spPr bwMode="auto">
          <a:xfrm>
            <a:off x="857224" y="3786190"/>
            <a:ext cx="7500990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1" i="0" u="none" strike="noStrike" spc="50" normalizeH="0" baseline="0" dirty="0" smtClean="0">
              <a:ln w="11430"/>
              <a:solidFill>
                <a:sysClr val="windowText" lastClr="0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sng" strike="noStrike" spc="50" normalizeH="0" baseline="0" dirty="0" smtClean="0">
                <a:ln w="11430"/>
                <a:solidFill>
                  <a:sysClr val="windowText" lastClr="0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Уровень</a:t>
            </a:r>
            <a:r>
              <a:rPr kumimoji="0" lang="ru-RU" sz="1400" b="1" i="0" u="none" strike="noStrike" spc="50" normalizeH="0" baseline="0" dirty="0" smtClean="0">
                <a:ln w="11430"/>
                <a:solidFill>
                  <a:sysClr val="windowText" lastClr="0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: для учащихся 5-11 классов</a:t>
            </a:r>
            <a:endParaRPr kumimoji="0" lang="ru-RU" sz="1400" b="1" i="0" u="none" strike="noStrike" spc="50" normalizeH="0" baseline="0" dirty="0" smtClean="0">
              <a:ln w="11430"/>
              <a:solidFill>
                <a:sysClr val="windowText" lastClr="0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sng" strike="noStrike" spc="50" normalizeH="0" baseline="0" dirty="0" smtClean="0">
                <a:ln w="11430"/>
                <a:solidFill>
                  <a:sysClr val="windowText" lastClr="0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Цель</a:t>
            </a:r>
            <a:r>
              <a:rPr kumimoji="0" lang="ru-RU" sz="1400" b="1" i="0" u="none" strike="noStrike" spc="50" normalizeH="0" baseline="0" dirty="0" smtClean="0">
                <a:ln w="11430"/>
                <a:solidFill>
                  <a:sysClr val="windowText" lastClr="0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: развитие координационных способностей, гибкости и подвижности в суставах, укрепление отдельных мышц или их групп; разогревание мышц и подготовки организма к предстоящей работе.</a:t>
            </a:r>
            <a:endParaRPr kumimoji="0" lang="ru-RU" sz="1400" b="1" i="0" u="none" strike="noStrike" spc="50" normalizeH="0" baseline="0" dirty="0" smtClean="0">
              <a:ln w="11430"/>
              <a:solidFill>
                <a:sysClr val="windowText" lastClr="0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sng" strike="noStrike" spc="50" normalizeH="0" baseline="0" dirty="0" smtClean="0">
                <a:ln w="11430"/>
                <a:solidFill>
                  <a:sysClr val="windowText" lastClr="0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Используемое оборудование</a:t>
            </a:r>
            <a:r>
              <a:rPr kumimoji="0" lang="ru-RU" sz="1400" b="1" i="0" u="none" strike="noStrike" spc="50" normalizeH="0" baseline="0" dirty="0" smtClean="0">
                <a:ln w="11430"/>
                <a:solidFill>
                  <a:sysClr val="windowText" lastClr="0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: компьютер, музыкальный центр, проектор, экран</a:t>
            </a: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1" i="0" u="none" strike="noStrike" spc="50" normalizeH="0" baseline="0" dirty="0" smtClean="0">
              <a:ln w="11430"/>
              <a:solidFill>
                <a:sysClr val="windowText" lastClr="0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advClick="0" advTm="10000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duotone>
              <a:schemeClr val="bg1">
                <a:shade val="12000"/>
                <a:satMod val="240000"/>
              </a:schemeClr>
              <a:schemeClr val="bg1">
                <a:tint val="65000"/>
              </a:schemeClr>
            </a:duotone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42976" y="285728"/>
            <a:ext cx="6877204" cy="646331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3600" b="1" dirty="0" err="1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Mistral" pitchFamily="66" charset="0"/>
              </a:rPr>
              <a:t>Общеразвивающие</a:t>
            </a:r>
            <a:r>
              <a:rPr lang="ru-RU" sz="36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Mistral" pitchFamily="66" charset="0"/>
              </a:rPr>
              <a:t> упражнения на 32 счета</a:t>
            </a:r>
            <a:endParaRPr lang="ru-RU" sz="3600" b="1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Mistral" pitchFamily="66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42910" y="1142984"/>
            <a:ext cx="865943" cy="769441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2800" b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№</a:t>
            </a:r>
            <a:r>
              <a:rPr lang="ru-RU" sz="4400" b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8</a:t>
            </a:r>
            <a:endParaRPr lang="ru-RU" sz="4400" b="1" spc="50" dirty="0">
              <a:ln w="11430"/>
              <a:solidFill>
                <a:srgbClr val="C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329781" y="5753417"/>
            <a:ext cx="4456797" cy="461665"/>
          </a:xfrm>
          <a:prstGeom prst="rect">
            <a:avLst/>
          </a:prstGeom>
          <a:blipFill dpi="0" rotWithShape="1">
            <a:blip r:embed="rId3">
              <a:alphaModFix amt="80000"/>
              <a:duotone>
                <a:schemeClr val="accent4">
                  <a:shade val="40000"/>
                </a:schemeClr>
                <a:schemeClr val="accent4">
                  <a:tint val="42000"/>
                </a:schemeClr>
              </a:duotone>
            </a:blip>
            <a:srcRect/>
            <a:tile tx="0" ty="0" sx="40000" sy="40000" flip="none" algn="tl"/>
          </a:blip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marL="108000"/>
            <a:r>
              <a:rPr lang="ru-RU" sz="2400" b="1" dirty="0" smtClean="0"/>
              <a:t>Руки в стороны, ноги врозь</a:t>
            </a:r>
            <a:endParaRPr lang="ru-RU" sz="2400" dirty="0"/>
          </a:p>
        </p:txBody>
      </p:sp>
      <p:pic>
        <p:nvPicPr>
          <p:cNvPr id="5" name="Рисунок 4" descr="32счета-011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57924" y="1037826"/>
            <a:ext cx="4014340" cy="4320000"/>
          </a:xfrm>
          <a:prstGeom prst="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</p:spTree>
  </p:cSld>
  <p:clrMapOvr>
    <a:masterClrMapping/>
  </p:clrMapOvr>
  <p:transition advClick="0" advTm="2000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duotone>
              <a:schemeClr val="bg1">
                <a:shade val="12000"/>
                <a:satMod val="240000"/>
              </a:schemeClr>
              <a:schemeClr val="bg1">
                <a:tint val="65000"/>
              </a:schemeClr>
            </a:duotone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42976" y="285728"/>
            <a:ext cx="6877204" cy="646331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3600" b="1" dirty="0" err="1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Mistral" pitchFamily="66" charset="0"/>
              </a:rPr>
              <a:t>Общеразвивающие</a:t>
            </a:r>
            <a:r>
              <a:rPr lang="ru-RU" sz="36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Mistral" pitchFamily="66" charset="0"/>
              </a:rPr>
              <a:t> упражнения на 32 счета</a:t>
            </a:r>
            <a:endParaRPr lang="ru-RU" sz="3600" b="1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Mistral" pitchFamily="66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42910" y="1142984"/>
            <a:ext cx="872355" cy="769441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2800" b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№</a:t>
            </a:r>
            <a:r>
              <a:rPr lang="ru-RU" sz="4400" b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9</a:t>
            </a:r>
            <a:endParaRPr lang="ru-RU" sz="4400" b="1" spc="50" dirty="0">
              <a:ln w="11430"/>
              <a:solidFill>
                <a:srgbClr val="C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42910" y="5572140"/>
            <a:ext cx="7940572" cy="830997"/>
          </a:xfrm>
          <a:prstGeom prst="rect">
            <a:avLst/>
          </a:prstGeom>
          <a:blipFill dpi="0" rotWithShape="1">
            <a:blip r:embed="rId3">
              <a:alphaModFix amt="80000"/>
              <a:duotone>
                <a:schemeClr val="accent4">
                  <a:shade val="40000"/>
                </a:schemeClr>
                <a:schemeClr val="accent4">
                  <a:tint val="42000"/>
                </a:schemeClr>
              </a:duotone>
            </a:blip>
            <a:srcRect/>
            <a:tile tx="0" ty="0" sx="40000" sy="40000" flip="none" algn="tl"/>
          </a:blip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marL="108000" algn="ctr"/>
            <a:r>
              <a:rPr lang="ru-RU" sz="2400" b="1" dirty="0" smtClean="0"/>
              <a:t>Прыжком ноги вместе, руки через стороны вверх, </a:t>
            </a:r>
          </a:p>
          <a:p>
            <a:pPr marL="108000" algn="ctr"/>
            <a:r>
              <a:rPr lang="ru-RU" sz="2400" b="1" dirty="0" smtClean="0"/>
              <a:t>хлопок  над  головой</a:t>
            </a:r>
            <a:endParaRPr lang="ru-RU" sz="2400" dirty="0"/>
          </a:p>
        </p:txBody>
      </p:sp>
      <p:pic>
        <p:nvPicPr>
          <p:cNvPr id="5" name="Рисунок 4" descr="32счета-026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85615" y="1037826"/>
            <a:ext cx="1500765" cy="4320000"/>
          </a:xfrm>
          <a:prstGeom prst="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</p:spTree>
  </p:cSld>
  <p:clrMapOvr>
    <a:masterClrMapping/>
  </p:clrMapOvr>
  <p:transition advClick="0" advTm="2000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duotone>
              <a:schemeClr val="bg1">
                <a:shade val="12000"/>
                <a:satMod val="240000"/>
              </a:schemeClr>
              <a:schemeClr val="bg1">
                <a:tint val="65000"/>
              </a:schemeClr>
            </a:duotone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42976" y="285728"/>
            <a:ext cx="6877204" cy="646331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3600" b="1" dirty="0" err="1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Mistral" pitchFamily="66" charset="0"/>
              </a:rPr>
              <a:t>Общеразвивающие</a:t>
            </a:r>
            <a:r>
              <a:rPr lang="ru-RU" sz="36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Mistral" pitchFamily="66" charset="0"/>
              </a:rPr>
              <a:t> упражнения на 32 счета</a:t>
            </a:r>
            <a:endParaRPr lang="ru-RU" sz="3600" b="1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Mistral" pitchFamily="66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42910" y="1142984"/>
            <a:ext cx="1103187" cy="769441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2800" b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№</a:t>
            </a:r>
            <a:r>
              <a:rPr lang="ru-RU" sz="4400" b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10</a:t>
            </a:r>
            <a:endParaRPr lang="ru-RU" sz="4400" b="1" spc="50" dirty="0">
              <a:ln w="11430"/>
              <a:solidFill>
                <a:srgbClr val="C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785786" y="5572140"/>
            <a:ext cx="7644209" cy="830997"/>
          </a:xfrm>
          <a:prstGeom prst="rect">
            <a:avLst/>
          </a:prstGeom>
          <a:blipFill dpi="0" rotWithShape="1">
            <a:blip r:embed="rId3">
              <a:alphaModFix amt="80000"/>
              <a:duotone>
                <a:schemeClr val="accent4">
                  <a:shade val="40000"/>
                </a:schemeClr>
                <a:schemeClr val="accent4">
                  <a:tint val="42000"/>
                </a:schemeClr>
              </a:duotone>
            </a:blip>
            <a:srcRect/>
            <a:tile tx="0" ty="0" sx="40000" sy="40000" flip="none" algn="tl"/>
          </a:blip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marL="108000" algn="ctr"/>
            <a:r>
              <a:rPr lang="ru-RU" sz="2400" b="1" dirty="0" smtClean="0"/>
              <a:t>Прыжком ноги врозь, руки через стороны вниз, </a:t>
            </a:r>
          </a:p>
          <a:p>
            <a:pPr marL="108000" algn="ctr"/>
            <a:r>
              <a:rPr lang="ru-RU" sz="2400" b="1" dirty="0" smtClean="0"/>
              <a:t>хлопок  по бедрам</a:t>
            </a:r>
            <a:endParaRPr lang="ru-RU" sz="2400" dirty="0"/>
          </a:p>
        </p:txBody>
      </p:sp>
      <p:pic>
        <p:nvPicPr>
          <p:cNvPr id="5" name="Рисунок 4" descr="32счета-012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45568" y="1037826"/>
            <a:ext cx="2269440" cy="4320000"/>
          </a:xfrm>
          <a:prstGeom prst="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</p:spTree>
  </p:cSld>
  <p:clrMapOvr>
    <a:masterClrMapping/>
  </p:clrMapOvr>
  <p:transition advClick="0" advTm="2000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duotone>
              <a:schemeClr val="bg1">
                <a:shade val="12000"/>
                <a:satMod val="240000"/>
              </a:schemeClr>
              <a:schemeClr val="bg1">
                <a:tint val="65000"/>
              </a:schemeClr>
            </a:duotone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42976" y="285728"/>
            <a:ext cx="6877204" cy="646331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3600" b="1" dirty="0" err="1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Mistral" pitchFamily="66" charset="0"/>
              </a:rPr>
              <a:t>Общеразвивающие</a:t>
            </a:r>
            <a:r>
              <a:rPr lang="ru-RU" sz="36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Mistral" pitchFamily="66" charset="0"/>
              </a:rPr>
              <a:t> упражнения на 32 счета</a:t>
            </a:r>
            <a:endParaRPr lang="ru-RU" sz="3600" b="1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Mistral" pitchFamily="66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42910" y="1142984"/>
            <a:ext cx="984565" cy="769441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2800" b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№</a:t>
            </a:r>
            <a:r>
              <a:rPr lang="ru-RU" sz="4400" b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11</a:t>
            </a:r>
            <a:endParaRPr lang="ru-RU" sz="4400" b="1" spc="50" dirty="0">
              <a:ln w="11430"/>
              <a:solidFill>
                <a:srgbClr val="C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266854" y="5753417"/>
            <a:ext cx="2591030" cy="461665"/>
          </a:xfrm>
          <a:prstGeom prst="rect">
            <a:avLst/>
          </a:prstGeom>
          <a:blipFill dpi="0" rotWithShape="1">
            <a:blip r:embed="rId3">
              <a:alphaModFix amt="80000"/>
              <a:duotone>
                <a:schemeClr val="accent4">
                  <a:shade val="40000"/>
                </a:schemeClr>
                <a:schemeClr val="accent4">
                  <a:tint val="42000"/>
                </a:schemeClr>
              </a:duotone>
            </a:blip>
            <a:srcRect/>
            <a:tile tx="0" ty="0" sx="40000" sy="40000" flip="none" algn="tl"/>
          </a:blip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marL="108000"/>
            <a:r>
              <a:rPr lang="ru-RU" sz="2400" b="1" dirty="0" smtClean="0"/>
              <a:t>Наклон вперед</a:t>
            </a:r>
            <a:endParaRPr lang="ru-RU" sz="2400" dirty="0"/>
          </a:p>
        </p:txBody>
      </p:sp>
      <p:pic>
        <p:nvPicPr>
          <p:cNvPr id="5" name="Рисунок 4" descr="32счета-013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73558" y="1071546"/>
            <a:ext cx="3412954" cy="4320000"/>
          </a:xfrm>
          <a:prstGeom prst="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</p:spTree>
  </p:cSld>
  <p:clrMapOvr>
    <a:masterClrMapping/>
  </p:clrMapOvr>
  <p:transition advClick="0" advTm="2000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duotone>
              <a:schemeClr val="bg1">
                <a:shade val="12000"/>
                <a:satMod val="240000"/>
              </a:schemeClr>
              <a:schemeClr val="bg1">
                <a:tint val="65000"/>
              </a:schemeClr>
            </a:duotone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42976" y="285728"/>
            <a:ext cx="6877204" cy="646331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3600" b="1" dirty="0" err="1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Mistral" pitchFamily="66" charset="0"/>
              </a:rPr>
              <a:t>Общеразвивающие</a:t>
            </a:r>
            <a:r>
              <a:rPr lang="ru-RU" sz="36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Mistral" pitchFamily="66" charset="0"/>
              </a:rPr>
              <a:t> упражнения на 32 счета</a:t>
            </a:r>
            <a:endParaRPr lang="ru-RU" sz="3600" b="1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Mistral" pitchFamily="66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42910" y="1142984"/>
            <a:ext cx="1051891" cy="769441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2800" b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№</a:t>
            </a:r>
            <a:r>
              <a:rPr lang="ru-RU" sz="4400" b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12</a:t>
            </a:r>
            <a:endParaRPr lang="ru-RU" sz="4400" b="1" spc="50" dirty="0">
              <a:ln w="11430"/>
              <a:solidFill>
                <a:srgbClr val="C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571604" y="5753417"/>
            <a:ext cx="6069739" cy="461665"/>
          </a:xfrm>
          <a:prstGeom prst="rect">
            <a:avLst/>
          </a:prstGeom>
          <a:blipFill dpi="0" rotWithShape="1">
            <a:blip r:embed="rId3">
              <a:alphaModFix amt="80000"/>
              <a:duotone>
                <a:schemeClr val="accent4">
                  <a:shade val="40000"/>
                </a:schemeClr>
                <a:schemeClr val="accent4">
                  <a:tint val="42000"/>
                </a:schemeClr>
              </a:duotone>
            </a:blip>
            <a:srcRect/>
            <a:tile tx="0" ty="0" sx="40000" sy="40000" flip="none" algn="tl"/>
          </a:blip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marL="108000"/>
            <a:r>
              <a:rPr lang="ru-RU" sz="2400" b="1" dirty="0" smtClean="0"/>
              <a:t>Выпрямить туловище, руки в стороны</a:t>
            </a:r>
            <a:endParaRPr lang="ru-RU" sz="2400" dirty="0"/>
          </a:p>
        </p:txBody>
      </p:sp>
      <p:pic>
        <p:nvPicPr>
          <p:cNvPr id="6" name="Рисунок 5" descr="32счета-011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57924" y="1037826"/>
            <a:ext cx="4014340" cy="4320000"/>
          </a:xfrm>
          <a:prstGeom prst="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</p:spTree>
  </p:cSld>
  <p:clrMapOvr>
    <a:masterClrMapping/>
  </p:clrMapOvr>
  <p:transition advClick="0" advTm="2000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duotone>
              <a:schemeClr val="bg1">
                <a:shade val="12000"/>
                <a:satMod val="240000"/>
              </a:schemeClr>
              <a:schemeClr val="bg1">
                <a:tint val="65000"/>
              </a:schemeClr>
            </a:duotone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42976" y="285728"/>
            <a:ext cx="6877204" cy="646331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3600" b="1" dirty="0" err="1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Mistral" pitchFamily="66" charset="0"/>
              </a:rPr>
              <a:t>Общеразвивающие</a:t>
            </a:r>
            <a:r>
              <a:rPr lang="ru-RU" sz="36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Mistral" pitchFamily="66" charset="0"/>
              </a:rPr>
              <a:t> упражнения на 32 счета</a:t>
            </a:r>
            <a:endParaRPr lang="ru-RU" sz="3600" b="1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Mistral" pitchFamily="66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42910" y="1142984"/>
            <a:ext cx="1030347" cy="769441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2800" b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№</a:t>
            </a:r>
            <a:r>
              <a:rPr lang="ru-RU" sz="4400" b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13</a:t>
            </a:r>
            <a:endParaRPr lang="ru-RU" sz="4400" b="1" spc="50" dirty="0">
              <a:ln w="11430"/>
              <a:solidFill>
                <a:srgbClr val="C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214414" y="5572140"/>
            <a:ext cx="6727547" cy="830997"/>
          </a:xfrm>
          <a:prstGeom prst="rect">
            <a:avLst/>
          </a:prstGeom>
          <a:blipFill dpi="0" rotWithShape="1">
            <a:blip r:embed="rId3">
              <a:alphaModFix amt="80000"/>
              <a:duotone>
                <a:schemeClr val="accent4">
                  <a:shade val="40000"/>
                </a:schemeClr>
                <a:schemeClr val="accent4">
                  <a:tint val="42000"/>
                </a:schemeClr>
              </a:duotone>
            </a:blip>
            <a:srcRect/>
            <a:tile tx="0" ty="0" sx="40000" sy="40000" flip="none" algn="tl"/>
          </a:blip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algn="ctr" hangingPunct="0"/>
            <a:r>
              <a:rPr lang="ru-RU" sz="2400" b="1" dirty="0" smtClean="0"/>
              <a:t>Приставить левую ногу к правой </a:t>
            </a:r>
          </a:p>
          <a:p>
            <a:pPr algn="ctr" hangingPunct="0"/>
            <a:r>
              <a:rPr lang="ru-RU" sz="2400" b="1" dirty="0" smtClean="0"/>
              <a:t>с поворотом туловища вправо, руки вперед</a:t>
            </a:r>
            <a:endParaRPr lang="ru-RU" sz="2400" dirty="0"/>
          </a:p>
        </p:txBody>
      </p:sp>
      <p:pic>
        <p:nvPicPr>
          <p:cNvPr id="5" name="Рисунок 4" descr="32счета-015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93522" y="1037826"/>
            <a:ext cx="2807238" cy="4320000"/>
          </a:xfrm>
          <a:prstGeom prst="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</p:spTree>
  </p:cSld>
  <p:clrMapOvr>
    <a:masterClrMapping/>
  </p:clrMapOvr>
  <p:transition advClick="0" advTm="2000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duotone>
              <a:schemeClr val="bg1">
                <a:shade val="12000"/>
                <a:satMod val="240000"/>
              </a:schemeClr>
              <a:schemeClr val="bg1">
                <a:tint val="65000"/>
              </a:schemeClr>
            </a:duotone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42976" y="285728"/>
            <a:ext cx="6877204" cy="646331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3600" b="1" dirty="0" err="1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Mistral" pitchFamily="66" charset="0"/>
              </a:rPr>
              <a:t>Общеразвивающие</a:t>
            </a:r>
            <a:r>
              <a:rPr lang="ru-RU" sz="36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Mistral" pitchFamily="66" charset="0"/>
              </a:rPr>
              <a:t> упражнения на 32 счета</a:t>
            </a:r>
            <a:endParaRPr lang="ru-RU" sz="3600" b="1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Mistral" pitchFamily="66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42910" y="1142984"/>
            <a:ext cx="1072730" cy="769441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2800" b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№</a:t>
            </a:r>
            <a:r>
              <a:rPr lang="ru-RU" sz="4400" b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14</a:t>
            </a:r>
            <a:endParaRPr lang="ru-RU" sz="4400" b="1" spc="50" dirty="0">
              <a:ln w="11430"/>
              <a:solidFill>
                <a:srgbClr val="C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714348" y="5753417"/>
            <a:ext cx="7668510" cy="461665"/>
          </a:xfrm>
          <a:prstGeom prst="rect">
            <a:avLst/>
          </a:prstGeom>
          <a:blipFill dpi="0" rotWithShape="1">
            <a:blip r:embed="rId3">
              <a:alphaModFix amt="80000"/>
              <a:duotone>
                <a:schemeClr val="accent4">
                  <a:shade val="40000"/>
                </a:schemeClr>
                <a:schemeClr val="accent4">
                  <a:tint val="42000"/>
                </a:schemeClr>
              </a:duotone>
            </a:blip>
            <a:srcRect/>
            <a:tile tx="0" ty="0" sx="40000" sy="40000" flip="none" algn="tl"/>
          </a:blip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marL="108000"/>
            <a:r>
              <a:rPr lang="ru-RU" sz="2400" b="1" dirty="0" smtClean="0"/>
              <a:t>Руки вниз, встать на носочки и потянуться вверх</a:t>
            </a:r>
            <a:endParaRPr lang="ru-RU" sz="2400" dirty="0"/>
          </a:p>
        </p:txBody>
      </p:sp>
      <p:pic>
        <p:nvPicPr>
          <p:cNvPr id="5" name="Рисунок 4" descr="32счета-016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43326" y="1037826"/>
            <a:ext cx="1443054" cy="4320000"/>
          </a:xfrm>
          <a:prstGeom prst="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</p:spTree>
  </p:cSld>
  <p:clrMapOvr>
    <a:masterClrMapping/>
  </p:clrMapOvr>
  <p:transition advClick="0" advTm="2000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duotone>
              <a:schemeClr val="bg1">
                <a:shade val="12000"/>
                <a:satMod val="240000"/>
              </a:schemeClr>
              <a:schemeClr val="bg1">
                <a:tint val="65000"/>
              </a:schemeClr>
            </a:duotone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42976" y="285728"/>
            <a:ext cx="6877204" cy="646331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3600" b="1" dirty="0" err="1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Mistral" pitchFamily="66" charset="0"/>
              </a:rPr>
              <a:t>Общеразвивающие</a:t>
            </a:r>
            <a:r>
              <a:rPr lang="ru-RU" sz="36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Mistral" pitchFamily="66" charset="0"/>
              </a:rPr>
              <a:t> упражнения на 32 счета</a:t>
            </a:r>
            <a:endParaRPr lang="ru-RU" sz="3600" b="1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Mistral" pitchFamily="66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42910" y="1142984"/>
            <a:ext cx="1032142" cy="769441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2800" b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№</a:t>
            </a:r>
            <a:r>
              <a:rPr lang="ru-RU" sz="4400" b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15</a:t>
            </a:r>
            <a:endParaRPr lang="ru-RU" sz="4400" b="1" spc="50" dirty="0">
              <a:ln w="11430"/>
              <a:solidFill>
                <a:srgbClr val="C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500430" y="5753417"/>
            <a:ext cx="2177647" cy="461665"/>
          </a:xfrm>
          <a:prstGeom prst="rect">
            <a:avLst/>
          </a:prstGeom>
          <a:blipFill dpi="0" rotWithShape="1">
            <a:blip r:embed="rId3">
              <a:alphaModFix amt="80000"/>
              <a:duotone>
                <a:schemeClr val="accent4">
                  <a:shade val="40000"/>
                </a:schemeClr>
                <a:schemeClr val="accent4">
                  <a:tint val="42000"/>
                </a:schemeClr>
              </a:duotone>
            </a:blip>
            <a:srcRect/>
            <a:tile tx="0" ty="0" sx="40000" sy="40000" flip="none" algn="tl"/>
          </a:blip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marL="108000"/>
            <a:r>
              <a:rPr lang="ru-RU" sz="2400" b="1" dirty="0" smtClean="0"/>
              <a:t>Упор присев</a:t>
            </a:r>
            <a:endParaRPr lang="ru-RU" sz="2400" dirty="0"/>
          </a:p>
        </p:txBody>
      </p:sp>
      <p:pic>
        <p:nvPicPr>
          <p:cNvPr id="5" name="Рисунок 4" descr="32счета-017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77662" y="1109264"/>
            <a:ext cx="3337412" cy="4320000"/>
          </a:xfrm>
          <a:prstGeom prst="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</p:spTree>
  </p:cSld>
  <p:clrMapOvr>
    <a:masterClrMapping/>
  </p:clrMapOvr>
  <p:transition advClick="0" advTm="2000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duotone>
              <a:schemeClr val="bg1">
                <a:shade val="12000"/>
                <a:satMod val="240000"/>
              </a:schemeClr>
              <a:schemeClr val="bg1">
                <a:tint val="65000"/>
              </a:schemeClr>
            </a:duotone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42976" y="285728"/>
            <a:ext cx="6877204" cy="646331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3600" b="1" dirty="0" err="1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Mistral" pitchFamily="66" charset="0"/>
              </a:rPr>
              <a:t>Общеразвивающие</a:t>
            </a:r>
            <a:r>
              <a:rPr lang="ru-RU" sz="36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Mistral" pitchFamily="66" charset="0"/>
              </a:rPr>
              <a:t> упражнения на 32 счета</a:t>
            </a:r>
            <a:endParaRPr lang="ru-RU" sz="3600" b="1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Mistral" pitchFamily="66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42910" y="1142984"/>
            <a:ext cx="1087157" cy="769441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2800" b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№</a:t>
            </a:r>
            <a:r>
              <a:rPr lang="ru-RU" sz="4400" b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16</a:t>
            </a:r>
            <a:endParaRPr lang="ru-RU" sz="4400" b="1" spc="50" dirty="0">
              <a:ln w="11430"/>
              <a:solidFill>
                <a:srgbClr val="C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032979" y="5753417"/>
            <a:ext cx="7110921" cy="461665"/>
          </a:xfrm>
          <a:prstGeom prst="rect">
            <a:avLst/>
          </a:prstGeom>
          <a:blipFill dpi="0" rotWithShape="1">
            <a:blip r:embed="rId3">
              <a:alphaModFix amt="80000"/>
              <a:duotone>
                <a:schemeClr val="accent4">
                  <a:shade val="40000"/>
                </a:schemeClr>
                <a:schemeClr val="accent4">
                  <a:tint val="42000"/>
                </a:schemeClr>
              </a:duotone>
            </a:blip>
            <a:srcRect/>
            <a:tile tx="0" ty="0" sx="40000" sy="40000" flip="none" algn="tl"/>
          </a:blip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marL="108000"/>
            <a:r>
              <a:rPr lang="ru-RU" sz="2400" b="1" dirty="0" smtClean="0"/>
              <a:t>Прыжком встать с поворотом на 180 градусов</a:t>
            </a:r>
            <a:endParaRPr lang="ru-RU" sz="2400" dirty="0"/>
          </a:p>
        </p:txBody>
      </p:sp>
      <p:pic>
        <p:nvPicPr>
          <p:cNvPr id="5" name="Рисунок 4" descr="32счета-018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59563" y="1037826"/>
            <a:ext cx="1669693" cy="4320000"/>
          </a:xfrm>
          <a:prstGeom prst="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</p:spTree>
  </p:cSld>
  <p:clrMapOvr>
    <a:masterClrMapping/>
  </p:clrMapOvr>
  <p:transition advClick="0" advTm="2000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duotone>
              <a:schemeClr val="bg1">
                <a:shade val="12000"/>
                <a:satMod val="240000"/>
              </a:schemeClr>
              <a:schemeClr val="bg1">
                <a:tint val="65000"/>
              </a:schemeClr>
            </a:duotone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42976" y="285728"/>
            <a:ext cx="6877204" cy="646331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3600" b="1" dirty="0" err="1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Mistral" pitchFamily="66" charset="0"/>
              </a:rPr>
              <a:t>Общеразвивающие</a:t>
            </a:r>
            <a:r>
              <a:rPr lang="ru-RU" sz="36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Mistral" pitchFamily="66" charset="0"/>
              </a:rPr>
              <a:t> упражнения на 32 счета</a:t>
            </a:r>
            <a:endParaRPr lang="ru-RU" sz="3600" b="1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Mistral" pitchFamily="66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42910" y="1142984"/>
            <a:ext cx="1035348" cy="769441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2800" b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№</a:t>
            </a:r>
            <a:r>
              <a:rPr lang="ru-RU" sz="4400" b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17</a:t>
            </a:r>
            <a:endParaRPr lang="ru-RU" sz="4400" b="1" spc="50" dirty="0">
              <a:ln w="11430"/>
              <a:solidFill>
                <a:srgbClr val="C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465923" y="5753417"/>
            <a:ext cx="2177647" cy="461665"/>
          </a:xfrm>
          <a:prstGeom prst="rect">
            <a:avLst/>
          </a:prstGeom>
          <a:blipFill dpi="0" rotWithShape="1">
            <a:blip r:embed="rId3">
              <a:alphaModFix amt="80000"/>
              <a:duotone>
                <a:schemeClr val="accent4">
                  <a:shade val="40000"/>
                </a:schemeClr>
                <a:schemeClr val="accent4">
                  <a:tint val="42000"/>
                </a:schemeClr>
              </a:duotone>
            </a:blip>
            <a:srcRect/>
            <a:tile tx="0" ty="0" sx="40000" sy="40000" flip="none" algn="tl"/>
          </a:blip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marL="108000"/>
            <a:r>
              <a:rPr lang="ru-RU" sz="2400" b="1" dirty="0" smtClean="0"/>
              <a:t>Упор присев</a:t>
            </a:r>
            <a:endParaRPr lang="ru-RU" sz="2400" dirty="0"/>
          </a:p>
        </p:txBody>
      </p:sp>
      <p:pic>
        <p:nvPicPr>
          <p:cNvPr id="5" name="Рисунок 4" descr="32счета-019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95575" y="1142984"/>
            <a:ext cx="3752850" cy="4324350"/>
          </a:xfrm>
          <a:prstGeom prst="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</p:spTree>
  </p:cSld>
  <p:clrMapOvr>
    <a:masterClrMapping/>
  </p:clrMapOvr>
  <p:transition advClick="0" advTm="2000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42976" y="285728"/>
            <a:ext cx="6877204" cy="646331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3600" b="1" dirty="0" err="1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Mistral" pitchFamily="66" charset="0"/>
              </a:rPr>
              <a:t>Общеразвивающие</a:t>
            </a:r>
            <a:r>
              <a:rPr lang="ru-RU" sz="36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Mistral" pitchFamily="66" charset="0"/>
              </a:rPr>
              <a:t> упражнения на 32 счета</a:t>
            </a:r>
            <a:endParaRPr lang="ru-RU" sz="3600" b="1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Mistral" pitchFamily="66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149338" y="5681979"/>
            <a:ext cx="2851422" cy="461665"/>
          </a:xfrm>
          <a:prstGeom prst="rect">
            <a:avLst/>
          </a:prstGeom>
          <a:blipFill dpi="0" rotWithShape="1">
            <a:blip r:embed="rId2">
              <a:alphaModFix amt="80000"/>
              <a:duotone>
                <a:schemeClr val="accent4">
                  <a:shade val="40000"/>
                </a:schemeClr>
                <a:schemeClr val="accent4">
                  <a:tint val="42000"/>
                </a:schemeClr>
              </a:duotone>
            </a:blip>
            <a:srcRect/>
            <a:tile tx="0" ty="0" sx="40000" sy="40000" flip="none" algn="tl"/>
          </a:blip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ru-RU" sz="2400" b="1" dirty="0" smtClean="0"/>
              <a:t>Основная стойка </a:t>
            </a:r>
            <a:endParaRPr lang="ru-RU" sz="2400" dirty="0"/>
          </a:p>
        </p:txBody>
      </p:sp>
      <p:sp>
        <p:nvSpPr>
          <p:cNvPr id="5" name="TextBox 4"/>
          <p:cNvSpPr txBox="1"/>
          <p:nvPr/>
        </p:nvSpPr>
        <p:spPr>
          <a:xfrm>
            <a:off x="642910" y="1334144"/>
            <a:ext cx="944489" cy="523220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2800" b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И.п.</a:t>
            </a:r>
            <a:endParaRPr lang="ru-RU" sz="4400" b="1" spc="50" dirty="0">
              <a:ln w="11430"/>
              <a:solidFill>
                <a:srgbClr val="C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7" name="Рисунок 6" descr="32счета-00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14744" y="1109264"/>
            <a:ext cx="1647458" cy="4320000"/>
          </a:xfrm>
          <a:prstGeom prst="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</p:spTree>
  </p:cSld>
  <p:clrMapOvr>
    <a:masterClrMapping/>
  </p:clrMapOvr>
  <p:transition advClick="0" advTm="5000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duotone>
              <a:schemeClr val="bg1">
                <a:shade val="12000"/>
                <a:satMod val="240000"/>
              </a:schemeClr>
              <a:schemeClr val="bg1">
                <a:tint val="65000"/>
              </a:schemeClr>
            </a:duotone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42976" y="285728"/>
            <a:ext cx="6877204" cy="646331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3600" b="1" dirty="0" err="1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Mistral" pitchFamily="66" charset="0"/>
              </a:rPr>
              <a:t>Общеразвивающие</a:t>
            </a:r>
            <a:r>
              <a:rPr lang="ru-RU" sz="36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Mistral" pitchFamily="66" charset="0"/>
              </a:rPr>
              <a:t> упражнения на 32 счета</a:t>
            </a:r>
            <a:endParaRPr lang="ru-RU" sz="3600" b="1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Mistral" pitchFamily="66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42910" y="1142984"/>
            <a:ext cx="1079142" cy="769441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2800" b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№</a:t>
            </a:r>
            <a:r>
              <a:rPr lang="ru-RU" sz="4400" b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18</a:t>
            </a:r>
            <a:endParaRPr lang="ru-RU" sz="4400" b="1" spc="50" dirty="0">
              <a:ln w="11430"/>
              <a:solidFill>
                <a:srgbClr val="C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623898" y="5753417"/>
            <a:ext cx="1876796" cy="461665"/>
          </a:xfrm>
          <a:prstGeom prst="rect">
            <a:avLst/>
          </a:prstGeom>
          <a:blipFill dpi="0" rotWithShape="1">
            <a:blip r:embed="rId3">
              <a:alphaModFix amt="80000"/>
              <a:duotone>
                <a:schemeClr val="accent4">
                  <a:shade val="40000"/>
                </a:schemeClr>
                <a:schemeClr val="accent4">
                  <a:tint val="42000"/>
                </a:schemeClr>
              </a:duotone>
            </a:blip>
            <a:srcRect/>
            <a:tile tx="0" ty="0" sx="40000" sy="40000" flip="none" algn="tl"/>
          </a:blip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marL="108000"/>
            <a:r>
              <a:rPr lang="ru-RU" sz="2400" b="1" dirty="0" smtClean="0"/>
              <a:t>Упор лежа</a:t>
            </a:r>
            <a:endParaRPr lang="ru-RU" sz="2400" dirty="0"/>
          </a:p>
        </p:txBody>
      </p:sp>
      <p:pic>
        <p:nvPicPr>
          <p:cNvPr id="5" name="Рисунок 4" descr="32счета-020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86644" y="1552576"/>
            <a:ext cx="5400000" cy="3476471"/>
          </a:xfrm>
          <a:prstGeom prst="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</p:spTree>
  </p:cSld>
  <p:clrMapOvr>
    <a:masterClrMapping/>
  </p:clrMapOvr>
  <p:transition advClick="0" advTm="2000"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duotone>
              <a:schemeClr val="bg1">
                <a:shade val="12000"/>
                <a:satMod val="240000"/>
              </a:schemeClr>
              <a:schemeClr val="bg1">
                <a:tint val="65000"/>
              </a:schemeClr>
            </a:duotone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42976" y="285728"/>
            <a:ext cx="6877204" cy="646331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3600" b="1" dirty="0" err="1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Mistral" pitchFamily="66" charset="0"/>
              </a:rPr>
              <a:t>Общеразвивающие</a:t>
            </a:r>
            <a:r>
              <a:rPr lang="ru-RU" sz="36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Mistral" pitchFamily="66" charset="0"/>
              </a:rPr>
              <a:t> упражнения на 32 счета</a:t>
            </a:r>
            <a:endParaRPr lang="ru-RU" sz="3600" b="1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Mistral" pitchFamily="66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42910" y="1142984"/>
            <a:ext cx="1082797" cy="769441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2800" b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№</a:t>
            </a:r>
            <a:r>
              <a:rPr lang="ru-RU" sz="4400" b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19</a:t>
            </a:r>
            <a:endParaRPr lang="ru-RU" sz="4400" b="1" spc="50" dirty="0">
              <a:ln w="11430"/>
              <a:solidFill>
                <a:srgbClr val="C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465259" y="5753417"/>
            <a:ext cx="4249881" cy="461665"/>
          </a:xfrm>
          <a:prstGeom prst="rect">
            <a:avLst/>
          </a:prstGeom>
          <a:blipFill dpi="0" rotWithShape="1">
            <a:blip r:embed="rId3">
              <a:alphaModFix amt="80000"/>
              <a:duotone>
                <a:schemeClr val="accent4">
                  <a:shade val="40000"/>
                </a:schemeClr>
                <a:schemeClr val="accent4">
                  <a:tint val="42000"/>
                </a:schemeClr>
              </a:duotone>
            </a:blip>
            <a:srcRect/>
            <a:tile tx="0" ty="0" sx="40000" sy="40000" flip="none" algn="tl"/>
          </a:blip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marL="108000"/>
            <a:r>
              <a:rPr lang="ru-RU" sz="2400" b="1" dirty="0" smtClean="0"/>
              <a:t>Правая прямая нога вверх</a:t>
            </a:r>
            <a:endParaRPr lang="ru-RU" sz="2400" dirty="0"/>
          </a:p>
        </p:txBody>
      </p:sp>
      <p:pic>
        <p:nvPicPr>
          <p:cNvPr id="5" name="Рисунок 4" descr="32счета-021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38557" y="1109264"/>
            <a:ext cx="4276583" cy="4320000"/>
          </a:xfrm>
          <a:prstGeom prst="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</p:spTree>
  </p:cSld>
  <p:clrMapOvr>
    <a:masterClrMapping/>
  </p:clrMapOvr>
  <p:transition advClick="0" advTm="2000"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duotone>
              <a:schemeClr val="bg1">
                <a:shade val="12000"/>
                <a:satMod val="240000"/>
              </a:schemeClr>
              <a:schemeClr val="bg1">
                <a:tint val="65000"/>
              </a:schemeClr>
            </a:duotone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42976" y="285728"/>
            <a:ext cx="6877204" cy="646331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3600" b="1" dirty="0" err="1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Mistral" pitchFamily="66" charset="0"/>
              </a:rPr>
              <a:t>Общеразвивающие</a:t>
            </a:r>
            <a:r>
              <a:rPr lang="ru-RU" sz="36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Mistral" pitchFamily="66" charset="0"/>
              </a:rPr>
              <a:t> упражнения на 32 счета</a:t>
            </a:r>
            <a:endParaRPr lang="ru-RU" sz="3600" b="1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Mistral" pitchFamily="66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42910" y="1142984"/>
            <a:ext cx="1170513" cy="769441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2800" b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№</a:t>
            </a:r>
            <a:r>
              <a:rPr lang="ru-RU" sz="4400" b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20</a:t>
            </a:r>
            <a:endParaRPr lang="ru-RU" sz="4400" b="1" spc="50" dirty="0">
              <a:ln w="11430"/>
              <a:solidFill>
                <a:srgbClr val="C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623898" y="5753417"/>
            <a:ext cx="1876796" cy="461665"/>
          </a:xfrm>
          <a:prstGeom prst="rect">
            <a:avLst/>
          </a:prstGeom>
          <a:blipFill dpi="0" rotWithShape="1">
            <a:blip r:embed="rId3">
              <a:alphaModFix amt="80000"/>
              <a:duotone>
                <a:schemeClr val="accent4">
                  <a:shade val="40000"/>
                </a:schemeClr>
                <a:schemeClr val="accent4">
                  <a:tint val="42000"/>
                </a:schemeClr>
              </a:duotone>
            </a:blip>
            <a:srcRect/>
            <a:tile tx="0" ty="0" sx="40000" sy="40000" flip="none" algn="tl"/>
          </a:blip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marL="108000"/>
            <a:r>
              <a:rPr lang="ru-RU" sz="2400" b="1" dirty="0" smtClean="0"/>
              <a:t>Упор лежа</a:t>
            </a:r>
            <a:endParaRPr lang="ru-RU" sz="2400" dirty="0"/>
          </a:p>
        </p:txBody>
      </p:sp>
      <p:pic>
        <p:nvPicPr>
          <p:cNvPr id="5" name="Рисунок 4" descr="32счета-020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86644" y="1552576"/>
            <a:ext cx="5400000" cy="3476471"/>
          </a:xfrm>
          <a:prstGeom prst="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</p:spTree>
  </p:cSld>
  <p:clrMapOvr>
    <a:masterClrMapping/>
  </p:clrMapOvr>
  <p:transition advClick="0" advTm="2000"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duotone>
              <a:schemeClr val="bg1">
                <a:shade val="12000"/>
                <a:satMod val="240000"/>
              </a:schemeClr>
              <a:schemeClr val="bg1">
                <a:tint val="65000"/>
              </a:schemeClr>
            </a:duotone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42976" y="285728"/>
            <a:ext cx="6877204" cy="646331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3600" b="1" dirty="0" err="1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Mistral" pitchFamily="66" charset="0"/>
              </a:rPr>
              <a:t>Общеразвивающие</a:t>
            </a:r>
            <a:r>
              <a:rPr lang="ru-RU" sz="36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Mistral" pitchFamily="66" charset="0"/>
              </a:rPr>
              <a:t> упражнения на 32 счета</a:t>
            </a:r>
            <a:endParaRPr lang="ru-RU" sz="3600" b="1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Mistral" pitchFamily="66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42910" y="1142984"/>
            <a:ext cx="1051891" cy="769441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2800" b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№</a:t>
            </a:r>
            <a:r>
              <a:rPr lang="ru-RU" sz="4400" b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21</a:t>
            </a:r>
            <a:endParaRPr lang="ru-RU" sz="4400" b="1" spc="50" dirty="0">
              <a:ln w="11430"/>
              <a:solidFill>
                <a:srgbClr val="C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533851" y="5753417"/>
            <a:ext cx="4038413" cy="461665"/>
          </a:xfrm>
          <a:prstGeom prst="rect">
            <a:avLst/>
          </a:prstGeom>
          <a:blipFill dpi="0" rotWithShape="1">
            <a:blip r:embed="rId3">
              <a:alphaModFix amt="80000"/>
              <a:duotone>
                <a:schemeClr val="accent4">
                  <a:shade val="40000"/>
                </a:schemeClr>
                <a:schemeClr val="accent4">
                  <a:tint val="42000"/>
                </a:schemeClr>
              </a:duotone>
            </a:blip>
            <a:srcRect/>
            <a:tile tx="0" ty="0" sx="40000" sy="40000" flip="none" algn="tl"/>
          </a:blip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marL="108000"/>
            <a:r>
              <a:rPr lang="ru-RU" sz="2400" b="1" dirty="0" smtClean="0"/>
              <a:t>Левая прямая нога вверх</a:t>
            </a:r>
            <a:endParaRPr lang="ru-RU" sz="2400" dirty="0"/>
          </a:p>
        </p:txBody>
      </p:sp>
      <p:pic>
        <p:nvPicPr>
          <p:cNvPr id="5" name="Рисунок 4" descr="32счета-022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61760" y="1109264"/>
            <a:ext cx="4424818" cy="4320000"/>
          </a:xfrm>
          <a:prstGeom prst="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</p:spTree>
  </p:cSld>
  <p:clrMapOvr>
    <a:masterClrMapping/>
  </p:clrMapOvr>
  <p:transition advClick="0" advTm="2000"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duotone>
              <a:schemeClr val="bg1">
                <a:shade val="12000"/>
                <a:satMod val="240000"/>
              </a:schemeClr>
              <a:schemeClr val="bg1">
                <a:tint val="65000"/>
              </a:schemeClr>
            </a:duotone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42976" y="285728"/>
            <a:ext cx="6877204" cy="646331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3600" b="1" dirty="0" err="1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Mistral" pitchFamily="66" charset="0"/>
              </a:rPr>
              <a:t>Общеразвивающие</a:t>
            </a:r>
            <a:r>
              <a:rPr lang="ru-RU" sz="36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Mistral" pitchFamily="66" charset="0"/>
              </a:rPr>
              <a:t> упражнения на 32 счета</a:t>
            </a:r>
            <a:endParaRPr lang="ru-RU" sz="3600" b="1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Mistral" pitchFamily="66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42910" y="1142984"/>
            <a:ext cx="1119217" cy="769441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2800" b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№</a:t>
            </a:r>
            <a:r>
              <a:rPr lang="ru-RU" sz="4400" b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22</a:t>
            </a:r>
            <a:endParaRPr lang="ru-RU" sz="4400" b="1" spc="50" dirty="0">
              <a:ln w="11430"/>
              <a:solidFill>
                <a:srgbClr val="C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623898" y="5753417"/>
            <a:ext cx="1876796" cy="461665"/>
          </a:xfrm>
          <a:prstGeom prst="rect">
            <a:avLst/>
          </a:prstGeom>
          <a:blipFill dpi="0" rotWithShape="1">
            <a:blip r:embed="rId3">
              <a:alphaModFix amt="80000"/>
              <a:duotone>
                <a:schemeClr val="accent4">
                  <a:shade val="40000"/>
                </a:schemeClr>
                <a:schemeClr val="accent4">
                  <a:tint val="42000"/>
                </a:schemeClr>
              </a:duotone>
            </a:blip>
            <a:srcRect/>
            <a:tile tx="0" ty="0" sx="40000" sy="40000" flip="none" algn="tl"/>
          </a:blip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marL="108000"/>
            <a:r>
              <a:rPr lang="ru-RU" sz="2400" b="1" dirty="0" smtClean="0"/>
              <a:t>Упор лежа</a:t>
            </a:r>
            <a:endParaRPr lang="ru-RU" sz="2400" dirty="0"/>
          </a:p>
        </p:txBody>
      </p:sp>
      <p:pic>
        <p:nvPicPr>
          <p:cNvPr id="5" name="Рисунок 4" descr="32счета-020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86644" y="1552576"/>
            <a:ext cx="5400000" cy="3476471"/>
          </a:xfrm>
          <a:prstGeom prst="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</p:spTree>
  </p:cSld>
  <p:clrMapOvr>
    <a:masterClrMapping/>
  </p:clrMapOvr>
  <p:transition advClick="0" advTm="2000"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duotone>
              <a:schemeClr val="bg1">
                <a:shade val="12000"/>
                <a:satMod val="240000"/>
              </a:schemeClr>
              <a:schemeClr val="bg1">
                <a:tint val="65000"/>
              </a:schemeClr>
            </a:duotone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42976" y="285728"/>
            <a:ext cx="6877204" cy="646331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3600" b="1" dirty="0" err="1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Mistral" pitchFamily="66" charset="0"/>
              </a:rPr>
              <a:t>Общеразвивающие</a:t>
            </a:r>
            <a:r>
              <a:rPr lang="ru-RU" sz="36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Mistral" pitchFamily="66" charset="0"/>
              </a:rPr>
              <a:t> упражнения на 32 счета</a:t>
            </a:r>
            <a:endParaRPr lang="ru-RU" sz="3600" b="1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Mistral" pitchFamily="66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42910" y="1142984"/>
            <a:ext cx="1094659" cy="769441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2800" b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№</a:t>
            </a:r>
            <a:r>
              <a:rPr lang="ru-RU" sz="4400" b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23</a:t>
            </a:r>
            <a:endParaRPr lang="ru-RU" sz="4400" b="1" spc="50" dirty="0">
              <a:ln w="11430"/>
              <a:solidFill>
                <a:srgbClr val="C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465923" y="5753417"/>
            <a:ext cx="2177647" cy="461665"/>
          </a:xfrm>
          <a:prstGeom prst="rect">
            <a:avLst/>
          </a:prstGeom>
          <a:blipFill dpi="0" rotWithShape="1">
            <a:blip r:embed="rId3">
              <a:alphaModFix amt="80000"/>
              <a:duotone>
                <a:schemeClr val="accent4">
                  <a:shade val="40000"/>
                </a:schemeClr>
                <a:schemeClr val="accent4">
                  <a:tint val="42000"/>
                </a:schemeClr>
              </a:duotone>
            </a:blip>
            <a:srcRect/>
            <a:tile tx="0" ty="0" sx="40000" sy="40000" flip="none" algn="tl"/>
          </a:blip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marL="108000"/>
            <a:r>
              <a:rPr lang="ru-RU" sz="2400" b="1" dirty="0" smtClean="0"/>
              <a:t>Упор присев</a:t>
            </a:r>
            <a:endParaRPr lang="ru-RU" sz="2400" dirty="0"/>
          </a:p>
        </p:txBody>
      </p:sp>
      <p:pic>
        <p:nvPicPr>
          <p:cNvPr id="5" name="Рисунок 4" descr="32счета-023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32090" y="1142984"/>
            <a:ext cx="3625860" cy="4320000"/>
          </a:xfrm>
          <a:prstGeom prst="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</p:spTree>
  </p:cSld>
  <p:clrMapOvr>
    <a:masterClrMapping/>
  </p:clrMapOvr>
  <p:transition advClick="0" advTm="2000"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duotone>
              <a:schemeClr val="bg1">
                <a:shade val="12000"/>
                <a:satMod val="240000"/>
              </a:schemeClr>
              <a:schemeClr val="bg1">
                <a:tint val="65000"/>
              </a:schemeClr>
            </a:duotone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42976" y="285728"/>
            <a:ext cx="6877204" cy="646331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3600" b="1" dirty="0" err="1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Mistral" pitchFamily="66" charset="0"/>
              </a:rPr>
              <a:t>Общеразвивающие</a:t>
            </a:r>
            <a:r>
              <a:rPr lang="ru-RU" sz="36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Mistral" pitchFamily="66" charset="0"/>
              </a:rPr>
              <a:t> упражнения на 32 счета</a:t>
            </a:r>
            <a:endParaRPr lang="ru-RU" sz="3600" b="1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Mistral" pitchFamily="66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42910" y="1142984"/>
            <a:ext cx="1140056" cy="769441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2800" b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№</a:t>
            </a:r>
            <a:r>
              <a:rPr lang="ru-RU" sz="4400" b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24</a:t>
            </a:r>
            <a:endParaRPr lang="ru-RU" sz="4400" b="1" spc="50" dirty="0">
              <a:ln w="11430"/>
              <a:solidFill>
                <a:srgbClr val="C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003163" y="5500702"/>
            <a:ext cx="7140737" cy="830997"/>
          </a:xfrm>
          <a:prstGeom prst="rect">
            <a:avLst/>
          </a:prstGeom>
          <a:blipFill dpi="0" rotWithShape="1">
            <a:blip r:embed="rId3">
              <a:alphaModFix amt="80000"/>
              <a:duotone>
                <a:schemeClr val="accent4">
                  <a:shade val="40000"/>
                </a:schemeClr>
                <a:schemeClr val="accent4">
                  <a:tint val="42000"/>
                </a:schemeClr>
              </a:duotone>
            </a:blip>
            <a:srcRect/>
            <a:tile tx="0" ty="0" sx="40000" sy="40000" flip="none" algn="tl"/>
          </a:blip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marL="108000" algn="ctr"/>
            <a:r>
              <a:rPr lang="ru-RU" sz="2400" b="1" dirty="0" smtClean="0"/>
              <a:t>Прыжком повернуться на 90</a:t>
            </a:r>
            <a:r>
              <a:rPr lang="ru-RU" sz="2400" b="1" dirty="0" smtClean="0">
                <a:latin typeface="Tahoma"/>
                <a:cs typeface="Tahoma"/>
              </a:rPr>
              <a:t>° </a:t>
            </a:r>
            <a:r>
              <a:rPr lang="ru-RU" sz="2400" b="1" dirty="0" smtClean="0"/>
              <a:t>и встать в О.с., </a:t>
            </a:r>
          </a:p>
          <a:p>
            <a:pPr marL="108000" algn="ctr"/>
            <a:r>
              <a:rPr lang="ru-RU" sz="2400" b="1" dirty="0" smtClean="0"/>
              <a:t>ноги врозь</a:t>
            </a:r>
            <a:endParaRPr lang="ru-RU" sz="2400" dirty="0"/>
          </a:p>
        </p:txBody>
      </p:sp>
      <p:pic>
        <p:nvPicPr>
          <p:cNvPr id="5" name="Рисунок 4" descr="32счета-024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21276" y="1000108"/>
            <a:ext cx="2122294" cy="4320000"/>
          </a:xfrm>
          <a:prstGeom prst="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</p:spTree>
  </p:cSld>
  <p:clrMapOvr>
    <a:masterClrMapping/>
  </p:clrMapOvr>
  <p:transition advClick="0" advTm="2000"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duotone>
              <a:schemeClr val="bg1">
                <a:shade val="12000"/>
                <a:satMod val="240000"/>
              </a:schemeClr>
              <a:schemeClr val="bg1">
                <a:tint val="65000"/>
              </a:schemeClr>
            </a:duotone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42976" y="285728"/>
            <a:ext cx="6877204" cy="646331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3600" b="1" dirty="0" err="1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Mistral" pitchFamily="66" charset="0"/>
              </a:rPr>
              <a:t>Общеразвивающие</a:t>
            </a:r>
            <a:r>
              <a:rPr lang="ru-RU" sz="36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Mistral" pitchFamily="66" charset="0"/>
              </a:rPr>
              <a:t> упражнения на 32 счета</a:t>
            </a:r>
            <a:endParaRPr lang="ru-RU" sz="3600" b="1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Mistral" pitchFamily="66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42910" y="1142984"/>
            <a:ext cx="1099468" cy="769441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2800" b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№</a:t>
            </a:r>
            <a:r>
              <a:rPr lang="ru-RU" sz="4400" b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25</a:t>
            </a:r>
            <a:endParaRPr lang="ru-RU" sz="4400" b="1" spc="50" dirty="0">
              <a:ln w="11430"/>
              <a:solidFill>
                <a:srgbClr val="C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500166" y="5753417"/>
            <a:ext cx="6191567" cy="461665"/>
          </a:xfrm>
          <a:prstGeom prst="rect">
            <a:avLst/>
          </a:prstGeom>
          <a:blipFill dpi="0" rotWithShape="1">
            <a:blip r:embed="rId3">
              <a:alphaModFix amt="80000"/>
              <a:duotone>
                <a:schemeClr val="accent4">
                  <a:shade val="40000"/>
                </a:schemeClr>
                <a:schemeClr val="accent4">
                  <a:tint val="42000"/>
                </a:schemeClr>
              </a:duotone>
            </a:blip>
            <a:srcRect/>
            <a:tile tx="0" ty="0" sx="40000" sy="40000" flip="none" algn="tl"/>
          </a:blip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marL="108000"/>
            <a:r>
              <a:rPr lang="ru-RU" sz="2400" b="1" dirty="0" smtClean="0"/>
              <a:t>Прыжком ноги вместе, руки в стороны</a:t>
            </a:r>
            <a:endParaRPr lang="ru-RU" sz="2400" dirty="0"/>
          </a:p>
        </p:txBody>
      </p:sp>
      <p:pic>
        <p:nvPicPr>
          <p:cNvPr id="6" name="Рисунок 5" descr="32счета-007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78790" y="1037826"/>
            <a:ext cx="3822036" cy="4320000"/>
          </a:xfrm>
          <a:prstGeom prst="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</p:spTree>
  </p:cSld>
  <p:clrMapOvr>
    <a:masterClrMapping/>
  </p:clrMapOvr>
  <p:transition advClick="0" advTm="2000"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duotone>
              <a:schemeClr val="bg1">
                <a:shade val="12000"/>
                <a:satMod val="240000"/>
              </a:schemeClr>
              <a:schemeClr val="bg1">
                <a:tint val="65000"/>
              </a:schemeClr>
            </a:duotone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42976" y="285728"/>
            <a:ext cx="6877204" cy="646331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3600" b="1" dirty="0" err="1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Mistral" pitchFamily="66" charset="0"/>
              </a:rPr>
              <a:t>Общеразвивающие</a:t>
            </a:r>
            <a:r>
              <a:rPr lang="ru-RU" sz="36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Mistral" pitchFamily="66" charset="0"/>
              </a:rPr>
              <a:t> упражнения на 32 счета</a:t>
            </a:r>
            <a:endParaRPr lang="ru-RU" sz="3600" b="1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Mistral" pitchFamily="66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42910" y="1142984"/>
            <a:ext cx="1154483" cy="769441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2800" b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№</a:t>
            </a:r>
            <a:r>
              <a:rPr lang="ru-RU" sz="4400" b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26</a:t>
            </a:r>
            <a:endParaRPr lang="ru-RU" sz="4400" b="1" spc="50" dirty="0">
              <a:ln w="11430"/>
              <a:solidFill>
                <a:srgbClr val="C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016732" y="5753417"/>
            <a:ext cx="5198474" cy="461665"/>
          </a:xfrm>
          <a:prstGeom prst="rect">
            <a:avLst/>
          </a:prstGeom>
          <a:blipFill dpi="0" rotWithShape="1">
            <a:blip r:embed="rId3">
              <a:alphaModFix amt="80000"/>
              <a:duotone>
                <a:schemeClr val="accent4">
                  <a:shade val="40000"/>
                </a:schemeClr>
                <a:schemeClr val="accent4">
                  <a:tint val="42000"/>
                </a:schemeClr>
              </a:duotone>
            </a:blip>
            <a:srcRect/>
            <a:tile tx="0" ty="0" sx="40000" sy="40000" flip="none" algn="tl"/>
          </a:blip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marL="108000"/>
            <a:r>
              <a:rPr lang="ru-RU" sz="2400" b="1" dirty="0" smtClean="0"/>
              <a:t>Прыжком ноги врозь, руки вниз</a:t>
            </a:r>
            <a:endParaRPr lang="ru-RU" sz="2400" dirty="0"/>
          </a:p>
        </p:txBody>
      </p:sp>
      <p:pic>
        <p:nvPicPr>
          <p:cNvPr id="5" name="Рисунок 4" descr="32счета-024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21276" y="1109264"/>
            <a:ext cx="2122294" cy="4320000"/>
          </a:xfrm>
          <a:prstGeom prst="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</p:spTree>
  </p:cSld>
  <p:clrMapOvr>
    <a:masterClrMapping/>
  </p:clrMapOvr>
  <p:transition advClick="0" advTm="2000"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duotone>
              <a:schemeClr val="bg1">
                <a:shade val="12000"/>
                <a:satMod val="240000"/>
              </a:schemeClr>
              <a:schemeClr val="bg1">
                <a:tint val="65000"/>
              </a:schemeClr>
            </a:duotone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42976" y="285728"/>
            <a:ext cx="6877204" cy="646331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3600" b="1" dirty="0" err="1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Mistral" pitchFamily="66" charset="0"/>
              </a:rPr>
              <a:t>Общеразвивающие</a:t>
            </a:r>
            <a:r>
              <a:rPr lang="ru-RU" sz="36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Mistral" pitchFamily="66" charset="0"/>
              </a:rPr>
              <a:t> упражнения на 32 счета</a:t>
            </a:r>
            <a:endParaRPr lang="ru-RU" sz="3600" b="1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Mistral" pitchFamily="66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42910" y="1142984"/>
            <a:ext cx="1102674" cy="769441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2800" b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№</a:t>
            </a:r>
            <a:r>
              <a:rPr lang="ru-RU" sz="4400" b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27</a:t>
            </a:r>
            <a:endParaRPr lang="ru-RU" sz="4400" b="1" spc="50" dirty="0">
              <a:ln w="11430"/>
              <a:solidFill>
                <a:srgbClr val="C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00034" y="5753417"/>
            <a:ext cx="8165825" cy="461665"/>
          </a:xfrm>
          <a:prstGeom prst="rect">
            <a:avLst/>
          </a:prstGeom>
          <a:blipFill dpi="0" rotWithShape="1">
            <a:blip r:embed="rId3">
              <a:alphaModFix amt="80000"/>
              <a:duotone>
                <a:schemeClr val="accent4">
                  <a:shade val="40000"/>
                </a:schemeClr>
                <a:schemeClr val="accent4">
                  <a:tint val="42000"/>
                </a:schemeClr>
              </a:duotone>
            </a:blip>
            <a:srcRect/>
            <a:tile tx="0" ty="0" sx="40000" sy="40000" flip="none" algn="tl"/>
          </a:blip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marL="108000"/>
            <a:r>
              <a:rPr lang="ru-RU" sz="2400" b="1" dirty="0" smtClean="0"/>
              <a:t>Прыжком в О.с., руки через стороны вверх (хлопок)</a:t>
            </a:r>
            <a:endParaRPr lang="ru-RU" sz="2400" dirty="0"/>
          </a:p>
        </p:txBody>
      </p:sp>
      <p:pic>
        <p:nvPicPr>
          <p:cNvPr id="5" name="Рисунок 4" descr="32счета-026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57053" y="1037826"/>
            <a:ext cx="1500765" cy="4320000"/>
          </a:xfrm>
          <a:prstGeom prst="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</p:spTree>
  </p:cSld>
  <p:clrMapOvr>
    <a:masterClrMapping/>
  </p:clrMapOvr>
  <p:transition advClick="0" advTm="200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duotone>
              <a:schemeClr val="bg1">
                <a:shade val="12000"/>
                <a:satMod val="240000"/>
              </a:schemeClr>
              <a:schemeClr val="bg1">
                <a:tint val="65000"/>
              </a:schemeClr>
            </a:duotone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42976" y="285728"/>
            <a:ext cx="6877204" cy="646331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3600" b="1" dirty="0" err="1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Mistral" pitchFamily="66" charset="0"/>
              </a:rPr>
              <a:t>Общеразвивающие</a:t>
            </a:r>
            <a:r>
              <a:rPr lang="ru-RU" sz="36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Mistral" pitchFamily="66" charset="0"/>
              </a:rPr>
              <a:t> упражнения на 32 счета</a:t>
            </a:r>
            <a:endParaRPr lang="ru-RU" sz="3600" b="1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Mistral" pitchFamily="66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42910" y="1142984"/>
            <a:ext cx="771365" cy="769441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2800" b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№</a:t>
            </a:r>
            <a:r>
              <a:rPr lang="ru-RU" sz="4400" b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1</a:t>
            </a:r>
            <a:endParaRPr lang="ru-RU" sz="4400" b="1" spc="50" dirty="0">
              <a:ln w="11430"/>
              <a:solidFill>
                <a:srgbClr val="C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409312" y="5681979"/>
            <a:ext cx="2305696" cy="461665"/>
          </a:xfrm>
          <a:prstGeom prst="rect">
            <a:avLst/>
          </a:prstGeom>
          <a:blipFill dpi="0" rotWithShape="1">
            <a:blip r:embed="rId3">
              <a:alphaModFix amt="80000"/>
              <a:duotone>
                <a:schemeClr val="accent4">
                  <a:shade val="40000"/>
                </a:schemeClr>
                <a:schemeClr val="accent4">
                  <a:tint val="42000"/>
                </a:schemeClr>
              </a:duotone>
            </a:blip>
            <a:srcRect/>
            <a:tile tx="0" ty="0" sx="40000" sy="40000" flip="none" algn="tl"/>
          </a:blip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marL="108000"/>
            <a:r>
              <a:rPr lang="ru-RU" sz="2400" b="1" dirty="0" smtClean="0"/>
              <a:t>Руки  вперед </a:t>
            </a:r>
            <a:endParaRPr lang="ru-RU" sz="2400" dirty="0"/>
          </a:p>
        </p:txBody>
      </p:sp>
      <p:pic>
        <p:nvPicPr>
          <p:cNvPr id="5" name="Рисунок 4" descr="32счета-002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69777" y="1071546"/>
            <a:ext cx="2173793" cy="4320000"/>
          </a:xfrm>
          <a:prstGeom prst="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</p:spTree>
  </p:cSld>
  <p:clrMapOvr>
    <a:masterClrMapping/>
  </p:clrMapOvr>
  <p:transition advClick="0" advTm="2000"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duotone>
              <a:schemeClr val="bg1">
                <a:shade val="12000"/>
                <a:satMod val="240000"/>
              </a:schemeClr>
              <a:schemeClr val="bg1">
                <a:tint val="65000"/>
              </a:schemeClr>
            </a:duotone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42976" y="285728"/>
            <a:ext cx="6877204" cy="646331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3600" b="1" dirty="0" err="1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Mistral" pitchFamily="66" charset="0"/>
              </a:rPr>
              <a:t>Общеразвивающие</a:t>
            </a:r>
            <a:r>
              <a:rPr lang="ru-RU" sz="36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Mistral" pitchFamily="66" charset="0"/>
              </a:rPr>
              <a:t> упражнения на 32 счета</a:t>
            </a:r>
            <a:endParaRPr lang="ru-RU" sz="3600" b="1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Mistral" pitchFamily="66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42910" y="1142984"/>
            <a:ext cx="1146468" cy="769441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2800" b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№</a:t>
            </a:r>
            <a:r>
              <a:rPr lang="ru-RU" sz="4400" b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28</a:t>
            </a:r>
            <a:endParaRPr lang="ru-RU" sz="4400" b="1" spc="50" dirty="0">
              <a:ln w="11430"/>
              <a:solidFill>
                <a:srgbClr val="C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106698" y="5753417"/>
            <a:ext cx="2894062" cy="461665"/>
          </a:xfrm>
          <a:prstGeom prst="rect">
            <a:avLst/>
          </a:prstGeom>
          <a:blipFill dpi="0" rotWithShape="1">
            <a:blip r:embed="rId3">
              <a:alphaModFix amt="80000"/>
              <a:duotone>
                <a:schemeClr val="accent4">
                  <a:shade val="40000"/>
                </a:schemeClr>
                <a:schemeClr val="accent4">
                  <a:tint val="42000"/>
                </a:schemeClr>
              </a:duotone>
            </a:blip>
            <a:srcRect/>
            <a:tile tx="0" ty="0" sx="40000" sy="40000" flip="none" algn="tl"/>
          </a:blip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marL="108000"/>
            <a:r>
              <a:rPr lang="ru-RU" sz="2400" b="1" dirty="0" smtClean="0"/>
              <a:t>Основная стойка</a:t>
            </a:r>
            <a:endParaRPr lang="ru-RU" sz="2400" dirty="0"/>
          </a:p>
        </p:txBody>
      </p:sp>
      <p:pic>
        <p:nvPicPr>
          <p:cNvPr id="5" name="Рисунок 4" descr="32счета-028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28117" y="1109264"/>
            <a:ext cx="1629701" cy="4320000"/>
          </a:xfrm>
          <a:prstGeom prst="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</p:spTree>
  </p:cSld>
  <p:clrMapOvr>
    <a:masterClrMapping/>
  </p:clrMapOvr>
  <p:transition advClick="0" advTm="2000"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duotone>
              <a:schemeClr val="bg1">
                <a:shade val="12000"/>
                <a:satMod val="240000"/>
              </a:schemeClr>
              <a:schemeClr val="bg1">
                <a:tint val="65000"/>
              </a:schemeClr>
            </a:duotone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42976" y="285728"/>
            <a:ext cx="6877204" cy="646331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3600" b="1" dirty="0" err="1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Mistral" pitchFamily="66" charset="0"/>
              </a:rPr>
              <a:t>Общеразвивающие</a:t>
            </a:r>
            <a:r>
              <a:rPr lang="ru-RU" sz="36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Mistral" pitchFamily="66" charset="0"/>
              </a:rPr>
              <a:t> упражнения на 32 счета</a:t>
            </a:r>
            <a:endParaRPr lang="ru-RU" sz="3600" b="1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Mistral" pitchFamily="66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42910" y="1142984"/>
            <a:ext cx="1898725" cy="769441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2800" b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№</a:t>
            </a:r>
            <a:r>
              <a:rPr lang="ru-RU" sz="4400" b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29-32</a:t>
            </a:r>
            <a:endParaRPr lang="ru-RU" sz="4400" b="1" spc="50" dirty="0">
              <a:ln w="11430"/>
              <a:solidFill>
                <a:srgbClr val="C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786182" y="5753417"/>
            <a:ext cx="2707216" cy="461665"/>
          </a:xfrm>
          <a:prstGeom prst="rect">
            <a:avLst/>
          </a:prstGeom>
          <a:blipFill dpi="0" rotWithShape="1">
            <a:blip r:embed="rId3">
              <a:alphaModFix amt="80000"/>
              <a:duotone>
                <a:schemeClr val="accent4">
                  <a:shade val="40000"/>
                </a:schemeClr>
                <a:schemeClr val="accent4">
                  <a:tint val="42000"/>
                </a:schemeClr>
              </a:duotone>
            </a:blip>
            <a:srcRect/>
            <a:tile tx="0" ty="0" sx="40000" sy="40000" flip="none" algn="tl"/>
          </a:blip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marL="108000"/>
            <a:r>
              <a:rPr lang="ru-RU" sz="2400" b="1" dirty="0" smtClean="0"/>
              <a:t>Ходьба на месте</a:t>
            </a:r>
            <a:endParaRPr lang="ru-RU" sz="2400" dirty="0"/>
          </a:p>
        </p:txBody>
      </p:sp>
      <p:pic>
        <p:nvPicPr>
          <p:cNvPr id="5" name="Рисунок 4" descr="32счета-029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57488" y="1126111"/>
            <a:ext cx="1918918" cy="4320000"/>
          </a:xfrm>
          <a:prstGeom prst="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  <p:pic>
        <p:nvPicPr>
          <p:cNvPr id="6" name="Рисунок 5" descr="32счета-031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486572" y="1071546"/>
            <a:ext cx="2157262" cy="4320000"/>
          </a:xfrm>
          <a:prstGeom prst="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</p:spTree>
  </p:cSld>
  <p:clrMapOvr>
    <a:masterClrMapping/>
  </p:clrMapOvr>
  <p:transition advClick="0" advTm="6000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duotone>
              <a:schemeClr val="bg1">
                <a:shade val="12000"/>
                <a:satMod val="240000"/>
              </a:schemeClr>
              <a:schemeClr val="bg1">
                <a:tint val="65000"/>
              </a:schemeClr>
            </a:duotone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42976" y="285728"/>
            <a:ext cx="6877204" cy="646331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3600" b="1" dirty="0" err="1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Mistral" pitchFamily="66" charset="0"/>
              </a:rPr>
              <a:t>Общеразвивающие</a:t>
            </a:r>
            <a:r>
              <a:rPr lang="ru-RU" sz="36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Mistral" pitchFamily="66" charset="0"/>
              </a:rPr>
              <a:t> упражнения на 32 счета</a:t>
            </a:r>
            <a:endParaRPr lang="ru-RU" sz="3600" b="1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Mistral" pitchFamily="66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42910" y="1142984"/>
            <a:ext cx="838691" cy="769441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2800" b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№</a:t>
            </a:r>
            <a:r>
              <a:rPr lang="ru-RU" sz="4400" b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2</a:t>
            </a:r>
            <a:endParaRPr lang="ru-RU" sz="4400" b="1" spc="50" dirty="0">
              <a:ln w="11430"/>
              <a:solidFill>
                <a:srgbClr val="C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536416" y="5681979"/>
            <a:ext cx="4035848" cy="461665"/>
          </a:xfrm>
          <a:prstGeom prst="rect">
            <a:avLst/>
          </a:prstGeom>
          <a:blipFill dpi="0" rotWithShape="1">
            <a:blip r:embed="rId3">
              <a:alphaModFix amt="80000"/>
              <a:duotone>
                <a:schemeClr val="accent4">
                  <a:shade val="40000"/>
                </a:schemeClr>
                <a:schemeClr val="accent4">
                  <a:tint val="42000"/>
                </a:schemeClr>
              </a:duotone>
            </a:blip>
            <a:srcRect/>
            <a:tile tx="0" ty="0" sx="40000" sy="40000" flip="none" algn="tl"/>
          </a:blip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marL="108000"/>
            <a:r>
              <a:rPr lang="ru-RU" sz="2400" b="1" dirty="0" smtClean="0"/>
              <a:t>Руки вверх, голова вверх</a:t>
            </a:r>
            <a:endParaRPr lang="ru-RU" sz="2400" dirty="0"/>
          </a:p>
        </p:txBody>
      </p:sp>
      <p:pic>
        <p:nvPicPr>
          <p:cNvPr id="5" name="Рисунок 4" descr="32счета-003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41989" y="1109264"/>
            <a:ext cx="1444391" cy="4320000"/>
          </a:xfrm>
          <a:prstGeom prst="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</p:spTree>
  </p:cSld>
  <p:clrMapOvr>
    <a:masterClrMapping/>
  </p:clrMapOvr>
  <p:transition advClick="0" advTm="2000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duotone>
              <a:schemeClr val="bg1">
                <a:shade val="12000"/>
                <a:satMod val="240000"/>
              </a:schemeClr>
              <a:schemeClr val="bg1">
                <a:tint val="65000"/>
              </a:schemeClr>
            </a:duotone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42976" y="285728"/>
            <a:ext cx="6877204" cy="646331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3600" b="1" dirty="0" err="1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Mistral" pitchFamily="66" charset="0"/>
              </a:rPr>
              <a:t>Общеразвивающие</a:t>
            </a:r>
            <a:r>
              <a:rPr lang="ru-RU" sz="36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Mistral" pitchFamily="66" charset="0"/>
              </a:rPr>
              <a:t> упражнения на 32 счета</a:t>
            </a:r>
            <a:endParaRPr lang="ru-RU" sz="3600" b="1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Mistral" pitchFamily="66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42910" y="1142984"/>
            <a:ext cx="822661" cy="769441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2800" b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№</a:t>
            </a:r>
            <a:r>
              <a:rPr lang="ru-RU" sz="4400" b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3</a:t>
            </a:r>
            <a:endParaRPr lang="ru-RU" sz="4400" b="1" spc="50" dirty="0">
              <a:ln w="11430"/>
              <a:solidFill>
                <a:srgbClr val="C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546707" y="5753417"/>
            <a:ext cx="6025689" cy="461665"/>
          </a:xfrm>
          <a:prstGeom prst="rect">
            <a:avLst/>
          </a:prstGeom>
          <a:blipFill dpi="0" rotWithShape="1">
            <a:blip r:embed="rId3">
              <a:alphaModFix amt="80000"/>
              <a:duotone>
                <a:schemeClr val="accent4">
                  <a:shade val="40000"/>
                </a:schemeClr>
                <a:schemeClr val="accent4">
                  <a:tint val="42000"/>
                </a:schemeClr>
              </a:duotone>
            </a:blip>
            <a:srcRect/>
            <a:tile tx="0" ty="0" sx="40000" sy="40000" flip="none" algn="tl"/>
          </a:blip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marL="108000"/>
            <a:r>
              <a:rPr lang="ru-RU" sz="2400" b="1" dirty="0" smtClean="0"/>
              <a:t>Прыжком ноги врозь, руки в стороны</a:t>
            </a:r>
            <a:endParaRPr lang="ru-RU" sz="2400" dirty="0"/>
          </a:p>
        </p:txBody>
      </p:sp>
      <p:pic>
        <p:nvPicPr>
          <p:cNvPr id="5" name="Рисунок 4" descr="32счета-004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71736" y="1109264"/>
            <a:ext cx="3933929" cy="4320000"/>
          </a:xfrm>
          <a:prstGeom prst="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</p:spTree>
  </p:cSld>
  <p:clrMapOvr>
    <a:masterClrMapping/>
  </p:clrMapOvr>
  <p:transition advClick="0" advTm="2000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duotone>
              <a:schemeClr val="bg1">
                <a:shade val="12000"/>
                <a:satMod val="240000"/>
              </a:schemeClr>
              <a:schemeClr val="bg1">
                <a:tint val="65000"/>
              </a:schemeClr>
            </a:duotone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42976" y="285728"/>
            <a:ext cx="6877204" cy="646331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3600" b="1" dirty="0" err="1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Mistral" pitchFamily="66" charset="0"/>
              </a:rPr>
              <a:t>Общеразвивающие</a:t>
            </a:r>
            <a:r>
              <a:rPr lang="ru-RU" sz="36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Mistral" pitchFamily="66" charset="0"/>
              </a:rPr>
              <a:t> упражнения на 32 счета</a:t>
            </a:r>
            <a:endParaRPr lang="ru-RU" sz="3600" b="1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Mistral" pitchFamily="66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42910" y="1142984"/>
            <a:ext cx="859531" cy="769441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2800" b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№</a:t>
            </a:r>
            <a:r>
              <a:rPr lang="ru-RU" sz="4400" b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4</a:t>
            </a:r>
            <a:endParaRPr lang="ru-RU" sz="4400" b="1" spc="50" dirty="0">
              <a:ln w="11430"/>
              <a:solidFill>
                <a:srgbClr val="C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682311" y="5753417"/>
            <a:ext cx="1818383" cy="461665"/>
          </a:xfrm>
          <a:prstGeom prst="rect">
            <a:avLst/>
          </a:prstGeom>
          <a:blipFill dpi="0" rotWithShape="1">
            <a:blip r:embed="rId3">
              <a:alphaModFix amt="80000"/>
              <a:duotone>
                <a:schemeClr val="accent4">
                  <a:shade val="40000"/>
                </a:schemeClr>
                <a:schemeClr val="accent4">
                  <a:tint val="42000"/>
                </a:schemeClr>
              </a:duotone>
            </a:blip>
            <a:srcRect/>
            <a:tile tx="0" ty="0" sx="40000" sy="40000" flip="none" algn="tl"/>
          </a:blip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marL="108000"/>
            <a:r>
              <a:rPr lang="ru-RU" sz="2400" b="1" dirty="0" smtClean="0"/>
              <a:t>Руки вниз</a:t>
            </a:r>
            <a:endParaRPr lang="ru-RU" sz="2400" dirty="0"/>
          </a:p>
        </p:txBody>
      </p:sp>
      <p:pic>
        <p:nvPicPr>
          <p:cNvPr id="5" name="Рисунок 4" descr="32счета-005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10638" y="1109264"/>
            <a:ext cx="2132932" cy="4320000"/>
          </a:xfrm>
          <a:prstGeom prst="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</p:spTree>
  </p:cSld>
  <p:clrMapOvr>
    <a:masterClrMapping/>
  </p:clrMapOvr>
  <p:transition advClick="0" advTm="2000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duotone>
              <a:schemeClr val="bg1">
                <a:shade val="12000"/>
                <a:satMod val="240000"/>
              </a:schemeClr>
              <a:schemeClr val="bg1">
                <a:tint val="65000"/>
              </a:schemeClr>
            </a:duotone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42976" y="285728"/>
            <a:ext cx="6877204" cy="646331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3600" b="1" dirty="0" err="1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Mistral" pitchFamily="66" charset="0"/>
              </a:rPr>
              <a:t>Общеразвивающие</a:t>
            </a:r>
            <a:r>
              <a:rPr lang="ru-RU" sz="36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Mistral" pitchFamily="66" charset="0"/>
              </a:rPr>
              <a:t> упражнения на 32 счета</a:t>
            </a:r>
            <a:endParaRPr lang="ru-RU" sz="3600" b="1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Mistral" pitchFamily="66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42910" y="1142984"/>
            <a:ext cx="827471" cy="769441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2800" b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№</a:t>
            </a:r>
            <a:r>
              <a:rPr lang="ru-RU" sz="4400" b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5</a:t>
            </a:r>
            <a:endParaRPr lang="ru-RU" sz="4400" b="1" spc="50" dirty="0">
              <a:ln w="11430"/>
              <a:solidFill>
                <a:srgbClr val="C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624036" y="5753417"/>
            <a:ext cx="5948360" cy="461665"/>
          </a:xfrm>
          <a:prstGeom prst="rect">
            <a:avLst/>
          </a:prstGeom>
          <a:blipFill dpi="0" rotWithShape="1">
            <a:blip r:embed="rId3">
              <a:alphaModFix amt="80000"/>
              <a:duotone>
                <a:schemeClr val="accent4">
                  <a:shade val="40000"/>
                </a:schemeClr>
                <a:schemeClr val="accent4">
                  <a:tint val="42000"/>
                </a:schemeClr>
              </a:duotone>
            </a:blip>
            <a:srcRect/>
            <a:tile tx="0" ty="0" sx="40000" sy="40000" flip="none" algn="tl"/>
          </a:blip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marL="108000"/>
            <a:r>
              <a:rPr lang="ru-RU" sz="2400" b="1" dirty="0" smtClean="0"/>
              <a:t>Правая рука в сторону, голову вправо</a:t>
            </a:r>
            <a:endParaRPr lang="ru-RU" sz="2400" dirty="0"/>
          </a:p>
        </p:txBody>
      </p:sp>
      <p:pic>
        <p:nvPicPr>
          <p:cNvPr id="5" name="Рисунок 4" descr="32счета-006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91636" y="1037826"/>
            <a:ext cx="3152000" cy="4320000"/>
          </a:xfrm>
          <a:prstGeom prst="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</p:spTree>
  </p:cSld>
  <p:clrMapOvr>
    <a:masterClrMapping/>
  </p:clrMapOvr>
  <p:transition advClick="0" advTm="2000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duotone>
              <a:schemeClr val="bg1">
                <a:shade val="12000"/>
                <a:satMod val="240000"/>
              </a:schemeClr>
              <a:schemeClr val="bg1">
                <a:tint val="65000"/>
              </a:schemeClr>
            </a:duotone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42976" y="285728"/>
            <a:ext cx="6877204" cy="646331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3600" b="1" dirty="0" err="1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Mistral" pitchFamily="66" charset="0"/>
              </a:rPr>
              <a:t>Общеразвивающие</a:t>
            </a:r>
            <a:r>
              <a:rPr lang="ru-RU" sz="36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Mistral" pitchFamily="66" charset="0"/>
              </a:rPr>
              <a:t> упражнения на 32 счета</a:t>
            </a:r>
            <a:endParaRPr lang="ru-RU" sz="3600" b="1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Mistral" pitchFamily="66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42910" y="1142984"/>
            <a:ext cx="873957" cy="769441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2800" b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№</a:t>
            </a:r>
            <a:r>
              <a:rPr lang="ru-RU" sz="4400" b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6</a:t>
            </a:r>
            <a:endParaRPr lang="ru-RU" sz="4400" b="1" spc="50" dirty="0">
              <a:ln w="11430"/>
              <a:solidFill>
                <a:srgbClr val="C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87661" y="5753417"/>
            <a:ext cx="7741991" cy="461665"/>
          </a:xfrm>
          <a:prstGeom prst="rect">
            <a:avLst/>
          </a:prstGeom>
          <a:blipFill dpi="0" rotWithShape="1">
            <a:blip r:embed="rId3">
              <a:alphaModFix amt="80000"/>
              <a:duotone>
                <a:schemeClr val="accent4">
                  <a:shade val="40000"/>
                </a:schemeClr>
                <a:schemeClr val="accent4">
                  <a:tint val="42000"/>
                </a:schemeClr>
              </a:duotone>
            </a:blip>
            <a:srcRect/>
            <a:tile tx="0" ty="0" sx="40000" sy="40000" flip="none" algn="tl"/>
          </a:blip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marL="108000"/>
            <a:r>
              <a:rPr lang="ru-RU" sz="2400" b="1" dirty="0" smtClean="0"/>
              <a:t>Приставить левую ногу к правой, руки в стороны</a:t>
            </a:r>
            <a:endParaRPr lang="ru-RU" sz="2400" dirty="0"/>
          </a:p>
        </p:txBody>
      </p:sp>
      <p:pic>
        <p:nvPicPr>
          <p:cNvPr id="5" name="Рисунок 4" descr="32счета-007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78790" y="1037826"/>
            <a:ext cx="3822036" cy="4320000"/>
          </a:xfrm>
          <a:prstGeom prst="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</p:spTree>
  </p:cSld>
  <p:clrMapOvr>
    <a:masterClrMapping/>
  </p:clrMapOvr>
  <p:transition advClick="0" advTm="2000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duotone>
              <a:schemeClr val="bg1">
                <a:shade val="12000"/>
                <a:satMod val="240000"/>
              </a:schemeClr>
              <a:schemeClr val="bg1">
                <a:tint val="65000"/>
              </a:schemeClr>
            </a:duotone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42976" y="285728"/>
            <a:ext cx="6877204" cy="646331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3600" b="1" dirty="0" err="1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Mistral" pitchFamily="66" charset="0"/>
              </a:rPr>
              <a:t>Общеразвивающие</a:t>
            </a:r>
            <a:r>
              <a:rPr lang="ru-RU" sz="36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Mistral" pitchFamily="66" charset="0"/>
              </a:rPr>
              <a:t> упражнения на 32 счета</a:t>
            </a:r>
            <a:endParaRPr lang="ru-RU" sz="3600" b="1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Mistral" pitchFamily="66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42910" y="1142984"/>
            <a:ext cx="830677" cy="769441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2800" b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№</a:t>
            </a:r>
            <a:r>
              <a:rPr lang="ru-RU" sz="4400" b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7</a:t>
            </a:r>
            <a:endParaRPr lang="ru-RU" sz="4400" b="1" spc="50" dirty="0">
              <a:ln w="11430"/>
              <a:solidFill>
                <a:srgbClr val="C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000100" y="5753417"/>
            <a:ext cx="7096110" cy="461665"/>
          </a:xfrm>
          <a:prstGeom prst="rect">
            <a:avLst/>
          </a:prstGeom>
          <a:blipFill dpi="0" rotWithShape="1">
            <a:blip r:embed="rId3">
              <a:alphaModFix amt="80000"/>
              <a:duotone>
                <a:schemeClr val="accent4">
                  <a:shade val="40000"/>
                </a:schemeClr>
                <a:schemeClr val="accent4">
                  <a:tint val="42000"/>
                </a:schemeClr>
              </a:duotone>
            </a:blip>
            <a:srcRect/>
            <a:tile tx="0" ty="0" sx="40000" sy="40000" flip="none" algn="tl"/>
          </a:blip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marL="108000"/>
            <a:r>
              <a:rPr lang="ru-RU" sz="2400" b="1" dirty="0" smtClean="0"/>
              <a:t>Руки вперед, мах правой ногой вперед-вверх</a:t>
            </a:r>
            <a:endParaRPr lang="ru-RU" sz="2400" dirty="0"/>
          </a:p>
        </p:txBody>
      </p:sp>
      <p:pic>
        <p:nvPicPr>
          <p:cNvPr id="6" name="Рисунок 5" descr="32счета-010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18626" y="1037826"/>
            <a:ext cx="2124944" cy="4320000"/>
          </a:xfrm>
          <a:prstGeom prst="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</p:spTree>
  </p:cSld>
  <p:clrMapOvr>
    <a:masterClrMapping/>
  </p:clrMapOvr>
  <p:transition advClick="0" advTm="2000"/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1199</TotalTime>
  <Words>443</Words>
  <PresentationFormat>Экран (4:3)</PresentationFormat>
  <Paragraphs>102</Paragraphs>
  <Slides>31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31</vt:i4>
      </vt:variant>
    </vt:vector>
  </HeadingPairs>
  <TitlesOfParts>
    <vt:vector size="32" baseType="lpstr">
      <vt:lpstr>Бумажная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Valued Acer Customer</cp:lastModifiedBy>
  <cp:revision>7</cp:revision>
  <dcterms:modified xsi:type="dcterms:W3CDTF">2010-11-05T18:49:36Z</dcterms:modified>
</cp:coreProperties>
</file>