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30567"/>
    <a:srgbClr val="1C079B"/>
    <a:srgbClr val="D4D905"/>
    <a:srgbClr val="F9FC84"/>
    <a:srgbClr val="C9E995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96" y="-4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5/13/2014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5/13/2014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5/13/2014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4D905">
            <a:alpha val="32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5/13/2014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600" y="152400"/>
            <a:ext cx="8610600" cy="4495800"/>
          </a:xfrm>
        </p:spPr>
        <p:txBody>
          <a:bodyPr>
            <a:noAutofit/>
          </a:bodyPr>
          <a:lstStyle/>
          <a:p>
            <a:pPr algn="l"/>
            <a:r>
              <a:rPr lang="ru-RU" sz="6600" dirty="0" smtClean="0">
                <a:solidFill>
                  <a:srgbClr val="0070C0"/>
                </a:solidFill>
                <a:latin typeface="Arial Black" pitchFamily="34" charset="0"/>
              </a:rPr>
              <a:t>    </a:t>
            </a:r>
            <a:r>
              <a:rPr lang="ru-RU" sz="6600" dirty="0" smtClean="0">
                <a:solidFill>
                  <a:srgbClr val="130567"/>
                </a:solidFill>
                <a:latin typeface="Arial Black" pitchFamily="34" charset="0"/>
              </a:rPr>
              <a:t>Тест по теме</a:t>
            </a:r>
            <a:r>
              <a:rPr lang="ru-RU" sz="6600" dirty="0" smtClean="0">
                <a:solidFill>
                  <a:srgbClr val="0070C0"/>
                </a:solidFill>
                <a:latin typeface="Arial Black" pitchFamily="34" charset="0"/>
              </a:rPr>
              <a:t/>
            </a:r>
            <a:br>
              <a:rPr lang="ru-RU" sz="6600" dirty="0" smtClean="0">
                <a:solidFill>
                  <a:srgbClr val="0070C0"/>
                </a:solidFill>
                <a:latin typeface="Arial Black" pitchFamily="34" charset="0"/>
              </a:rPr>
            </a:br>
            <a:r>
              <a:rPr lang="ru-RU" sz="6600" dirty="0" smtClean="0">
                <a:solidFill>
                  <a:srgbClr val="0070C0"/>
                </a:solidFill>
                <a:latin typeface="Arial Black" pitchFamily="34" charset="0"/>
              </a:rPr>
              <a:t> </a:t>
            </a:r>
            <a:r>
              <a:rPr lang="ru-RU" sz="6600" dirty="0" smtClean="0">
                <a:solidFill>
                  <a:srgbClr val="C00000"/>
                </a:solidFill>
                <a:latin typeface="Arial Black" pitchFamily="34" charset="0"/>
              </a:rPr>
              <a:t>«Город на Неве»</a:t>
            </a:r>
            <a:r>
              <a:rPr lang="ru-RU" sz="6600" dirty="0" smtClean="0">
                <a:solidFill>
                  <a:srgbClr val="C00000"/>
                </a:solidFill>
                <a:latin typeface="Arial Black" pitchFamily="34" charset="0"/>
              </a:rPr>
              <a:t/>
            </a:r>
            <a:br>
              <a:rPr lang="ru-RU" sz="6600" dirty="0" smtClean="0">
                <a:solidFill>
                  <a:srgbClr val="C00000"/>
                </a:solidFill>
                <a:latin typeface="Arial Black" pitchFamily="34" charset="0"/>
              </a:rPr>
            </a:br>
            <a:r>
              <a:rPr lang="ru-RU" sz="7200" dirty="0" smtClean="0">
                <a:solidFill>
                  <a:srgbClr val="C00000"/>
                </a:solidFill>
                <a:latin typeface="Arial Black" pitchFamily="34" charset="0"/>
              </a:rPr>
              <a:t/>
            </a:r>
            <a:br>
              <a:rPr lang="ru-RU" sz="7200" dirty="0" smtClean="0">
                <a:solidFill>
                  <a:srgbClr val="C00000"/>
                </a:solidFill>
                <a:latin typeface="Arial Black" pitchFamily="34" charset="0"/>
              </a:rPr>
            </a:br>
            <a:endParaRPr lang="ru-RU" sz="7200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191000"/>
            <a:ext cx="7467600" cy="21336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1400" dirty="0" smtClean="0">
                <a:solidFill>
                  <a:schemeClr val="tx1"/>
                </a:solidFill>
              </a:rPr>
              <a:t> </a:t>
            </a:r>
            <a:r>
              <a:rPr lang="ru-RU" sz="1400" dirty="0" smtClean="0">
                <a:solidFill>
                  <a:schemeClr val="tx1"/>
                </a:solidFill>
              </a:rPr>
              <a:t>                                                                    </a:t>
            </a:r>
            <a:r>
              <a:rPr lang="ru-RU" sz="1600" b="1" dirty="0" smtClean="0">
                <a:solidFill>
                  <a:srgbClr val="130567"/>
                </a:solidFill>
              </a:rPr>
              <a:t>Окружающий  мир  УМК </a:t>
            </a:r>
            <a:r>
              <a:rPr lang="ru-RU" sz="1600" b="1" dirty="0" smtClean="0">
                <a:solidFill>
                  <a:srgbClr val="130567"/>
                </a:solidFill>
              </a:rPr>
              <a:t>«Школа России»  2 </a:t>
            </a:r>
            <a:r>
              <a:rPr lang="ru-RU" sz="1600" b="1" dirty="0" smtClean="0">
                <a:solidFill>
                  <a:srgbClr val="130567"/>
                </a:solidFill>
              </a:rPr>
              <a:t>класс</a:t>
            </a:r>
          </a:p>
          <a:p>
            <a:pPr>
              <a:defRPr/>
            </a:pPr>
            <a:r>
              <a:rPr lang="ru-RU" sz="1600" b="1" dirty="0" smtClean="0">
                <a:solidFill>
                  <a:srgbClr val="130567"/>
                </a:solidFill>
              </a:rPr>
              <a:t>                                                        Создано  учителем  начальной  школы  высшей</a:t>
            </a:r>
          </a:p>
          <a:p>
            <a:pPr>
              <a:defRPr/>
            </a:pPr>
            <a:r>
              <a:rPr lang="ru-RU" sz="1600" b="1" dirty="0" smtClean="0">
                <a:solidFill>
                  <a:srgbClr val="130567"/>
                </a:solidFill>
              </a:rPr>
              <a:t>                                                             категории  </a:t>
            </a:r>
            <a:r>
              <a:rPr lang="ru-RU" sz="1600" b="1" dirty="0" smtClean="0">
                <a:solidFill>
                  <a:srgbClr val="130567"/>
                </a:solidFill>
              </a:rPr>
              <a:t>Ивановой  </a:t>
            </a:r>
            <a:r>
              <a:rPr lang="ru-RU" sz="1600" b="1" dirty="0" smtClean="0">
                <a:solidFill>
                  <a:srgbClr val="130567"/>
                </a:solidFill>
              </a:rPr>
              <a:t>Светланой  </a:t>
            </a:r>
            <a:r>
              <a:rPr lang="ru-RU" sz="1600" b="1" dirty="0" smtClean="0">
                <a:solidFill>
                  <a:srgbClr val="130567"/>
                </a:solidFill>
              </a:rPr>
              <a:t>Владимировной      </a:t>
            </a:r>
          </a:p>
          <a:p>
            <a:pPr>
              <a:defRPr/>
            </a:pPr>
            <a:r>
              <a:rPr lang="ru-RU" sz="1600" b="1" dirty="0" smtClean="0">
                <a:solidFill>
                  <a:srgbClr val="130567"/>
                </a:solidFill>
              </a:rPr>
              <a:t>       </a:t>
            </a:r>
            <a:r>
              <a:rPr lang="ru-RU" sz="1600" b="1" dirty="0" smtClean="0">
                <a:solidFill>
                  <a:srgbClr val="130567"/>
                </a:solidFill>
              </a:rPr>
              <a:t>                                                   МБОУ  </a:t>
            </a:r>
            <a:r>
              <a:rPr lang="ru-RU" sz="1600" b="1" dirty="0" err="1" smtClean="0">
                <a:solidFill>
                  <a:srgbClr val="130567"/>
                </a:solidFill>
              </a:rPr>
              <a:t>Голынковская</a:t>
            </a:r>
            <a:r>
              <a:rPr lang="ru-RU" sz="1600" b="1" dirty="0" smtClean="0">
                <a:solidFill>
                  <a:srgbClr val="130567"/>
                </a:solidFill>
              </a:rPr>
              <a:t>  </a:t>
            </a:r>
            <a:r>
              <a:rPr lang="ru-RU" sz="1600" b="1" dirty="0" smtClean="0">
                <a:solidFill>
                  <a:srgbClr val="130567"/>
                </a:solidFill>
              </a:rPr>
              <a:t>СОШ  </a:t>
            </a:r>
            <a:r>
              <a:rPr lang="ru-RU" sz="1600" b="1" dirty="0" err="1" smtClean="0">
                <a:solidFill>
                  <a:srgbClr val="130567"/>
                </a:solidFill>
              </a:rPr>
              <a:t>Руднянского</a:t>
            </a:r>
            <a:r>
              <a:rPr lang="ru-RU" sz="1600" b="1" dirty="0" smtClean="0">
                <a:solidFill>
                  <a:srgbClr val="130567"/>
                </a:solidFill>
              </a:rPr>
              <a:t>  района</a:t>
            </a:r>
          </a:p>
          <a:p>
            <a:pPr>
              <a:defRPr/>
            </a:pPr>
            <a:r>
              <a:rPr lang="ru-RU" sz="1600" b="1" dirty="0" smtClean="0">
                <a:solidFill>
                  <a:srgbClr val="130567"/>
                </a:solidFill>
              </a:rPr>
              <a:t>     Смоленской области </a:t>
            </a:r>
            <a:r>
              <a:rPr lang="ru-RU" sz="1400" b="1" dirty="0" smtClean="0">
                <a:solidFill>
                  <a:srgbClr val="130567"/>
                </a:solidFill>
              </a:rPr>
              <a:t>      </a:t>
            </a:r>
            <a:endParaRPr lang="ru-RU" sz="1400" b="1" dirty="0">
              <a:solidFill>
                <a:srgbClr val="13056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" y="274638"/>
            <a:ext cx="8839200" cy="1706562"/>
          </a:xfrm>
        </p:spPr>
        <p:txBody>
          <a:bodyPr>
            <a:noAutofit/>
          </a:bodyPr>
          <a:lstStyle/>
          <a:p>
            <a:pPr algn="l"/>
            <a:r>
              <a:rPr lang="ru-RU" b="1" dirty="0" smtClean="0">
                <a:solidFill>
                  <a:srgbClr val="130567"/>
                </a:solidFill>
              </a:rPr>
              <a:t>9. Где находятся статуи, изображающие</a:t>
            </a:r>
            <a:r>
              <a:rPr lang="ru-RU" b="1" dirty="0" smtClean="0">
                <a:solidFill>
                  <a:srgbClr val="130567"/>
                </a:solidFill>
              </a:rPr>
              <a:t> стадии покорения лошадей?</a:t>
            </a:r>
            <a:endParaRPr lang="ru-RU" b="1" dirty="0">
              <a:solidFill>
                <a:srgbClr val="130567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8600" y="2667000"/>
            <a:ext cx="8458200" cy="3459163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</a:rPr>
              <a:t>1). На Египетском мосту;</a:t>
            </a:r>
          </a:p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</a:rPr>
              <a:t>2). На </a:t>
            </a:r>
            <a:r>
              <a:rPr lang="ru-RU" b="1" dirty="0" err="1" smtClean="0">
                <a:solidFill>
                  <a:srgbClr val="C00000"/>
                </a:solidFill>
              </a:rPr>
              <a:t>Аничковом</a:t>
            </a:r>
            <a:r>
              <a:rPr lang="ru-RU" b="1" dirty="0" smtClean="0">
                <a:solidFill>
                  <a:srgbClr val="C00000"/>
                </a:solidFill>
              </a:rPr>
              <a:t> мосту;</a:t>
            </a:r>
          </a:p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</a:rPr>
              <a:t>3). На </a:t>
            </a:r>
            <a:r>
              <a:rPr lang="ru-RU" b="1" dirty="0" err="1" smtClean="0">
                <a:solidFill>
                  <a:srgbClr val="C00000"/>
                </a:solidFill>
              </a:rPr>
              <a:t>Обуховском</a:t>
            </a:r>
            <a:r>
              <a:rPr lang="ru-RU" b="1" dirty="0" smtClean="0">
                <a:solidFill>
                  <a:srgbClr val="C00000"/>
                </a:solidFill>
              </a:rPr>
              <a:t> мосту;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5122" name="Picture 2" descr="C:\Users\SANO\Desktop\0_7a245_f3aa17cd_XX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53000" y="2514600"/>
            <a:ext cx="3992319" cy="264932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ru-RU" b="1" dirty="0" smtClean="0">
                <a:solidFill>
                  <a:srgbClr val="130567"/>
                </a:solidFill>
              </a:rPr>
              <a:t>        10. Какой площади нет в </a:t>
            </a:r>
            <a:br>
              <a:rPr lang="ru-RU" b="1" dirty="0" smtClean="0">
                <a:solidFill>
                  <a:srgbClr val="130567"/>
                </a:solidFill>
              </a:rPr>
            </a:br>
            <a:r>
              <a:rPr lang="ru-RU" b="1" dirty="0" smtClean="0">
                <a:solidFill>
                  <a:srgbClr val="130567"/>
                </a:solidFill>
              </a:rPr>
              <a:t> </a:t>
            </a:r>
            <a:r>
              <a:rPr lang="ru-RU" b="1" dirty="0" smtClean="0">
                <a:solidFill>
                  <a:srgbClr val="130567"/>
                </a:solidFill>
              </a:rPr>
              <a:t>              Санкт – Петербурге?</a:t>
            </a:r>
            <a:endParaRPr lang="ru-RU" b="1" dirty="0">
              <a:solidFill>
                <a:srgbClr val="130567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33600"/>
            <a:ext cx="8229600" cy="3992563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</a:rPr>
              <a:t>1). Красной площади;</a:t>
            </a:r>
          </a:p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</a:rPr>
              <a:t>2). Дворцовой площади;</a:t>
            </a:r>
          </a:p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</a:rPr>
              <a:t>3). Сенатской площади;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6146" name="Picture 2" descr="C:\Users\SANO\Desktop\0_c023_64058e1e_ori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94263" y="3325812"/>
            <a:ext cx="4098594" cy="30749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2133600"/>
          </a:xfrm>
        </p:spPr>
        <p:txBody>
          <a:bodyPr>
            <a:noAutofit/>
          </a:bodyPr>
          <a:lstStyle/>
          <a:p>
            <a:pPr algn="l"/>
            <a:r>
              <a:rPr lang="ru-RU" b="1" dirty="0" smtClean="0">
                <a:solidFill>
                  <a:srgbClr val="130567"/>
                </a:solidFill>
              </a:rPr>
              <a:t>11. Как называется остров, на </a:t>
            </a:r>
            <a:br>
              <a:rPr lang="ru-RU" b="1" dirty="0" smtClean="0">
                <a:solidFill>
                  <a:srgbClr val="130567"/>
                </a:solidFill>
              </a:rPr>
            </a:br>
            <a:r>
              <a:rPr lang="ru-RU" b="1" dirty="0" smtClean="0">
                <a:solidFill>
                  <a:srgbClr val="130567"/>
                </a:solidFill>
              </a:rPr>
              <a:t> </a:t>
            </a:r>
            <a:r>
              <a:rPr lang="ru-RU" b="1" dirty="0" smtClean="0">
                <a:solidFill>
                  <a:srgbClr val="130567"/>
                </a:solidFill>
              </a:rPr>
              <a:t>      котором была построена</a:t>
            </a:r>
            <a:br>
              <a:rPr lang="ru-RU" b="1" dirty="0" smtClean="0">
                <a:solidFill>
                  <a:srgbClr val="130567"/>
                </a:solidFill>
              </a:rPr>
            </a:br>
            <a:r>
              <a:rPr lang="ru-RU" b="1" dirty="0" smtClean="0">
                <a:solidFill>
                  <a:srgbClr val="130567"/>
                </a:solidFill>
              </a:rPr>
              <a:t> </a:t>
            </a:r>
            <a:r>
              <a:rPr lang="ru-RU" b="1" dirty="0" smtClean="0">
                <a:solidFill>
                  <a:srgbClr val="130567"/>
                </a:solidFill>
              </a:rPr>
              <a:t>      Петропавловская  крепость?</a:t>
            </a:r>
            <a:br>
              <a:rPr lang="ru-RU" b="1" dirty="0" smtClean="0">
                <a:solidFill>
                  <a:srgbClr val="130567"/>
                </a:solidFill>
              </a:rPr>
            </a:br>
            <a:r>
              <a:rPr lang="ru-RU" b="1" dirty="0" smtClean="0">
                <a:solidFill>
                  <a:srgbClr val="130567"/>
                </a:solidFill>
              </a:rPr>
              <a:t> </a:t>
            </a:r>
            <a:r>
              <a:rPr lang="ru-RU" b="1" dirty="0" smtClean="0">
                <a:solidFill>
                  <a:srgbClr val="130567"/>
                </a:solidFill>
              </a:rPr>
              <a:t>         </a:t>
            </a:r>
            <a:endParaRPr lang="ru-RU" b="1" dirty="0">
              <a:solidFill>
                <a:srgbClr val="130567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971800"/>
            <a:ext cx="8229600" cy="3154363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</a:rPr>
              <a:t>           1). Волчий;</a:t>
            </a:r>
          </a:p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</a:rPr>
              <a:t>           2). Заячий;</a:t>
            </a:r>
          </a:p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</a:rPr>
              <a:t>           3). Лисий;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7170" name="Picture 2" descr="C:\Users\SANO\Desktop\800px-Hare_islan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43400" y="2590800"/>
            <a:ext cx="4583112" cy="33589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b="1" dirty="0" smtClean="0">
                <a:solidFill>
                  <a:srgbClr val="130567"/>
                </a:solidFill>
              </a:rPr>
              <a:t>12. Медный всадник – что это?</a:t>
            </a:r>
            <a:endParaRPr lang="ru-RU" b="1" dirty="0">
              <a:solidFill>
                <a:srgbClr val="130567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</a:rPr>
              <a:t>1). Памятник Кутузову;</a:t>
            </a:r>
          </a:p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</a:rPr>
              <a:t>2). Памятник Александру Невскому;</a:t>
            </a:r>
          </a:p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</a:rPr>
              <a:t>3).Памятник Петру</a:t>
            </a:r>
            <a:r>
              <a:rPr lang="en-US" b="1" dirty="0" smtClean="0">
                <a:solidFill>
                  <a:srgbClr val="C00000"/>
                </a:solidFill>
              </a:rPr>
              <a:t> </a:t>
            </a:r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b="1" dirty="0" smtClean="0">
                <a:solidFill>
                  <a:srgbClr val="C00000"/>
                </a:solidFill>
              </a:rPr>
              <a:t>;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8194" name="Picture 2" descr="C:\Users\SANO\Desktop\medniy-300x22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43400" y="3238500"/>
            <a:ext cx="4533900" cy="34004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>
            <a:noAutofit/>
          </a:bodyPr>
          <a:lstStyle/>
          <a:p>
            <a:pPr algn="l"/>
            <a:r>
              <a:rPr lang="en-US" b="1" dirty="0" smtClean="0">
                <a:solidFill>
                  <a:srgbClr val="130567"/>
                </a:solidFill>
              </a:rPr>
              <a:t>13</a:t>
            </a:r>
            <a:r>
              <a:rPr lang="ru-RU" b="1" dirty="0" smtClean="0">
                <a:solidFill>
                  <a:srgbClr val="130567"/>
                </a:solidFill>
              </a:rPr>
              <a:t>. Где установлены фонтанные ансамбли?</a:t>
            </a:r>
            <a:endParaRPr lang="ru-RU" b="1" dirty="0">
              <a:solidFill>
                <a:srgbClr val="130567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</a:rPr>
              <a:t>1). </a:t>
            </a:r>
            <a:r>
              <a:rPr lang="ru-RU" b="1" dirty="0" smtClean="0">
                <a:solidFill>
                  <a:srgbClr val="C00000"/>
                </a:solidFill>
              </a:rPr>
              <a:t>В Петергофе;</a:t>
            </a:r>
          </a:p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</a:rPr>
              <a:t>1). В Летнем саду;</a:t>
            </a:r>
          </a:p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</a:rPr>
              <a:t>3). В </a:t>
            </a:r>
            <a:r>
              <a:rPr lang="ru-RU" b="1" dirty="0" smtClean="0">
                <a:solidFill>
                  <a:srgbClr val="C00000"/>
                </a:solidFill>
              </a:rPr>
              <a:t>П</a:t>
            </a:r>
            <a:r>
              <a:rPr lang="ru-RU" b="1" dirty="0" smtClean="0">
                <a:solidFill>
                  <a:srgbClr val="C00000"/>
                </a:solidFill>
              </a:rPr>
              <a:t>етропавловской крепости;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9218" name="Picture 2" descr="C:\Users\SANO\Desktop\800px-Peterhof_Fountains_01_-_Big_Cascade_0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19601" y="3352800"/>
            <a:ext cx="4572000" cy="3352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b="1" dirty="0" smtClean="0">
                <a:solidFill>
                  <a:srgbClr val="130567"/>
                </a:solidFill>
              </a:rPr>
              <a:t>14. Выбери верное утверждение:</a:t>
            </a:r>
            <a:endParaRPr lang="ru-RU" b="1" dirty="0">
              <a:solidFill>
                <a:srgbClr val="130567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297363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</a:rPr>
              <a:t>  1). Длина  Невского проспекта – 1,5 км;</a:t>
            </a:r>
          </a:p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</a:rPr>
              <a:t>  2). В Кунсткамере можно увидеть коллекцию</a:t>
            </a:r>
            <a:r>
              <a:rPr lang="ru-RU" b="1" dirty="0" smtClean="0">
                <a:solidFill>
                  <a:srgbClr val="C00000"/>
                </a:solidFill>
              </a:rPr>
              <a:t> почтовых открыток;</a:t>
            </a:r>
          </a:p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</a:rPr>
              <a:t>  3). Санкт – </a:t>
            </a:r>
            <a:r>
              <a:rPr lang="ru-RU" b="1" dirty="0" smtClean="0">
                <a:solidFill>
                  <a:srgbClr val="C00000"/>
                </a:solidFill>
              </a:rPr>
              <a:t>П</a:t>
            </a:r>
            <a:r>
              <a:rPr lang="ru-RU" b="1" dirty="0" smtClean="0">
                <a:solidFill>
                  <a:srgbClr val="C00000"/>
                </a:solidFill>
              </a:rPr>
              <a:t>етербург называют Северной</a:t>
            </a:r>
          </a:p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</a:rPr>
              <a:t> </a:t>
            </a:r>
            <a:r>
              <a:rPr lang="ru-RU" b="1" dirty="0" smtClean="0">
                <a:solidFill>
                  <a:srgbClr val="C00000"/>
                </a:solidFill>
              </a:rPr>
              <a:t>      столицей России;</a:t>
            </a:r>
            <a:endParaRPr lang="ru-RU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858962"/>
          </a:xfrm>
        </p:spPr>
        <p:txBody>
          <a:bodyPr>
            <a:noAutofit/>
          </a:bodyPr>
          <a:lstStyle/>
          <a:p>
            <a:pPr algn="l"/>
            <a:r>
              <a:rPr lang="ru-RU" b="1" dirty="0" smtClean="0">
                <a:solidFill>
                  <a:srgbClr val="130567"/>
                </a:solidFill>
              </a:rPr>
              <a:t> </a:t>
            </a:r>
            <a:r>
              <a:rPr lang="ru-RU" b="1" dirty="0" smtClean="0">
                <a:solidFill>
                  <a:srgbClr val="130567"/>
                </a:solidFill>
              </a:rPr>
              <a:t>15. Назовите 	  	достопримечательности</a:t>
            </a:r>
            <a:br>
              <a:rPr lang="ru-RU" b="1" dirty="0" smtClean="0">
                <a:solidFill>
                  <a:srgbClr val="130567"/>
                </a:solidFill>
              </a:rPr>
            </a:br>
            <a:r>
              <a:rPr lang="ru-RU" b="1" dirty="0" smtClean="0">
                <a:solidFill>
                  <a:srgbClr val="130567"/>
                </a:solidFill>
              </a:rPr>
              <a:t> </a:t>
            </a:r>
            <a:r>
              <a:rPr lang="ru-RU" b="1" dirty="0" smtClean="0">
                <a:solidFill>
                  <a:srgbClr val="130567"/>
                </a:solidFill>
              </a:rPr>
              <a:t>      Санкт – Петербурга:</a:t>
            </a:r>
            <a:endParaRPr lang="ru-RU" b="1" dirty="0">
              <a:solidFill>
                <a:srgbClr val="130567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2400" y="2895600"/>
            <a:ext cx="8839200" cy="3230563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</a:rPr>
              <a:t>1). Казанский собор, Большой театр, Куранты;</a:t>
            </a:r>
          </a:p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</a:rPr>
              <a:t>2).</a:t>
            </a:r>
            <a:r>
              <a:rPr lang="ru-RU" b="1" dirty="0" smtClean="0">
                <a:solidFill>
                  <a:srgbClr val="C00000"/>
                </a:solidFill>
              </a:rPr>
              <a:t> Эрмитаж, Русский музей, Адмиралтейство;</a:t>
            </a:r>
          </a:p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</a:rPr>
              <a:t>3). </a:t>
            </a:r>
            <a:r>
              <a:rPr lang="ru-RU" b="1" dirty="0" smtClean="0">
                <a:solidFill>
                  <a:srgbClr val="C00000"/>
                </a:solidFill>
              </a:rPr>
              <a:t>Казанский </a:t>
            </a:r>
            <a:r>
              <a:rPr lang="ru-RU" b="1" dirty="0" smtClean="0">
                <a:solidFill>
                  <a:srgbClr val="C00000"/>
                </a:solidFill>
              </a:rPr>
              <a:t>собор, Царь-колокол,  Колокольня</a:t>
            </a:r>
          </a:p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</a:rPr>
              <a:t> </a:t>
            </a:r>
            <a:r>
              <a:rPr lang="ru-RU" b="1" dirty="0" smtClean="0">
                <a:solidFill>
                  <a:srgbClr val="C00000"/>
                </a:solidFill>
              </a:rPr>
              <a:t>      Ивана Великого;</a:t>
            </a:r>
            <a:endParaRPr lang="ru-RU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" y="274638"/>
            <a:ext cx="8915400" cy="1249362"/>
          </a:xfrm>
        </p:spPr>
        <p:txBody>
          <a:bodyPr>
            <a:normAutofit fontScale="90000"/>
          </a:bodyPr>
          <a:lstStyle/>
          <a:p>
            <a:pPr algn="l"/>
            <a:r>
              <a:rPr lang="ru-RU" sz="3600" dirty="0" smtClean="0"/>
              <a:t>            </a:t>
            </a:r>
            <a:r>
              <a:rPr lang="ru-RU" sz="4900" b="1" dirty="0" smtClean="0">
                <a:solidFill>
                  <a:srgbClr val="130567"/>
                </a:solidFill>
              </a:rPr>
              <a:t>1. На какой реке стоит город </a:t>
            </a:r>
            <a:br>
              <a:rPr lang="ru-RU" sz="4900" b="1" dirty="0" smtClean="0">
                <a:solidFill>
                  <a:srgbClr val="130567"/>
                </a:solidFill>
              </a:rPr>
            </a:br>
            <a:r>
              <a:rPr lang="ru-RU" sz="4900" b="1" dirty="0" smtClean="0">
                <a:solidFill>
                  <a:srgbClr val="130567"/>
                </a:solidFill>
              </a:rPr>
              <a:t>                    Санкт – Петербург?</a:t>
            </a:r>
            <a:endParaRPr lang="ru-RU" sz="4900" b="1" dirty="0">
              <a:solidFill>
                <a:srgbClr val="130567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09800"/>
            <a:ext cx="8229600" cy="3916363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0070C0"/>
                </a:solidFill>
              </a:rPr>
              <a:t>           </a:t>
            </a:r>
            <a:r>
              <a:rPr lang="ru-RU" b="1" dirty="0" smtClean="0">
                <a:solidFill>
                  <a:srgbClr val="C00000"/>
                </a:solidFill>
              </a:rPr>
              <a:t>1). На Днепре;</a:t>
            </a:r>
          </a:p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</a:rPr>
              <a:t>           2). На Неве;</a:t>
            </a:r>
          </a:p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</a:rPr>
              <a:t>           3). На Волге;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1026" name="Picture 2" descr="C:\Users\SANO\Desktop\383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91000" y="3143250"/>
            <a:ext cx="4191000" cy="3143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dirty="0" smtClean="0"/>
              <a:t>             </a:t>
            </a:r>
            <a:r>
              <a:rPr lang="ru-RU" sz="4900" b="1" dirty="0" smtClean="0">
                <a:solidFill>
                  <a:srgbClr val="130567"/>
                </a:solidFill>
              </a:rPr>
              <a:t>2. Кто основал город </a:t>
            </a:r>
            <a:br>
              <a:rPr lang="ru-RU" sz="4900" b="1" dirty="0" smtClean="0">
                <a:solidFill>
                  <a:srgbClr val="130567"/>
                </a:solidFill>
              </a:rPr>
            </a:br>
            <a:r>
              <a:rPr lang="ru-RU" sz="4900" b="1" dirty="0" smtClean="0">
                <a:solidFill>
                  <a:srgbClr val="130567"/>
                </a:solidFill>
              </a:rPr>
              <a:t>                Санкт –Петербург?</a:t>
            </a:r>
            <a:endParaRPr lang="ru-RU" sz="4900" b="1" dirty="0">
              <a:solidFill>
                <a:srgbClr val="130567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057400"/>
            <a:ext cx="8229600" cy="4068763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</a:rPr>
              <a:t>              1). Юрий Долгорукий;</a:t>
            </a:r>
          </a:p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</a:rPr>
              <a:t>              2). Ярослав Мудрый;</a:t>
            </a:r>
          </a:p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</a:rPr>
              <a:t>              3). Пётр </a:t>
            </a:r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b="1" dirty="0" smtClean="0">
                <a:solidFill>
                  <a:srgbClr val="C00000"/>
                </a:solidFill>
              </a:rPr>
              <a:t>;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2050" name="Picture 2" descr="C:\Users\SANO\Desktop\peter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0" y="2755392"/>
            <a:ext cx="3048000" cy="37978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dirty="0" smtClean="0"/>
              <a:t>     </a:t>
            </a:r>
            <a:r>
              <a:rPr lang="ru-RU" sz="4900" b="1" dirty="0" smtClean="0">
                <a:solidFill>
                  <a:srgbClr val="130567"/>
                </a:solidFill>
              </a:rPr>
              <a:t>3. Что изображено на гербе</a:t>
            </a:r>
            <a:br>
              <a:rPr lang="ru-RU" sz="4900" b="1" dirty="0" smtClean="0">
                <a:solidFill>
                  <a:srgbClr val="130567"/>
                </a:solidFill>
              </a:rPr>
            </a:br>
            <a:r>
              <a:rPr lang="ru-RU" sz="4900" b="1" dirty="0" smtClean="0">
                <a:solidFill>
                  <a:srgbClr val="130567"/>
                </a:solidFill>
              </a:rPr>
              <a:t>              Санкт – Петербурга?</a:t>
            </a:r>
            <a:endParaRPr lang="ru-RU" sz="4900" b="1" dirty="0">
              <a:solidFill>
                <a:srgbClr val="130567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05000"/>
            <a:ext cx="8229600" cy="4221163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</a:rPr>
              <a:t>1). Два перекрещённых серебряных якоря,</a:t>
            </a:r>
          </a:p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</a:rPr>
              <a:t>   </a:t>
            </a:r>
            <a:r>
              <a:rPr lang="ru-RU" b="1" dirty="0" smtClean="0">
                <a:solidFill>
                  <a:srgbClr val="C00000"/>
                </a:solidFill>
              </a:rPr>
              <a:t> морской </a:t>
            </a:r>
            <a:r>
              <a:rPr lang="ru-RU" b="1" dirty="0" smtClean="0">
                <a:solidFill>
                  <a:srgbClr val="C00000"/>
                </a:solidFill>
              </a:rPr>
              <a:t>и речной, и положенный на                </a:t>
            </a:r>
            <a:r>
              <a:rPr lang="ru-RU" b="1" dirty="0" smtClean="0">
                <a:solidFill>
                  <a:srgbClr val="C00000"/>
                </a:solidFill>
              </a:rPr>
              <a:t>             них </a:t>
            </a:r>
            <a:r>
              <a:rPr lang="ru-RU" b="1" dirty="0" smtClean="0">
                <a:solidFill>
                  <a:srgbClr val="C00000"/>
                </a:solidFill>
              </a:rPr>
              <a:t>золотой скипетр;</a:t>
            </a:r>
          </a:p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</a:rPr>
              <a:t>2). Всадник с копьём;</a:t>
            </a:r>
          </a:p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</a:rPr>
              <a:t>3</a:t>
            </a:r>
            <a:r>
              <a:rPr lang="ru-RU" b="1" dirty="0" smtClean="0">
                <a:solidFill>
                  <a:srgbClr val="C00000"/>
                </a:solidFill>
              </a:rPr>
              <a:t>). </a:t>
            </a:r>
            <a:r>
              <a:rPr lang="ru-RU" b="1" dirty="0" smtClean="0">
                <a:solidFill>
                  <a:srgbClr val="C00000"/>
                </a:solidFill>
              </a:rPr>
              <a:t>Крылатый змей</a:t>
            </a:r>
            <a:r>
              <a:rPr lang="ru-RU" b="1" dirty="0" smtClean="0">
                <a:solidFill>
                  <a:srgbClr val="C00000"/>
                </a:solidFill>
              </a:rPr>
              <a:t>;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3074" name="Picture 2" descr="C:\Users\SANO\Desktop\stpetersburg2003_city_coa_n5404 (1)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90469" y="3276600"/>
            <a:ext cx="2777383" cy="2971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dirty="0" smtClean="0"/>
              <a:t>  </a:t>
            </a:r>
            <a:r>
              <a:rPr lang="ru-RU" sz="4900" b="1" dirty="0" smtClean="0">
                <a:solidFill>
                  <a:srgbClr val="130567"/>
                </a:solidFill>
              </a:rPr>
              <a:t>4.Сколько лет Санкт –Петербург</a:t>
            </a:r>
            <a:br>
              <a:rPr lang="ru-RU" sz="4900" b="1" dirty="0" smtClean="0">
                <a:solidFill>
                  <a:srgbClr val="130567"/>
                </a:solidFill>
              </a:rPr>
            </a:br>
            <a:r>
              <a:rPr lang="ru-RU" sz="4900" b="1" dirty="0" smtClean="0">
                <a:solidFill>
                  <a:srgbClr val="130567"/>
                </a:solidFill>
              </a:rPr>
              <a:t> </a:t>
            </a:r>
            <a:r>
              <a:rPr lang="ru-RU" sz="4900" b="1" dirty="0" smtClean="0">
                <a:solidFill>
                  <a:srgbClr val="130567"/>
                </a:solidFill>
              </a:rPr>
              <a:t>         был столицей России?   </a:t>
            </a:r>
            <a:r>
              <a:rPr lang="ru-RU" sz="4900" b="1" dirty="0" smtClean="0">
                <a:solidFill>
                  <a:srgbClr val="130567"/>
                </a:solidFill>
              </a:rPr>
              <a:t> </a:t>
            </a:r>
            <a:endParaRPr lang="ru-RU" sz="4900" b="1" dirty="0">
              <a:solidFill>
                <a:srgbClr val="130567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514600"/>
            <a:ext cx="8229600" cy="3611563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</a:rPr>
              <a:t>                   1). Более 400 лет;</a:t>
            </a:r>
          </a:p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</a:rPr>
              <a:t>                   2). Более300 лет;</a:t>
            </a:r>
          </a:p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</a:rPr>
              <a:t>                   3). Более200 лет;</a:t>
            </a:r>
            <a:endParaRPr lang="ru-RU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274638"/>
            <a:ext cx="8458200" cy="1554162"/>
          </a:xfrm>
        </p:spPr>
        <p:txBody>
          <a:bodyPr>
            <a:normAutofit fontScale="90000"/>
          </a:bodyPr>
          <a:lstStyle/>
          <a:p>
            <a:pPr algn="l"/>
            <a:r>
              <a:rPr lang="ru-RU" sz="4900" b="1" dirty="0" smtClean="0">
                <a:solidFill>
                  <a:srgbClr val="130567"/>
                </a:solidFill>
              </a:rPr>
              <a:t>5. Что являлось резиденцией</a:t>
            </a:r>
            <a:br>
              <a:rPr lang="ru-RU" sz="4900" b="1" dirty="0" smtClean="0">
                <a:solidFill>
                  <a:srgbClr val="130567"/>
                </a:solidFill>
              </a:rPr>
            </a:br>
            <a:r>
              <a:rPr lang="ru-RU" sz="4900" b="1" dirty="0" smtClean="0">
                <a:solidFill>
                  <a:srgbClr val="130567"/>
                </a:solidFill>
              </a:rPr>
              <a:t> </a:t>
            </a:r>
            <a:r>
              <a:rPr lang="ru-RU" sz="4900" b="1" dirty="0" smtClean="0">
                <a:solidFill>
                  <a:srgbClr val="130567"/>
                </a:solidFill>
              </a:rPr>
              <a:t>                </a:t>
            </a:r>
            <a:r>
              <a:rPr lang="ru-RU" sz="4900" b="1" dirty="0" smtClean="0">
                <a:solidFill>
                  <a:srgbClr val="130567"/>
                </a:solidFill>
              </a:rPr>
              <a:t> русских царей?</a:t>
            </a:r>
            <a:r>
              <a:rPr lang="ru-RU" dirty="0" smtClean="0">
                <a:solidFill>
                  <a:srgbClr val="130567"/>
                </a:solidFill>
              </a:rPr>
              <a:t/>
            </a:r>
            <a:br>
              <a:rPr lang="ru-RU" dirty="0" smtClean="0">
                <a:solidFill>
                  <a:srgbClr val="130567"/>
                </a:solidFill>
              </a:rPr>
            </a:br>
            <a:r>
              <a:rPr lang="ru-RU" dirty="0" smtClean="0">
                <a:solidFill>
                  <a:srgbClr val="130567"/>
                </a:solidFill>
              </a:rPr>
              <a:t>                                  </a:t>
            </a:r>
            <a:endParaRPr lang="ru-RU" dirty="0">
              <a:solidFill>
                <a:srgbClr val="130567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373563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</a:rPr>
              <a:t>    1). Зимний дворец;</a:t>
            </a:r>
          </a:p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</a:rPr>
              <a:t>    2). Адмиралтейство;</a:t>
            </a:r>
          </a:p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</a:rPr>
              <a:t>    3). Петропавловская крепость;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1026" name="Picture 2" descr="C:\Users\SANO\Desktop\medium4ab3f34e4ea7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40549" y="3581400"/>
            <a:ext cx="4574850" cy="30575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b="1" dirty="0" smtClean="0">
                <a:solidFill>
                  <a:srgbClr val="130567"/>
                </a:solidFill>
              </a:rPr>
              <a:t>   </a:t>
            </a:r>
            <a:r>
              <a:rPr lang="ru-RU" b="1" dirty="0" smtClean="0">
                <a:solidFill>
                  <a:srgbClr val="130567"/>
                </a:solidFill>
              </a:rPr>
              <a:t>6. Какой музей был создан</a:t>
            </a:r>
            <a:br>
              <a:rPr lang="ru-RU" b="1" dirty="0" smtClean="0">
                <a:solidFill>
                  <a:srgbClr val="130567"/>
                </a:solidFill>
              </a:rPr>
            </a:br>
            <a:r>
              <a:rPr lang="ru-RU" b="1" dirty="0" smtClean="0">
                <a:solidFill>
                  <a:srgbClr val="130567"/>
                </a:solidFill>
              </a:rPr>
              <a:t> </a:t>
            </a:r>
            <a:r>
              <a:rPr lang="ru-RU" b="1" dirty="0" smtClean="0">
                <a:solidFill>
                  <a:srgbClr val="130567"/>
                </a:solidFill>
              </a:rPr>
              <a:t>         по приказу Петра </a:t>
            </a:r>
            <a:r>
              <a:rPr lang="en-US" b="1" dirty="0" smtClean="0">
                <a:solidFill>
                  <a:srgbClr val="130567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b="1" dirty="0" smtClean="0">
                <a:solidFill>
                  <a:srgbClr val="130567"/>
                </a:solidFill>
              </a:rPr>
              <a:t> ?</a:t>
            </a:r>
            <a:endParaRPr lang="ru-RU" b="1" dirty="0">
              <a:solidFill>
                <a:srgbClr val="130567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362200"/>
            <a:ext cx="8229600" cy="3763963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</a:rPr>
              <a:t>1). Русский музей;</a:t>
            </a:r>
          </a:p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</a:rPr>
              <a:t>2). Кунсткамера;</a:t>
            </a:r>
          </a:p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</a:rPr>
              <a:t>3). Музей льна;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2050" name="Picture 2" descr="C:\Users\SANO\Desktop\1259103697_yhmbslhl5w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38600" y="1859280"/>
            <a:ext cx="4800600" cy="34564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dirty="0" smtClean="0"/>
              <a:t>       </a:t>
            </a:r>
            <a:r>
              <a:rPr lang="ru-RU" sz="4900" b="1" dirty="0" smtClean="0">
                <a:solidFill>
                  <a:srgbClr val="130567"/>
                </a:solidFill>
              </a:rPr>
              <a:t>7. Назовите главную улицу</a:t>
            </a:r>
            <a:br>
              <a:rPr lang="ru-RU" sz="4900" b="1" dirty="0" smtClean="0">
                <a:solidFill>
                  <a:srgbClr val="130567"/>
                </a:solidFill>
              </a:rPr>
            </a:br>
            <a:r>
              <a:rPr lang="ru-RU" sz="4900" b="1" dirty="0" smtClean="0">
                <a:solidFill>
                  <a:srgbClr val="130567"/>
                </a:solidFill>
              </a:rPr>
              <a:t> </a:t>
            </a:r>
            <a:r>
              <a:rPr lang="ru-RU" sz="4900" b="1" dirty="0" smtClean="0">
                <a:solidFill>
                  <a:srgbClr val="130567"/>
                </a:solidFill>
              </a:rPr>
              <a:t>              Санкт – Петербурга.</a:t>
            </a:r>
            <a:endParaRPr lang="ru-RU" sz="4900" b="1" dirty="0">
              <a:solidFill>
                <a:srgbClr val="130567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057400"/>
            <a:ext cx="8229600" cy="4068763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</a:rPr>
              <a:t>1). Кутузовский проспект;</a:t>
            </a:r>
          </a:p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</a:rPr>
              <a:t>2). Ленинградский проспект;</a:t>
            </a:r>
          </a:p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</a:rPr>
              <a:t>3). Невский проспект;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3074" name="Picture 2" descr="C:\Users\SANO\Desktop\Krishi_Pitera_Nevski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95800" y="3581400"/>
            <a:ext cx="4472207" cy="29797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dirty="0" smtClean="0"/>
              <a:t>        </a:t>
            </a:r>
            <a:r>
              <a:rPr lang="ru-RU" sz="4900" b="1" dirty="0" smtClean="0">
                <a:solidFill>
                  <a:srgbClr val="130567"/>
                </a:solidFill>
              </a:rPr>
              <a:t>8. Какой собор находится </a:t>
            </a:r>
            <a:br>
              <a:rPr lang="ru-RU" sz="4900" b="1" dirty="0" smtClean="0">
                <a:solidFill>
                  <a:srgbClr val="130567"/>
                </a:solidFill>
              </a:rPr>
            </a:br>
            <a:r>
              <a:rPr lang="ru-RU" sz="4900" b="1" dirty="0" smtClean="0">
                <a:solidFill>
                  <a:srgbClr val="130567"/>
                </a:solidFill>
              </a:rPr>
              <a:t> </a:t>
            </a:r>
            <a:r>
              <a:rPr lang="ru-RU" sz="4900" b="1" dirty="0" smtClean="0">
                <a:solidFill>
                  <a:srgbClr val="130567"/>
                </a:solidFill>
              </a:rPr>
              <a:t>           </a:t>
            </a:r>
            <a:r>
              <a:rPr lang="ru-RU" sz="4900" b="1" dirty="0" smtClean="0">
                <a:solidFill>
                  <a:srgbClr val="130567"/>
                </a:solidFill>
              </a:rPr>
              <a:t>в Санкт – Петербурге?  </a:t>
            </a:r>
            <a:endParaRPr lang="ru-RU" sz="4900" b="1" dirty="0">
              <a:solidFill>
                <a:srgbClr val="130567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</a:rPr>
              <a:t>1). Покровский собор;</a:t>
            </a:r>
          </a:p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</a:rPr>
              <a:t>2). Успенский собор;</a:t>
            </a:r>
          </a:p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</a:rPr>
              <a:t>3). Исаакиевский собор;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4098" name="Picture 2" descr="C:\Users\SANO\Desktop\15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22800" y="3352800"/>
            <a:ext cx="4368800" cy="3276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</TotalTime>
  <Words>427</Words>
  <PresentationFormat>Экран (4:3)</PresentationFormat>
  <Paragraphs>69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Office Theme</vt:lpstr>
      <vt:lpstr>    Тест по теме  «Город на Неве»  </vt:lpstr>
      <vt:lpstr>            1. На какой реке стоит город                      Санкт – Петербург?</vt:lpstr>
      <vt:lpstr>             2. Кто основал город                  Санкт –Петербург?</vt:lpstr>
      <vt:lpstr>     3. Что изображено на гербе               Санкт – Петербурга?</vt:lpstr>
      <vt:lpstr>  4.Сколько лет Санкт –Петербург           был столицей России?    </vt:lpstr>
      <vt:lpstr>5. Что являлось резиденцией                   русских царей?                                   </vt:lpstr>
      <vt:lpstr>   6. Какой музей был создан           по приказу Петра I ?</vt:lpstr>
      <vt:lpstr>       7. Назовите главную улицу                Санкт – Петербурга.</vt:lpstr>
      <vt:lpstr>        8. Какой собор находится              в Санкт – Петербурге?  </vt:lpstr>
      <vt:lpstr>9. Где находятся статуи, изображающие стадии покорения лошадей?</vt:lpstr>
      <vt:lpstr>        10. Какой площади нет в                 Санкт – Петербурге?</vt:lpstr>
      <vt:lpstr>11. Как называется остров, на         котором была построена        Петропавловская  крепость?           </vt:lpstr>
      <vt:lpstr>12. Медный всадник – что это?</vt:lpstr>
      <vt:lpstr>13. Где установлены фонтанные ансамбли?</vt:lpstr>
      <vt:lpstr>14. Выбери верное утверждение:</vt:lpstr>
      <vt:lpstr> 15. Назовите     достопримечательности        Санкт – Петербурга: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Тест Город на Неве  </dc:title>
  <dc:creator>SANO</dc:creator>
  <cp:lastModifiedBy>SANO</cp:lastModifiedBy>
  <cp:revision>26</cp:revision>
  <dcterms:created xsi:type="dcterms:W3CDTF">2014-05-12T20:38:47Z</dcterms:created>
  <dcterms:modified xsi:type="dcterms:W3CDTF">2014-05-13T15:01:08Z</dcterms:modified>
</cp:coreProperties>
</file>