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60" r:id="rId3"/>
    <p:sldId id="261" r:id="rId4"/>
    <p:sldId id="279" r:id="rId5"/>
    <p:sldId id="280" r:id="rId6"/>
    <p:sldId id="281" r:id="rId7"/>
    <p:sldId id="282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56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  <a:srgbClr val="FFCC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051EF-B010-4BD6-A329-B1C15E8F0ED4}" type="datetimeFigureOut">
              <a:rPr lang="ru-RU" smtClean="0"/>
              <a:pPr/>
              <a:t>02.01.2014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6DC19-C5E4-4DB2-ACBA-0F5A96CFB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6F100-1D7C-4A66-9584-3A97AEA7F48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1019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571480"/>
            <a:ext cx="5672150" cy="314327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5072074"/>
            <a:ext cx="5643602" cy="928694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600" b="1" smtClean="0">
                <a:solidFill>
                  <a:srgbClr val="6633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2928926" cy="6858000"/>
          </a:xfrm>
          <a:prstGeom prst="rect">
            <a:avLst/>
          </a:prstGeom>
          <a:solidFill>
            <a:schemeClr val="accent3">
              <a:lumMod val="75000"/>
              <a:alpha val="74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Лето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357158" y="571480"/>
            <a:ext cx="2362991" cy="1428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Осень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flipH="1">
            <a:off x="214282" y="4286256"/>
            <a:ext cx="2436201" cy="1942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Зима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571472" y="2357430"/>
            <a:ext cx="1578124" cy="1575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 userDrawn="1"/>
        </p:nvSpPr>
        <p:spPr>
          <a:xfrm>
            <a:off x="285720" y="285728"/>
            <a:ext cx="4929222" cy="3143272"/>
          </a:xfrm>
          <a:prstGeom prst="wedgeRoundRectCallout">
            <a:avLst>
              <a:gd name="adj1" fmla="val 77720"/>
              <a:gd name="adj2" fmla="val -582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966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 userDrawn="1"/>
        </p:nvSpPr>
        <p:spPr>
          <a:xfrm>
            <a:off x="281786" y="3857628"/>
            <a:ext cx="3929090" cy="21431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966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7" name="Picture 3" descr="C:\Documents and Settings\Admin\Рабочий стол\lcd_monitor_the_structor_.png"/>
          <p:cNvPicPr>
            <a:picLocks noChangeAspect="1" noChangeArrowheads="1"/>
          </p:cNvPicPr>
          <p:nvPr userDrawn="1"/>
        </p:nvPicPr>
        <p:blipFill>
          <a:blip r:embed="rId2" cstate="screen"/>
          <a:srcRect l="12500" t="11250" r="13750" b="13750"/>
          <a:stretch>
            <a:fillRect/>
          </a:stretch>
        </p:blipFill>
        <p:spPr bwMode="auto">
          <a:xfrm>
            <a:off x="5143472" y="3006393"/>
            <a:ext cx="3857684" cy="392306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chemeClr val="accent3">
                <a:lumMod val="60000"/>
                <a:lumOff val="40000"/>
              </a:schemeClr>
            </a:gs>
            <a:gs pos="77000">
              <a:schemeClr val="accent3">
                <a:lumMod val="75000"/>
                <a:alpha val="80000"/>
              </a:schemeClr>
            </a:gs>
            <a:gs pos="100000">
              <a:schemeClr val="accent3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397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  <a:prstDash val="dash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857232"/>
            <a:ext cx="8572560" cy="5715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96633"/>
            </a:solidFill>
            <a:prstDash val="dash"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chemeClr val="accent6">
              <a:lumMod val="50000"/>
            </a:schemeClr>
          </a:solidFill>
          <a:latin typeface="Bookman Old Styl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2000" b="1" kern="1200">
          <a:solidFill>
            <a:schemeClr val="tx2">
              <a:lumMod val="50000"/>
            </a:schemeClr>
          </a:solidFill>
          <a:latin typeface="Bookman Old Style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ps-cs.ucoz.ru/_ld/0/50.png" TargetMode="External"/><Relationship Id="rId13" Type="http://schemas.openxmlformats.org/officeDocument/2006/relationships/hyperlink" Target="http://audos.narod.ru/photo/4230.jpg" TargetMode="External"/><Relationship Id="rId18" Type="http://schemas.openxmlformats.org/officeDocument/2006/relationships/hyperlink" Target="http://knigozilla.ru/uploads/taginator/Sep-2013/uchebnik-biologii-7-klass-pasechnik.jpg" TargetMode="External"/><Relationship Id="rId3" Type="http://schemas.openxmlformats.org/officeDocument/2006/relationships/hyperlink" Target="http://www.reklama-mama.kiev.ua/fotonews/9591b73873c0.jpg" TargetMode="External"/><Relationship Id="rId21" Type="http://schemas.openxmlformats.org/officeDocument/2006/relationships/hyperlink" Target="http://s004.radikal.ru/i207/1102/0a/b05f451c0a88.jpg" TargetMode="External"/><Relationship Id="rId7" Type="http://schemas.openxmlformats.org/officeDocument/2006/relationships/hyperlink" Target="http://s020.radikal.ru/i717/1305/59/07d962995166.png" TargetMode="External"/><Relationship Id="rId12" Type="http://schemas.openxmlformats.org/officeDocument/2006/relationships/hyperlink" Target="http://img1.liveinternet.ru/images/attach/c/2/74/405/74405671_4068804_1275417513_p1120734.jpg" TargetMode="External"/><Relationship Id="rId17" Type="http://schemas.openxmlformats.org/officeDocument/2006/relationships/hyperlink" Target="http://www.fresher.ru/images8/akuly-groznye-xishhniki-morej-i-okeanov/41.jpg" TargetMode="External"/><Relationship Id="rId25" Type="http://schemas.openxmlformats.org/officeDocument/2006/relationships/image" Target="../media/image33.png"/><Relationship Id="rId2" Type="http://schemas.openxmlformats.org/officeDocument/2006/relationships/hyperlink" Target="http://www.tatarovo.ru/sound.html" TargetMode="External"/><Relationship Id="rId16" Type="http://schemas.openxmlformats.org/officeDocument/2006/relationships/hyperlink" Target="http://s007.radikal.ru/i300/1108/3d/ddaa4feddbbe.jpg" TargetMode="External"/><Relationship Id="rId20" Type="http://schemas.openxmlformats.org/officeDocument/2006/relationships/hyperlink" Target="http://img0.liveinternet.ru/images/attach/c/2/72/34/72034561_1263370295_diodon_nicthemeru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9.radikal.ru/i123/0903/26/0314c3226517.png" TargetMode="External"/><Relationship Id="rId11" Type="http://schemas.openxmlformats.org/officeDocument/2006/relationships/hyperlink" Target="http://900igr.net/datai/biologija/Vnutrennee-stroenie-presmykajuschikhsja/0008-010-Pitanie.jpg" TargetMode="External"/><Relationship Id="rId24" Type="http://schemas.openxmlformats.org/officeDocument/2006/relationships/hyperlink" Target="http://kakmed.com/img/2013/01/03-frog-in-the-milk.jpg" TargetMode="External"/><Relationship Id="rId5" Type="http://schemas.openxmlformats.org/officeDocument/2006/relationships/hyperlink" Target="http://0.tqn.com/d/webclipart/1/0/k/v/4/Frog-Happy.png" TargetMode="External"/><Relationship Id="rId15" Type="http://schemas.openxmlformats.org/officeDocument/2006/relationships/hyperlink" Target="http://www.herp.it/images/Salamandridae/AmUrSaTrVuL0004.jpg" TargetMode="External"/><Relationship Id="rId23" Type="http://schemas.openxmlformats.org/officeDocument/2006/relationships/hyperlink" Target="http://www.sea4you.ru/_mod_files/ce_images/kb/il2-056_20barred_20moray__20echidna_20polyzona.jpg" TargetMode="External"/><Relationship Id="rId10" Type="http://schemas.openxmlformats.org/officeDocument/2006/relationships/hyperlink" Target="http://rnns.ru/uploads/posts/2009-08/thumbs/1250936609_animals-5.jpg" TargetMode="External"/><Relationship Id="rId19" Type="http://schemas.openxmlformats.org/officeDocument/2006/relationships/hyperlink" Target="http://orehovskoe.vipcentr.ru/images/amur.jpg" TargetMode="External"/><Relationship Id="rId4" Type="http://schemas.openxmlformats.org/officeDocument/2006/relationships/hyperlink" Target="http://img-fotki.yandex.ru/get/4914/111874181.69/0_8e22b_d0beac72_L.jpg" TargetMode="External"/><Relationship Id="rId9" Type="http://schemas.openxmlformats.org/officeDocument/2006/relationships/hyperlink" Target="http://img1.liveinternet.ru/images/attach/c/8/101/787/101787445_D09BD0BED0B2D0B820D0BCD0BED0BCjpgLovi_moment.jpg?from=http://img1.liveinternet.ru/images/attach/c/8/101/787/101787445_D09BD0BED0B2D0B820D0BCD0BED0BCjpgLovi_moment.jpg" TargetMode="External"/><Relationship Id="rId14" Type="http://schemas.openxmlformats.org/officeDocument/2006/relationships/hyperlink" Target="http://www.floralworld.ru/gallery/albums/userpics/10003/normal_Jaba_895.jpg" TargetMode="External"/><Relationship Id="rId22" Type="http://schemas.openxmlformats.org/officeDocument/2006/relationships/hyperlink" Target="http://macroclub.ru/gallery/data/525/355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6.xml"/><Relationship Id="rId18" Type="http://schemas.openxmlformats.org/officeDocument/2006/relationships/slide" Target="slide9.xml"/><Relationship Id="rId26" Type="http://schemas.openxmlformats.org/officeDocument/2006/relationships/slide" Target="slide16.xml"/><Relationship Id="rId3" Type="http://schemas.openxmlformats.org/officeDocument/2006/relationships/notesSlide" Target="../notesSlides/notesSlide1.xml"/><Relationship Id="rId21" Type="http://schemas.openxmlformats.org/officeDocument/2006/relationships/slide" Target="slide14.xml"/><Relationship Id="rId7" Type="http://schemas.openxmlformats.org/officeDocument/2006/relationships/image" Target="../media/image3.png"/><Relationship Id="rId12" Type="http://schemas.openxmlformats.org/officeDocument/2006/relationships/slide" Target="slide7.xml"/><Relationship Id="rId17" Type="http://schemas.openxmlformats.org/officeDocument/2006/relationships/slide" Target="slide10.xml"/><Relationship Id="rId25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audio" Target="&#1063;&#1077;&#1088;&#1085;&#1099;&#1081;%20&#1082;&#1086;&#1090;.mp3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12.jpeg"/><Relationship Id="rId24" Type="http://schemas.openxmlformats.org/officeDocument/2006/relationships/slide" Target="slide18.xml"/><Relationship Id="rId5" Type="http://schemas.openxmlformats.org/officeDocument/2006/relationships/image" Target="../media/image1.png"/><Relationship Id="rId15" Type="http://schemas.openxmlformats.org/officeDocument/2006/relationships/slide" Target="slide4.xml"/><Relationship Id="rId23" Type="http://schemas.openxmlformats.org/officeDocument/2006/relationships/slide" Target="slide12.xml"/><Relationship Id="rId10" Type="http://schemas.openxmlformats.org/officeDocument/2006/relationships/image" Target="../media/image11.png"/><Relationship Id="rId19" Type="http://schemas.openxmlformats.org/officeDocument/2006/relationships/slide" Target="slide8.xml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openxmlformats.org/officeDocument/2006/relationships/slide" Target="slide5.xml"/><Relationship Id="rId22" Type="http://schemas.openxmlformats.org/officeDocument/2006/relationships/slide" Target="slide13.xml"/><Relationship Id="rId27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5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«Кот в мешке»</a:t>
            </a:r>
            <a:endParaRPr lang="ru-RU" sz="4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000364" y="5072074"/>
            <a:ext cx="5643602" cy="928694"/>
          </a:xfrm>
          <a:prstGeom prst="wedgeRoundRectCallout">
            <a:avLst>
              <a:gd name="adj1" fmla="val 1928"/>
              <a:gd name="adj2" fmla="val -108634"/>
              <a:gd name="adj3" fmla="val 16667"/>
            </a:avLst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lnSpcReduction="10000"/>
          </a:bodyPr>
          <a:lstStyle/>
          <a:p>
            <a:r>
              <a:rPr lang="ru-RU" dirty="0" smtClean="0"/>
              <a:t>Интерактивная игра – викторина по </a:t>
            </a:r>
            <a:r>
              <a:rPr lang="ru-RU" dirty="0"/>
              <a:t>темам </a:t>
            </a:r>
          </a:p>
          <a:p>
            <a:r>
              <a:rPr lang="ru-RU" dirty="0"/>
              <a:t>«Надкласс Рыбы. Класс Земноводные и Класс Пресмыкающиеся»</a:t>
            </a:r>
          </a:p>
        </p:txBody>
      </p:sp>
      <p:pic>
        <p:nvPicPr>
          <p:cNvPr id="1026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018859"/>
            <a:ext cx="3476628" cy="2553149"/>
          </a:xfrm>
          <a:prstGeom prst="rect">
            <a:avLst/>
          </a:prstGeom>
          <a:noFill/>
        </p:spPr>
      </p:pic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142852"/>
            <a:ext cx="1048451" cy="84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8318280" y="6286520"/>
            <a:ext cx="540000" cy="360000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29" name="Picture 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lum bright="-20000" contrast="10000"/>
          </a:blip>
          <a:srcRect/>
          <a:stretch>
            <a:fillRect/>
          </a:stretch>
        </p:blipFill>
        <p:spPr bwMode="auto">
          <a:xfrm>
            <a:off x="3058154" y="2252542"/>
            <a:ext cx="1071570" cy="14622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>
                <a:alpha val="56000"/>
              </a:srgbClr>
            </a:gs>
            <a:gs pos="100000">
              <a:schemeClr val="accent4">
                <a:lumMod val="75000"/>
                <a:alpha val="68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99000">
              <a:schemeClr val="accent4">
                <a:lumMod val="75000"/>
                <a:alpha val="64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479318" y="142852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90942" y="946616"/>
            <a:ext cx="4824000" cy="173664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Пословица утверждает: «Не любит змея мяту, она всегда у ее норы растет». Каков смысл пословицы?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0" name="Улыбающееся лицо 29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56490" y="4485039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Растительная пища безразлична змеям, они плотоядные животные. 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32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32812" y="3258827"/>
            <a:ext cx="3168000" cy="2372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>
                <a:alpha val="56000"/>
              </a:srgbClr>
            </a:gs>
            <a:gs pos="100000">
              <a:schemeClr val="accent4">
                <a:lumMod val="75000"/>
                <a:alpha val="68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99000">
              <a:schemeClr val="accent4">
                <a:lumMod val="75000"/>
                <a:alpha val="64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479318" y="142852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90942" y="946616"/>
            <a:ext cx="4824000" cy="173664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Ноги ящерицы прыткой — короткие, но бегать она может быстро. Бег ее всегда прерывист.    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0" name="Улыбающееся лицо 29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13016" y="3884073"/>
            <a:ext cx="40005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 Ящерицы не могут одновременно бежать и дышать. Короткие остановки дают им возможность подышать атмосферным воздухом и обеспечить организм кислородом</a:t>
            </a:r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32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27989" y="3252034"/>
            <a:ext cx="3168000" cy="237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E6DCAC"/>
            </a:gs>
            <a:gs pos="0">
              <a:srgbClr val="996633"/>
            </a:gs>
            <a:gs pos="30000">
              <a:srgbClr val="996633">
                <a:alpha val="49000"/>
              </a:srgbClr>
            </a:gs>
            <a:gs pos="45000">
              <a:srgbClr val="996633"/>
            </a:gs>
            <a:gs pos="77000">
              <a:srgbClr val="996633"/>
            </a:gs>
            <a:gs pos="100000">
              <a:srgbClr val="996633">
                <a:alpha val="64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8479318" y="142852"/>
            <a:ext cx="500066" cy="428628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66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41638" y="3246966"/>
            <a:ext cx="3163887" cy="2372915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90942" y="1150927"/>
            <a:ext cx="4824000" cy="13280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Можно ли сделать рентген грудной клетки лягушки?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34" y="3898005"/>
            <a:ext cx="36160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 Нельзя. У лягушки нет ребер и грудной клетки. Отсутствуют и дыхательные мышцы, которые поднимают и опускают ребра при вдохе и выдохе.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E6DCAC"/>
            </a:gs>
            <a:gs pos="0">
              <a:srgbClr val="996633"/>
            </a:gs>
            <a:gs pos="30000">
              <a:srgbClr val="996633">
                <a:alpha val="49000"/>
              </a:srgbClr>
            </a:gs>
            <a:gs pos="45000">
              <a:srgbClr val="996633"/>
            </a:gs>
            <a:gs pos="77000">
              <a:srgbClr val="996633"/>
            </a:gs>
            <a:gs pos="100000">
              <a:srgbClr val="996633">
                <a:alpha val="64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8479318" y="142852"/>
            <a:ext cx="500066" cy="428628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66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27989" y="3257357"/>
            <a:ext cx="31644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462380" y="946615"/>
            <a:ext cx="4824000" cy="173664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А. Э. Брем писал: «Жаба — настоящее благословение для места, где она поселилась». Почему?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016" y="3918900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Жабы — полезные животные. Охотятся жабы в сумеречное и ночное время, поедая вредных гусениц, слизней, жуков, мух и бабочек. 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E6DCAC"/>
            </a:gs>
            <a:gs pos="0">
              <a:srgbClr val="996633"/>
            </a:gs>
            <a:gs pos="30000">
              <a:srgbClr val="996633">
                <a:alpha val="49000"/>
              </a:srgbClr>
            </a:gs>
            <a:gs pos="45000">
              <a:srgbClr val="996633"/>
            </a:gs>
            <a:gs pos="77000">
              <a:srgbClr val="996633"/>
            </a:gs>
            <a:gs pos="100000">
              <a:srgbClr val="996633">
                <a:alpha val="64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8479318" y="142852"/>
            <a:ext cx="500066" cy="428628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66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>
            <a:lum bright="-10000" contrast="10000"/>
          </a:blip>
          <a:stretch>
            <a:fillRect/>
          </a:stretch>
        </p:blipFill>
        <p:spPr bwMode="auto">
          <a:xfrm>
            <a:off x="5527985" y="3249162"/>
            <a:ext cx="31680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19504" y="401785"/>
            <a:ext cx="4824000" cy="28263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На головастика тритона напала рыба. Рванулся головастик, вырвался, а хвоста и ноги нет. Через некоторое время вместо хвоста выросла лапа, а вместо лапы появился хвост. 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Возможно ли это? 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Как такое явление называется?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20" y="3929066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Да, возможно.</a:t>
            </a:r>
          </a:p>
          <a:p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 У тритона хорошо развита способность к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регенерации, </a:t>
            </a:r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но вместо одного органа может вырасти другой.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E6DCAC"/>
            </a:gs>
            <a:gs pos="0">
              <a:srgbClr val="996633"/>
            </a:gs>
            <a:gs pos="30000">
              <a:srgbClr val="996633">
                <a:alpha val="49000"/>
              </a:srgbClr>
            </a:gs>
            <a:gs pos="45000">
              <a:srgbClr val="996633"/>
            </a:gs>
            <a:gs pos="77000">
              <a:srgbClr val="996633"/>
            </a:gs>
            <a:gs pos="100000">
              <a:srgbClr val="996633">
                <a:alpha val="64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8479318" y="142852"/>
            <a:ext cx="500066" cy="428628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66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48381" y="3258827"/>
            <a:ext cx="3132000" cy="2383256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19504" y="401788"/>
            <a:ext cx="4824000" cy="28263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В русской народной сказке «Царевна – лягушка» говорится: «В ту пору Иван-царевич отлучился потихоньку, побежал домой, нашёл там лягушечью кожу и бросил её в печь, сжёг на огне».  Может ли лягушка сбрасывать кожу? Почему?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016" y="4032128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 Кожа лягушки со временем стареет и изнашивается. Линька у обычных лягушек происходит до четырех раз в год. Старую кожу земноводные съедают.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chemeClr val="accent5">
                <a:lumMod val="60000"/>
                <a:lumOff val="40000"/>
              </a:schemeClr>
            </a:gs>
            <a:gs pos="39999">
              <a:schemeClr val="accent5">
                <a:lumMod val="40000"/>
                <a:lumOff val="60000"/>
              </a:schemeClr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8479318" y="14285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4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" name="Весна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6357950" y="428604"/>
            <a:ext cx="2000264" cy="270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Улыбающееся лицо 26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541638" y="3245180"/>
            <a:ext cx="3163887" cy="2376487"/>
          </a:xfrm>
          <a:prstGeom prst="rect">
            <a:avLst/>
          </a:prstGeom>
          <a:noFill/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319504" y="231531"/>
            <a:ext cx="4824000" cy="31668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Bookman Old Style" pitchFamily="18" charset="0"/>
                <a:ea typeface="Times New Roman" pitchFamily="18" charset="0"/>
              </a:rPr>
              <a:t>Старые легенды рассказывают, что крокодил льет горькие слезы, оплакивая несчастную, им же самим проглоченную жертву. Давно стало нарицательным выражение «крокодиловы слезы» (так говорят о лицемерном человеке, притворно скорбящем о товарище, которому он причинил зло).</a:t>
            </a:r>
            <a:r>
              <a:rPr lang="en-US" dirty="0" smtClean="0">
                <a:latin typeface="Bookman Old Style" pitchFamily="18" charset="0"/>
                <a:ea typeface="Times New Roman" pitchFamily="18" charset="0"/>
              </a:rPr>
              <a:t> </a:t>
            </a:r>
            <a:r>
              <a:rPr lang="ru-RU" dirty="0" smtClean="0">
                <a:latin typeface="Bookman Old Style" pitchFamily="18" charset="0"/>
                <a:ea typeface="Times New Roman" pitchFamily="18" charset="0"/>
              </a:rPr>
              <a:t>А на самом деле как?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7158" y="3969443"/>
            <a:ext cx="4000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А на самом деле крокодилы плачут не из жалости, а от избытка солей в организме. Железы, выделяющие растворы солей, расположены у самых глаз крокодила.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34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27005" y="3247534"/>
            <a:ext cx="3204000" cy="237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chemeClr val="accent5">
                <a:lumMod val="60000"/>
                <a:lumOff val="40000"/>
              </a:schemeClr>
            </a:gs>
            <a:gs pos="39999">
              <a:schemeClr val="accent5">
                <a:lumMod val="40000"/>
                <a:lumOff val="60000"/>
              </a:schemeClr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8479318" y="14285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4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" name="Весна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6357950" y="428604"/>
            <a:ext cx="2000264" cy="270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27989" y="3242313"/>
            <a:ext cx="3168000" cy="2376000"/>
          </a:xfrm>
          <a:prstGeom prst="rect">
            <a:avLst/>
          </a:prstGeom>
          <a:noFill/>
        </p:spPr>
      </p:pic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319504" y="401788"/>
            <a:ext cx="4824000" cy="28263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По свидетельству Горация, древние римляне во все века были большими любителями мяса именно этой рыбы. Разводили этих чудовищ в особых бассейнах, бросая им на съедение строптивых рабов. 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Кто это?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3016" y="3922944"/>
            <a:ext cx="4000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Мурена </a:t>
            </a:r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– рыба семейства угревых. Встречается в Атлантическом и Индийском океанах. Достигает в длину </a:t>
            </a:r>
          </a:p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3 метров и веса 10 кг. Укус представляет опасность для человека.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32" name="Улыбающееся лицо 31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chemeClr val="accent5">
                <a:lumMod val="60000"/>
                <a:lumOff val="40000"/>
              </a:schemeClr>
            </a:gs>
            <a:gs pos="39999">
              <a:schemeClr val="accent5">
                <a:lumMod val="40000"/>
                <a:lumOff val="60000"/>
              </a:schemeClr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8479318" y="14285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4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" name="Весна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6357950" y="428604"/>
            <a:ext cx="2000264" cy="270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Улыбающееся лицо 26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531188" y="3255629"/>
            <a:ext cx="31320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19504" y="912567"/>
            <a:ext cx="4824000" cy="180474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Лягушка, опущенная в кувшин с молоком, предохраняет молоко от скисания.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 Как можно объяснить этот факт?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20" y="4166250"/>
            <a:ext cx="3973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Слизь, которая выделяется кожными железами лягушки, содержит два вещества: одно убивает бактерии,  другое прекращает их размножение.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Список использованных источников  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5643602"/>
          </a:xfrm>
        </p:spPr>
        <p:txBody>
          <a:bodyPr>
            <a:normAutofit fontScale="25000" lnSpcReduction="20000"/>
          </a:bodyPr>
          <a:lstStyle/>
          <a:p>
            <a:endParaRPr lang="ru-RU" sz="3400" dirty="0" smtClean="0"/>
          </a:p>
          <a:p>
            <a:r>
              <a:rPr lang="ru-RU" sz="4400" dirty="0" smtClean="0"/>
              <a:t>- Вопросы  и задания взяты из пособия: Дмитров Е.Н. Познавательные задачи по зоологии</a:t>
            </a:r>
          </a:p>
          <a:p>
            <a:r>
              <a:rPr lang="ru-RU" sz="4400" dirty="0" smtClean="0"/>
              <a:t>позвоночных и их решения. Тула: «Родничок», 1999. – 144 с.</a:t>
            </a:r>
          </a:p>
          <a:p>
            <a:r>
              <a:rPr lang="ru-RU" sz="4400" dirty="0" smtClean="0"/>
              <a:t> - Автор  использованных </a:t>
            </a:r>
            <a:r>
              <a:rPr lang="ru-RU" sz="4400" dirty="0" smtClean="0"/>
              <a:t>на слайде № 3 технологических </a:t>
            </a:r>
            <a:r>
              <a:rPr lang="ru-RU" sz="4400" dirty="0" smtClean="0"/>
              <a:t>приемов - Зорина Т.В., учитель биологии </a:t>
            </a:r>
            <a:endParaRPr lang="ru-RU" sz="4400" dirty="0" smtClean="0"/>
          </a:p>
          <a:p>
            <a:r>
              <a:rPr lang="ru-RU" sz="4400" dirty="0" smtClean="0"/>
              <a:t>и</a:t>
            </a:r>
            <a:r>
              <a:rPr lang="ru-RU" sz="4400" dirty="0" smtClean="0"/>
              <a:t> химии  МБОУ </a:t>
            </a:r>
            <a:r>
              <a:rPr lang="ru-RU" sz="4400" dirty="0" smtClean="0"/>
              <a:t>«СОШ №1 г. Харабали им. М.А. Орлова» </a:t>
            </a:r>
            <a:endParaRPr lang="ru-RU" sz="4400" dirty="0" smtClean="0"/>
          </a:p>
          <a:p>
            <a:r>
              <a:rPr lang="ru-RU" sz="4400" dirty="0" smtClean="0"/>
              <a:t>(</a:t>
            </a:r>
            <a:r>
              <a:rPr lang="ru-RU" sz="4400" dirty="0" smtClean="0"/>
              <a:t>с некоторыми изменениями в анимации Орловой О.Д.)</a:t>
            </a:r>
          </a:p>
          <a:p>
            <a:r>
              <a:rPr lang="ru-RU" sz="4400" dirty="0" smtClean="0">
                <a:solidFill>
                  <a:schemeClr val="tx1"/>
                </a:solidFill>
                <a:latin typeface="Constantia" pitchFamily="18" charset="0"/>
              </a:rPr>
              <a:t>Все звуки - </a:t>
            </a:r>
            <a:r>
              <a:rPr lang="en-US" sz="4400" dirty="0" smtClean="0">
                <a:solidFill>
                  <a:schemeClr val="tx1"/>
                </a:solidFill>
                <a:latin typeface="Constantia" pitchFamily="18" charset="0"/>
                <a:hlinkClick r:id="rId2"/>
              </a:rPr>
              <a:t>http://www.tatarovo.ru/sound.html</a:t>
            </a:r>
            <a:endParaRPr lang="ru-RU" sz="4400" dirty="0" smtClean="0">
              <a:solidFill>
                <a:schemeClr val="tx1"/>
              </a:solidFill>
              <a:latin typeface="Constantia" pitchFamily="18" charset="0"/>
            </a:endParaRPr>
          </a:p>
          <a:p>
            <a:r>
              <a:rPr lang="ru-RU" sz="4400" dirty="0" smtClean="0"/>
              <a:t>Кот в мешке  - </a:t>
            </a:r>
            <a:r>
              <a:rPr lang="en-US" sz="4400" dirty="0" smtClean="0">
                <a:hlinkClick r:id="rId3"/>
              </a:rPr>
              <a:t>http://www.reklama-mama.kiev.ua/fotonews/9591b73873c0.jpg</a:t>
            </a:r>
            <a:endParaRPr lang="en-US" sz="4400" dirty="0" smtClean="0"/>
          </a:p>
          <a:p>
            <a:r>
              <a:rPr lang="ru-RU" sz="4400" dirty="0" smtClean="0"/>
              <a:t>Буква О - </a:t>
            </a:r>
            <a:r>
              <a:rPr lang="en-US" sz="4400" dirty="0" smtClean="0">
                <a:hlinkClick r:id="rId4"/>
              </a:rPr>
              <a:t>http://img-fotki.yandex.ru/get/4914/111874181.69/0_8e22b_d0beac72_L.jpg</a:t>
            </a:r>
            <a:endParaRPr lang="ru-RU" sz="4400" dirty="0" smtClean="0"/>
          </a:p>
          <a:p>
            <a:r>
              <a:rPr lang="ru-RU" sz="4400" dirty="0" smtClean="0"/>
              <a:t>Лягушка - </a:t>
            </a:r>
            <a:r>
              <a:rPr lang="en-US" sz="4400" dirty="0" smtClean="0">
                <a:hlinkClick r:id="rId5"/>
              </a:rPr>
              <a:t>http://0.tqn.com/d/webclipart/1/0/k/v/4/Frog-Happy.png</a:t>
            </a:r>
            <a:endParaRPr lang="ru-RU" sz="4400" dirty="0" smtClean="0"/>
          </a:p>
          <a:p>
            <a:r>
              <a:rPr lang="ru-RU" sz="4400" dirty="0" smtClean="0"/>
              <a:t>Ящерица – </a:t>
            </a:r>
            <a:r>
              <a:rPr lang="en-US" sz="4400" dirty="0" smtClean="0">
                <a:hlinkClick r:id="rId6"/>
              </a:rPr>
              <a:t>http://s49.radikal.ru/i123/0903/26/0314c3226517.png</a:t>
            </a:r>
            <a:endParaRPr lang="ru-RU" sz="4400" dirty="0" smtClean="0"/>
          </a:p>
          <a:p>
            <a:r>
              <a:rPr lang="ru-RU" sz="4400" dirty="0" smtClean="0"/>
              <a:t>Рыба - </a:t>
            </a:r>
            <a:r>
              <a:rPr lang="en-US" sz="4400" dirty="0" smtClean="0">
                <a:hlinkClick r:id="rId7"/>
              </a:rPr>
              <a:t>http://s020.radikal.ru/i717/1305/59/07d962995166.png</a:t>
            </a:r>
            <a:endParaRPr lang="ru-RU" sz="4400" dirty="0" smtClean="0"/>
          </a:p>
          <a:p>
            <a:r>
              <a:rPr lang="ru-RU" sz="4400" dirty="0" smtClean="0"/>
              <a:t>Кошка - </a:t>
            </a:r>
            <a:r>
              <a:rPr lang="en-US" sz="4400" dirty="0" smtClean="0">
                <a:hlinkClick r:id="rId8"/>
              </a:rPr>
              <a:t>http://ps-cs.ucoz.ru/_ld/0/50.png</a:t>
            </a:r>
            <a:endParaRPr lang="ru-RU" sz="4400" dirty="0" smtClean="0"/>
          </a:p>
          <a:p>
            <a:r>
              <a:rPr lang="ru-RU" sz="4400" dirty="0" smtClean="0"/>
              <a:t>Хамелеон - </a:t>
            </a:r>
            <a:r>
              <a:rPr lang="en-US" sz="4400" dirty="0" smtClean="0">
                <a:hlinkClick r:id="rId9"/>
              </a:rPr>
              <a:t>http://img1.liveinternet.ru/images/attach/c/8/101/787/101787445_D09BD0BED0B2D0B820D0BCD0BED0BCjpgLovi_moment.jpg?from=http://img1.liveinternet.ru/images/attach/c/8/101/787/101787445_D09BD0BED0B2D0B820D0BCD0BED0BCjpgLovi_moment.jpg</a:t>
            </a:r>
            <a:endParaRPr lang="ru-RU" sz="4400" dirty="0" smtClean="0"/>
          </a:p>
          <a:p>
            <a:r>
              <a:rPr lang="ru-RU" sz="4400" dirty="0" smtClean="0"/>
              <a:t>Змея - </a:t>
            </a:r>
            <a:r>
              <a:rPr lang="en-US" sz="4400" dirty="0" smtClean="0">
                <a:hlinkClick r:id="rId10"/>
              </a:rPr>
              <a:t>http://rnns.ru/uploads/posts/2009-08/thumbs/1250936609_animals-5.jpg</a:t>
            </a:r>
            <a:endParaRPr lang="ru-RU" sz="4400" dirty="0" smtClean="0"/>
          </a:p>
          <a:p>
            <a:r>
              <a:rPr lang="ru-RU" sz="4400" dirty="0" smtClean="0"/>
              <a:t>Змея 1 - </a:t>
            </a:r>
            <a:r>
              <a:rPr lang="en-US" sz="4400" dirty="0" smtClean="0">
                <a:hlinkClick r:id="rId11"/>
              </a:rPr>
              <a:t>http://900igr.net/datai/biologija/Vnutrennee-stroenie-presmykajuschikhsja/0008-010-Pitanie.jpg</a:t>
            </a:r>
            <a:endParaRPr lang="ru-RU" sz="4400" dirty="0" smtClean="0"/>
          </a:p>
          <a:p>
            <a:r>
              <a:rPr lang="ru-RU" sz="4400" dirty="0" smtClean="0"/>
              <a:t>Ящерица 1 - </a:t>
            </a:r>
            <a:r>
              <a:rPr lang="en-US" sz="4400" dirty="0" smtClean="0">
                <a:hlinkClick r:id="rId12"/>
              </a:rPr>
              <a:t>http://img1.liveinternet.ru/images/attach/c/2/74/405/74405671_4068804_1275417513_p1120734.jpg</a:t>
            </a:r>
            <a:endParaRPr lang="ru-RU" sz="4400" dirty="0" smtClean="0"/>
          </a:p>
          <a:p>
            <a:r>
              <a:rPr lang="ru-RU" sz="4400" dirty="0" smtClean="0"/>
              <a:t>Скелет лягушки - </a:t>
            </a:r>
            <a:r>
              <a:rPr lang="en-US" sz="4400" dirty="0" smtClean="0">
                <a:hlinkClick r:id="rId13"/>
              </a:rPr>
              <a:t>http://audos.narod.ru/photo/4230.jpg</a:t>
            </a:r>
            <a:endParaRPr lang="ru-RU" sz="4400" dirty="0" smtClean="0"/>
          </a:p>
          <a:p>
            <a:r>
              <a:rPr lang="ru-RU" sz="4400" dirty="0" smtClean="0"/>
              <a:t>Жаба - </a:t>
            </a:r>
            <a:r>
              <a:rPr lang="en-US" sz="4400" dirty="0" smtClean="0">
                <a:hlinkClick r:id="rId14"/>
              </a:rPr>
              <a:t>http://www.floralworld.ru/gallery/albums/userpics/10003/normal_Jaba_895.jpg</a:t>
            </a:r>
            <a:endParaRPr lang="ru-RU" sz="4400" dirty="0" smtClean="0"/>
          </a:p>
          <a:p>
            <a:r>
              <a:rPr lang="ru-RU" sz="4400" dirty="0" smtClean="0"/>
              <a:t>Головастик тритона - </a:t>
            </a:r>
            <a:r>
              <a:rPr lang="en-US" sz="4400" dirty="0" smtClean="0">
                <a:hlinkClick r:id="rId15"/>
              </a:rPr>
              <a:t>http://www.herp.it/images/Salamandridae/AmUrSaTrVuL0004.jpg</a:t>
            </a:r>
            <a:endParaRPr lang="ru-RU" sz="4400" dirty="0" smtClean="0"/>
          </a:p>
          <a:p>
            <a:r>
              <a:rPr lang="ru-RU" sz="4400" dirty="0" smtClean="0"/>
              <a:t>Иллюстрация к сказке - </a:t>
            </a:r>
            <a:r>
              <a:rPr lang="en-US" sz="4400" dirty="0" smtClean="0">
                <a:hlinkClick r:id="rId16"/>
              </a:rPr>
              <a:t>http://s007.radikal.ru/i300/1108/3d/ddaa4feddbbe.jpg</a:t>
            </a:r>
            <a:endParaRPr lang="ru-RU" sz="4400" dirty="0" smtClean="0"/>
          </a:p>
          <a:p>
            <a:r>
              <a:rPr lang="ru-RU" sz="4400" dirty="0" smtClean="0"/>
              <a:t>Тигровая акула - </a:t>
            </a:r>
            <a:r>
              <a:rPr lang="en-US" sz="4400" dirty="0" smtClean="0">
                <a:hlinkClick r:id="rId17"/>
              </a:rPr>
              <a:t>http://www.fresher.ru/images8/akuly-groznye-xishhniki-morej-i-okeanov/41.jpg</a:t>
            </a:r>
            <a:endParaRPr lang="ru-RU" sz="4400" dirty="0" smtClean="0"/>
          </a:p>
          <a:p>
            <a:r>
              <a:rPr lang="ru-RU" sz="4400" dirty="0" smtClean="0"/>
              <a:t>Учебник - </a:t>
            </a:r>
            <a:r>
              <a:rPr lang="en-US" sz="4400" dirty="0" smtClean="0">
                <a:hlinkClick r:id="rId18"/>
              </a:rPr>
              <a:t>http://knigozilla.ru/uploads/taginator/Sep-2013/uchebnik-biologii-7-klass-pasechnik.jpg</a:t>
            </a:r>
            <a:endParaRPr lang="ru-RU" sz="4400" dirty="0" smtClean="0"/>
          </a:p>
          <a:p>
            <a:r>
              <a:rPr lang="ru-RU" sz="4400" dirty="0" smtClean="0"/>
              <a:t>Белый амур - </a:t>
            </a:r>
            <a:r>
              <a:rPr lang="en-US" sz="4400" dirty="0" smtClean="0">
                <a:hlinkClick r:id="rId19"/>
              </a:rPr>
              <a:t>http://orehovskoe.vipcentr.ru/images/amur.jpg</a:t>
            </a:r>
            <a:endParaRPr lang="ru-RU" sz="4400" dirty="0" smtClean="0"/>
          </a:p>
          <a:p>
            <a:r>
              <a:rPr lang="ru-RU" sz="4400" dirty="0" smtClean="0"/>
              <a:t>Фугу - </a:t>
            </a:r>
            <a:r>
              <a:rPr lang="en-US" sz="4400" dirty="0" smtClean="0">
                <a:hlinkClick r:id="rId20"/>
              </a:rPr>
              <a:t>http://img0.liveinternet.ru/images/attach/c/2/72/34/72034561_1263370295_diodon_nicthemerus.jpg</a:t>
            </a:r>
            <a:endParaRPr lang="ru-RU" sz="4400" dirty="0" smtClean="0"/>
          </a:p>
          <a:p>
            <a:r>
              <a:rPr lang="ru-RU" sz="4400" dirty="0" smtClean="0"/>
              <a:t>Боковая линия - </a:t>
            </a:r>
            <a:r>
              <a:rPr lang="en-US" sz="4400" dirty="0" smtClean="0">
                <a:hlinkClick r:id="rId21"/>
              </a:rPr>
              <a:t>http://s004.radikal.ru/i207/1102/0a/b05f451c0a88.jpg</a:t>
            </a:r>
            <a:endParaRPr lang="ru-RU" sz="4400" dirty="0" smtClean="0"/>
          </a:p>
          <a:p>
            <a:r>
              <a:rPr lang="ru-RU" sz="4400" dirty="0" smtClean="0"/>
              <a:t>«Слезы» крокодила - </a:t>
            </a:r>
            <a:r>
              <a:rPr lang="en-US" sz="4400" dirty="0" smtClean="0">
                <a:hlinkClick r:id="rId22"/>
              </a:rPr>
              <a:t>http://macroclub.ru/gallery/data/525/3555.jpg</a:t>
            </a:r>
            <a:endParaRPr lang="ru-RU" sz="4400" dirty="0" smtClean="0"/>
          </a:p>
          <a:p>
            <a:r>
              <a:rPr lang="ru-RU" sz="4400" dirty="0" smtClean="0"/>
              <a:t>Мурена - </a:t>
            </a:r>
            <a:r>
              <a:rPr lang="en-US" sz="4400" dirty="0" smtClean="0">
                <a:hlinkClick r:id="rId23"/>
              </a:rPr>
              <a:t>http://www.sea4you.ru/_mod_files/ce_images/kb/il2-056_20barred_20moray__20echidna_20polyzona.jpg</a:t>
            </a:r>
            <a:endParaRPr lang="ru-RU" sz="4400" dirty="0" smtClean="0"/>
          </a:p>
          <a:p>
            <a:r>
              <a:rPr lang="ru-RU" sz="4400" dirty="0" smtClean="0"/>
              <a:t>Лягушка в кувшине молока - </a:t>
            </a:r>
            <a:r>
              <a:rPr lang="en-US" sz="4400" dirty="0" smtClean="0">
                <a:hlinkClick r:id="rId24"/>
              </a:rPr>
              <a:t>http://kakmed.com/img/2013/01/03-frog-in-the-milk.jpg</a:t>
            </a:r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34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200" dirty="0" smtClean="0"/>
          </a:p>
          <a:p>
            <a:endParaRPr lang="ru-RU" sz="1200" dirty="0" smtClean="0">
              <a:solidFill>
                <a:schemeClr val="tx1"/>
              </a:solidFill>
              <a:latin typeface="Constantia" pitchFamily="18" charset="0"/>
            </a:endParaRPr>
          </a:p>
          <a:p>
            <a:endParaRPr lang="ru-RU" sz="1200" dirty="0" smtClean="0">
              <a:solidFill>
                <a:schemeClr val="tx1"/>
              </a:solidFill>
              <a:latin typeface="Constantia" pitchFamily="18" charset="0"/>
            </a:endParaRPr>
          </a:p>
          <a:p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5" name="Picture 1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5" cstate="screen">
            <a:lum bright="-20000" contrast="10000"/>
          </a:blip>
          <a:srcRect/>
          <a:stretch>
            <a:fillRect/>
          </a:stretch>
        </p:blipFill>
        <p:spPr bwMode="auto">
          <a:xfrm>
            <a:off x="8225789" y="857232"/>
            <a:ext cx="633177" cy="8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</a:t>
            </a:r>
            <a:r>
              <a:rPr lang="ru-RU" dirty="0" smtClean="0"/>
              <a:t>игры – викторины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«Кот в мешке»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715040"/>
          </a:xfrm>
        </p:spPr>
        <p:txBody>
          <a:bodyPr/>
          <a:lstStyle/>
          <a:p>
            <a:pPr lvl="0">
              <a:buFont typeface="+mj-lt"/>
              <a:buAutoNum type="arabicPeriod"/>
            </a:pPr>
            <a:endParaRPr lang="ru-RU" sz="1800" dirty="0" smtClean="0"/>
          </a:p>
          <a:p>
            <a:pPr lvl="0">
              <a:buFont typeface="+mj-lt"/>
              <a:buAutoNum type="arabicPeriod"/>
            </a:pPr>
            <a:r>
              <a:rPr lang="ru-RU" sz="1800" dirty="0" smtClean="0"/>
              <a:t>Ученики 7 класса делятся на 3 команды, выбирают капитана.</a:t>
            </a:r>
          </a:p>
          <a:p>
            <a:pPr lvl="0">
              <a:buAutoNum type="arabicPeriod" startAt="2"/>
            </a:pPr>
            <a:r>
              <a:rPr lang="ru-RU" sz="1800" dirty="0" smtClean="0"/>
              <a:t>На игровом поле капитаны команд выбирают категорию   и</a:t>
            </a:r>
          </a:p>
          <a:p>
            <a:pPr lvl="0"/>
            <a:r>
              <a:rPr lang="ru-RU" sz="1800" dirty="0" smtClean="0"/>
              <a:t>номер задания. Категории выделены различными цветами: </a:t>
            </a:r>
          </a:p>
          <a:p>
            <a:r>
              <a:rPr lang="ru-RU" dirty="0" smtClean="0"/>
              <a:t>        - вопросы по теме «Надкласс Рыбы»</a:t>
            </a:r>
          </a:p>
          <a:p>
            <a:r>
              <a:rPr lang="ru-RU" dirty="0" smtClean="0"/>
              <a:t>        - вопросы по теме «Класс Земноводные»</a:t>
            </a:r>
          </a:p>
          <a:p>
            <a:r>
              <a:rPr lang="ru-RU" dirty="0" smtClean="0"/>
              <a:t>        - вопросы по теме «Класс Пресмыкающиеся»</a:t>
            </a:r>
          </a:p>
          <a:p>
            <a:pPr lvl="0"/>
            <a:r>
              <a:rPr lang="ru-RU" dirty="0" smtClean="0"/>
              <a:t>        - вопросы из категории «Легенды и суеверия»</a:t>
            </a:r>
          </a:p>
          <a:p>
            <a:pPr lvl="0"/>
            <a:r>
              <a:rPr lang="ru-RU" sz="1800" dirty="0" smtClean="0"/>
              <a:t>3. Для обдумывания ответа на вопрос команде дается 30 сек. </a:t>
            </a:r>
          </a:p>
          <a:p>
            <a:pPr lvl="0"/>
            <a:r>
              <a:rPr lang="ru-RU" sz="1800" dirty="0" smtClean="0"/>
              <a:t>С этой целью на  слайдах с вопросами установлены часы.</a:t>
            </a:r>
          </a:p>
          <a:p>
            <a:pPr lvl="0">
              <a:buAutoNum type="arabicPeriod" startAt="4"/>
            </a:pPr>
            <a:r>
              <a:rPr lang="ru-RU" sz="1800" dirty="0" smtClean="0"/>
              <a:t>Каждый правильный ответ - + 5 баллов команде (при</a:t>
            </a:r>
          </a:p>
          <a:p>
            <a:pPr lvl="0"/>
            <a:r>
              <a:rPr lang="ru-RU" sz="1800" dirty="0" smtClean="0"/>
              <a:t>неполном ответе  допускается судьей - учителем засчитать 2</a:t>
            </a:r>
          </a:p>
          <a:p>
            <a:pPr lvl="0"/>
            <a:r>
              <a:rPr lang="ru-RU" sz="1800" dirty="0" smtClean="0"/>
              <a:t>балла  из 5). </a:t>
            </a:r>
          </a:p>
          <a:p>
            <a:pPr lvl="0"/>
            <a:r>
              <a:rPr lang="ru-RU" sz="1800" dirty="0" smtClean="0"/>
              <a:t>5.  При неверном ответе команды  две другие команды могут</a:t>
            </a:r>
          </a:p>
          <a:p>
            <a:pPr lvl="0"/>
            <a:r>
              <a:rPr lang="ru-RU" sz="1800" dirty="0" smtClean="0"/>
              <a:t>попытаться дать ответ на этот вопрос в порядке очередности.</a:t>
            </a:r>
          </a:p>
          <a:p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5704" y="2205816"/>
            <a:ext cx="288000" cy="288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5704" y="3277386"/>
            <a:ext cx="288000" cy="2880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5704" y="2920196"/>
            <a:ext cx="288000" cy="288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5704" y="2563006"/>
            <a:ext cx="288000" cy="288000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Управляющая кнопка: далее 7">
            <a:hlinkClick r:id="rId2" action="ppaction://hlinksldjump" highlightClick="1"/>
          </p:cNvPr>
          <p:cNvSpPr/>
          <p:nvPr/>
        </p:nvSpPr>
        <p:spPr>
          <a:xfrm>
            <a:off x="8318280" y="6140834"/>
            <a:ext cx="540000" cy="360000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Сведения об авторе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14348" y="5500702"/>
            <a:ext cx="7715304" cy="1143008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Орлова Ольга Дмитриевна </a:t>
            </a:r>
          </a:p>
          <a:p>
            <a:pPr algn="ctr"/>
            <a:r>
              <a:rPr lang="ru-RU" sz="1800" dirty="0" smtClean="0"/>
              <a:t>учитель химии и биологии  МБОУ «</a:t>
            </a:r>
            <a:r>
              <a:rPr lang="ru-RU" sz="1800" dirty="0" err="1" smtClean="0"/>
              <a:t>Никитовская</a:t>
            </a:r>
            <a:r>
              <a:rPr lang="ru-RU" sz="1800" dirty="0" smtClean="0"/>
              <a:t> СОШ»</a:t>
            </a:r>
          </a:p>
          <a:p>
            <a:pPr algn="ctr"/>
            <a:r>
              <a:rPr lang="ru-RU" sz="1800" dirty="0" smtClean="0"/>
              <a:t>Красногвардейского района  Белгородской области </a:t>
            </a:r>
            <a:endParaRPr lang="ru-RU" sz="1800" dirty="0"/>
          </a:p>
        </p:txBody>
      </p:sp>
      <p:pic>
        <p:nvPicPr>
          <p:cNvPr id="2051" name="Picture 3" descr="C:\Documents and Settings\Admin\Рабочий стол\Копия Копия DSC018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82144" y="776291"/>
            <a:ext cx="4161558" cy="451009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prstDash val="sysDash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3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857628"/>
            <a:ext cx="1865917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Игровое поле </a:t>
            </a:r>
            <a:endParaRPr lang="ru-RU" dirty="0"/>
          </a:p>
        </p:txBody>
      </p:sp>
      <p:pic>
        <p:nvPicPr>
          <p:cNvPr id="3" name="Весна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80518" y="2571744"/>
            <a:ext cx="2328047" cy="3146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Лето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23064" y="1703507"/>
            <a:ext cx="2362991" cy="1428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сень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18531" y="785794"/>
            <a:ext cx="1578945" cy="1258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Зима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03993" y="1629928"/>
            <a:ext cx="1578124" cy="1575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Лето кр.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284563" y="2718713"/>
            <a:ext cx="4719958" cy="2852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Осень кр.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671374" y="2571744"/>
            <a:ext cx="3946336" cy="3146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Зима кр.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3068429" y="2571744"/>
            <a:ext cx="3152226" cy="3146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99957" y="4685506"/>
            <a:ext cx="2958323" cy="2172518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42844" y="3357562"/>
            <a:ext cx="500066" cy="428628"/>
          </a:xfrm>
          <a:prstGeom prst="roundRect">
            <a:avLst/>
          </a:prstGeom>
          <a:solidFill>
            <a:srgbClr val="FF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Р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>
            <a:hlinkClick r:id="rId12" action="ppaction://hlinksldjump"/>
          </p:cNvPr>
          <p:cNvSpPr/>
          <p:nvPr/>
        </p:nvSpPr>
        <p:spPr>
          <a:xfrm>
            <a:off x="142844" y="5572140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>
            <a:hlinkClick r:id="rId13" action="ppaction://hlinksldjump"/>
          </p:cNvPr>
          <p:cNvSpPr/>
          <p:nvPr/>
        </p:nvSpPr>
        <p:spPr>
          <a:xfrm>
            <a:off x="142844" y="5018494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>
            <a:hlinkClick r:id="rId14" action="ppaction://hlinksldjump"/>
          </p:cNvPr>
          <p:cNvSpPr/>
          <p:nvPr/>
        </p:nvSpPr>
        <p:spPr>
          <a:xfrm>
            <a:off x="142844" y="4464850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>
            <a:hlinkClick r:id="rId15" action="ppaction://hlinksldjump"/>
          </p:cNvPr>
          <p:cNvSpPr/>
          <p:nvPr/>
        </p:nvSpPr>
        <p:spPr>
          <a:xfrm>
            <a:off x="142844" y="3911206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7224" y="3357562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П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8" name="Овал 17">
            <a:hlinkClick r:id="rId16" action="ppaction://hlinksldjump"/>
          </p:cNvPr>
          <p:cNvSpPr/>
          <p:nvPr/>
        </p:nvSpPr>
        <p:spPr>
          <a:xfrm>
            <a:off x="857224" y="5572140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9" name="Овал 18">
            <a:hlinkClick r:id="rId17" action="ppaction://hlinksldjump"/>
          </p:cNvPr>
          <p:cNvSpPr/>
          <p:nvPr/>
        </p:nvSpPr>
        <p:spPr>
          <a:xfrm>
            <a:off x="857224" y="5018494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" name="Овал 19">
            <a:hlinkClick r:id="rId18" action="ppaction://hlinksldjump"/>
          </p:cNvPr>
          <p:cNvSpPr/>
          <p:nvPr/>
        </p:nvSpPr>
        <p:spPr>
          <a:xfrm>
            <a:off x="857224" y="4464850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1" name="Овал 20">
            <a:hlinkClick r:id="rId19" action="ppaction://hlinksldjump"/>
          </p:cNvPr>
          <p:cNvSpPr/>
          <p:nvPr/>
        </p:nvSpPr>
        <p:spPr>
          <a:xfrm>
            <a:off x="857224" y="3911206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1571604" y="3357562"/>
            <a:ext cx="500066" cy="428628"/>
          </a:xfrm>
          <a:prstGeom prst="hex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З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3" name="Шестиугольник 22">
            <a:hlinkClick r:id="rId20" action="ppaction://hlinksldjump"/>
          </p:cNvPr>
          <p:cNvSpPr/>
          <p:nvPr/>
        </p:nvSpPr>
        <p:spPr>
          <a:xfrm>
            <a:off x="1571604" y="5572140"/>
            <a:ext cx="500066" cy="428628"/>
          </a:xfrm>
          <a:prstGeom prst="hex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4" name="Шестиугольник 23">
            <a:hlinkClick r:id="rId21" action="ppaction://hlinksldjump"/>
          </p:cNvPr>
          <p:cNvSpPr/>
          <p:nvPr/>
        </p:nvSpPr>
        <p:spPr>
          <a:xfrm>
            <a:off x="1571604" y="5018494"/>
            <a:ext cx="500066" cy="428628"/>
          </a:xfrm>
          <a:prstGeom prst="hex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5" name="Шестиугольник 24">
            <a:hlinkClick r:id="rId22" action="ppaction://hlinksldjump"/>
          </p:cNvPr>
          <p:cNvSpPr/>
          <p:nvPr/>
        </p:nvSpPr>
        <p:spPr>
          <a:xfrm>
            <a:off x="1571604" y="4464850"/>
            <a:ext cx="500066" cy="428628"/>
          </a:xfrm>
          <a:prstGeom prst="hex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6" name="Шестиугольник 25">
            <a:hlinkClick r:id="rId23" action="ppaction://hlinksldjump"/>
          </p:cNvPr>
          <p:cNvSpPr/>
          <p:nvPr/>
        </p:nvSpPr>
        <p:spPr>
          <a:xfrm>
            <a:off x="1571604" y="3911206"/>
            <a:ext cx="500066" cy="428628"/>
          </a:xfrm>
          <a:prstGeom prst="hexagon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142844" y="621508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Л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9" name="Куб 28">
            <a:hlinkClick r:id="rId24" action="ppaction://hlinksldjump"/>
          </p:cNvPr>
          <p:cNvSpPr/>
          <p:nvPr/>
        </p:nvSpPr>
        <p:spPr>
          <a:xfrm>
            <a:off x="2071670" y="621508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30" name="Куб 29">
            <a:hlinkClick r:id="rId25" action="ppaction://hlinksldjump"/>
          </p:cNvPr>
          <p:cNvSpPr/>
          <p:nvPr/>
        </p:nvSpPr>
        <p:spPr>
          <a:xfrm>
            <a:off x="1428728" y="621508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31" name="Куб 30">
            <a:hlinkClick r:id="rId26" action="ppaction://hlinksldjump"/>
          </p:cNvPr>
          <p:cNvSpPr/>
          <p:nvPr/>
        </p:nvSpPr>
        <p:spPr>
          <a:xfrm>
            <a:off x="785786" y="6215082"/>
            <a:ext cx="500066" cy="428628"/>
          </a:xfrm>
          <a:prstGeom prst="cub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2" name="Черный ко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7" cstate="screen"/>
          <a:stretch>
            <a:fillRect/>
          </a:stretch>
        </p:blipFill>
        <p:spPr>
          <a:xfrm>
            <a:off x="8358214" y="6143644"/>
            <a:ext cx="519114" cy="5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08323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198 -0.25949 L -0.23906 -0.12755 C -0.2283 -0.1044 -0.19166 -0.0581 -0.16718 -0.04143 C -0.13837 -0.02292 -0.12135 -0.01366 -0.09948 -0.0081 L -2.5E-6 -7.40741E-7 " pathEditMode="relative" rAng="0" ptsTypes="FffFF">
                                      <p:cBhvr>
                                        <p:cTn id="6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0" y="129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191 0.25833 L -0.20503 0.25278 C -0.18559 0.25278 -0.14323 0.23148 -0.11649 0.21805 C -0.08541 0.20301 -0.05712 0.1625 -0.03003 0.11389 L 0.00035 -0.00023 " pathEditMode="relative" rAng="0" ptsTypes="FffFF">
                                      <p:cBhvr>
                                        <p:cTn id="10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-1294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10729 0.0044 C 0.12726 0.00741 0.15243 0.01227 0.17951 0.0294 C 0.20972 0.04977 0.23524 0.06551 0.24948 0.08357 L 0.30625 0.14815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740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47 L 0.07968 -0.07431 C 0.09861 -0.09236 0.12066 -0.10139 0.14722 -0.11968 C 0.16302 -0.1301 0.16389 -0.12847 0.17517 -0.13287 C 0.18385 -0.13658 0.19305 -0.13982 0.19948 -0.1419 C 0.2059 -0.14398 0.19618 -0.14213 0.21406 -0.1456 L 0.3085 -0.14792 " pathEditMode="relative" rAng="0" ptsTypes="FffaaFF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1" y="-738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302 -0.2581 L -0.24739 -0.31782 C -0.22448 -0.34143 -0.20521 -0.35231 -0.17864 -0.3706 C -0.14843 -0.39167 -0.10555 -0.39861 -0.08593 -0.40255 L -0.00208 -0.4088 " pathEditMode="relative" rAng="0" ptsTypes="FffFF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8" y="-754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545 0.00023 L -0.56041 0.10347 C -0.54357 0.13217 -0.55364 0.12014 -0.53941 0.13912 C -0.52569 0.15764 -0.50295 0.19051 -0.47795 0.21412 C -0.44913 0.23264 -0.44982 0.22662 -0.40295 0.24884 L -0.30191 0.25856 " pathEditMode="relative" rAng="0" ptsTypes="FfafFF">
                                      <p:cBhvr>
                                        <p:cTn id="32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7" y="129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40463 L 0.09635 0.40139 C 0.1158 0.40139 0.14219 0.39329 0.16892 0.37986 C 0.2 0.36482 0.26181 0.30208 0.28056 0.2507 L 0.30764 0.14514 " pathEditMode="relative" rAng="0" ptsTypes="FffFF">
                                      <p:cBhvr>
                                        <p:cTn id="36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4" y="-129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81 -0.14769 L 0.3868 -0.14468 C 0.40694 -0.14144 0.42951 -0.14398 0.46337 -0.13148 C 0.49357 -0.11135 0.52621 -0.1 0.5401 -0.08172 L 0.61406 0.00046 " pathEditMode="relative" rAng="0" ptsTypes="FffFF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740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0.40463 L 0.0967 -0.40023 C 0.11684 -0.39699 0.15226 -0.39143 0.17952 -0.37407 C 0.20972 -0.35393 0.23004 -0.33912 0.24393 -0.32083 L 0.30434 -0.25718 " pathEditMode="relative" rAng="0" ptsTypes="FffFF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2" y="736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181 0.25856 L 0.41441 0.25417 C 0.43333 0.25417 0.46962 0.22917 0.49566 0.21528 C 0.52587 0.19977 0.5566 0.15324 0.58004 0.09722 L 0.60851 -0.00347 " pathEditMode="relative" rAng="0" ptsTypes="FffFF">
                                      <p:cBhvr>
                                        <p:cTn id="57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26" y="-1310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903 0.14653 L -0.23299 0.28681 C -0.22222 0.30995 -0.18559 0.34931 -0.16111 0.36597 C -0.13229 0.38449 -0.14549 0.38264 -0.09549 0.39375 L 0.00382 0.40463 " pathEditMode="relative" rAng="0" ptsTypes="FffFF">
                                      <p:cBhvr>
                                        <p:cTn id="61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42" y="1289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562 -0.00162 L -0.5368 -0.07014 C -0.52239 -0.09051 -0.49514 -0.09931 -0.46857 -0.1176 C -0.43836 -0.13866 -0.43142 -0.13588 -0.39896 -0.14398 L -0.30642 -0.14792 " pathEditMode="relative" rAng="0" ptsTypes="FffFF">
                                      <p:cBhvr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1" y="-731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00393 L 0.08976 -0.00718 C 0.1092 -0.00718 0.13733 -0.01273 0.16407 -0.02616 C 0.19514 -0.0412 0.23282 -0.08218 0.26094 -0.1206 L 0.30469 -0.25949 " pathEditMode="relative" rAng="0" ptsTypes="FffFF">
                                      <p:cBhvr>
                                        <p:cTn id="78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5" y="-1277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764 0.14583 L -0.24254 0.08912 C -0.22813 0.06852 -0.20382 0.05602 -0.17726 0.03773 C -0.14705 0.01667 -0.12188 0.01042 -0.10226 0.00648 L -0.08038 0.00232 L 5.55556E-7 -1.11111E-6 " pathEditMode="relative" rAng="0" ptsTypes="FffFAF">
                                      <p:cBhvr>
                                        <p:cTn id="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2" y="-729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59 -0.14769 L -0.21528 -0.1463 C -0.1809 -0.13727 -0.18524 -0.14398 -0.15364 -0.13218 C -0.12344 -0.11204 -0.09913 -0.10324 -0.07691 -0.08472 L -0.00017 2.59259E-6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8" y="73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-0.00532 L 0.04653 0.0912 C 0.05764 0.11528 0.06788 0.13866 0.11632 0.19491 C 0.15486 0.23241 0.19149 0.24676 0.22691 0.25532 L 0.31181 0.25833 " pathEditMode="relative" rAng="0" ptsTypes="FffFF">
                                      <p:cBhvr>
                                        <p:cTn id="90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1317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CC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CC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CC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CC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1672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100000">
                <p:cTn id="2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79318" y="142852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41637" y="3248565"/>
            <a:ext cx="31680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61270"/>
            <a:ext cx="5143536" cy="350734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Эту </a:t>
            </a: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огромную (длиной до 5 м., весом около 385—635 кг) и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опасную рыбу называют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 «мусорщиком»,т.к. она поедает все на </a:t>
            </a: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своем пути: крабов, лангустов, моллюсков, кальмаров, скатов, морских птиц, змей, млекопитающих, черепах. Падаль, бытовой мусор – тоже ее пища. 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Кто она?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6490" y="3929066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Тигровая, или леопардовая акула - хищный вид семейства серых акул. 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79318" y="142852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>
            <a:lum bright="-10000" contrast="10000"/>
          </a:blip>
          <a:stretch>
            <a:fillRect/>
          </a:stretch>
        </p:blipFill>
        <p:spPr bwMode="auto">
          <a:xfrm>
            <a:off x="5541638" y="3246966"/>
            <a:ext cx="3163887" cy="2372915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231530"/>
            <a:ext cx="5143536" cy="31668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man Old Style" pitchFamily="18" charset="0"/>
                <a:ea typeface="Times New Roman" pitchFamily="18" charset="0"/>
              </a:rPr>
              <a:t>Крупная пресноводная рыба, отдающая предпочтение растительной пище и известная под разными названиями: рыба-корова, травяной карп. Эта рыба препятствует распространению тяжелого заболевания – малярии. Что это за рыба? И как она это делает?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6490" y="4000504"/>
            <a:ext cx="3571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Белый амур, поедая корневища водных растений, ликвидирует места обитания малярийного комара.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79318" y="142852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3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41637" y="3252874"/>
            <a:ext cx="31680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742305"/>
            <a:ext cx="5143536" cy="21452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У японцев существует поговорка: “Хочешь съесть фугу – напиши сначала завещание”. </a:t>
            </a:r>
          </a:p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Каков ее смысл?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6490" y="3898005"/>
            <a:ext cx="35719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Рыба фугу (собака, иглобрюх, </a:t>
            </a:r>
            <a:r>
              <a:rPr lang="ru-RU" b="1" dirty="0" err="1" smtClean="0">
                <a:solidFill>
                  <a:srgbClr val="663300"/>
                </a:solidFill>
                <a:latin typeface="Bookman Old Style" pitchFamily="18" charset="0"/>
              </a:rPr>
              <a:t>диодонт</a:t>
            </a:r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 или </a:t>
            </a:r>
            <a:r>
              <a:rPr lang="ru-RU" b="1" dirty="0" err="1" smtClean="0">
                <a:solidFill>
                  <a:srgbClr val="663300"/>
                </a:solidFill>
                <a:latin typeface="Bookman Old Style" pitchFamily="18" charset="0"/>
              </a:rPr>
              <a:t>фахак</a:t>
            </a:r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) – самое дорогое и смертельно опасное блюдо японской кухни. Фугу содержат яд </a:t>
            </a:r>
            <a:r>
              <a:rPr lang="ru-RU" b="1" dirty="0" err="1" smtClean="0">
                <a:solidFill>
                  <a:srgbClr val="663300"/>
                </a:solidFill>
                <a:latin typeface="Bookman Old Style" pitchFamily="18" charset="0"/>
              </a:rPr>
              <a:t>тетродотоксин</a:t>
            </a:r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. </a:t>
            </a:r>
            <a:endParaRPr lang="ru-RU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79318" y="142852"/>
            <a:ext cx="500066" cy="42862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Bookman Old Style" pitchFamily="18" charset="0"/>
              </a:rPr>
              <a:t>4</a:t>
            </a:r>
            <a:endParaRPr lang="ru-RU" sz="2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Улыбающееся лицо 28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" descr="C:\Documents and Settings\Admin\Рабочий стол\Рисунок1.png"/>
          <p:cNvPicPr preferRelativeResize="0">
            <a:picLocks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27988" y="3247898"/>
            <a:ext cx="3168000" cy="2376000"/>
          </a:xfrm>
          <a:prstGeom prst="rect">
            <a:avLst/>
          </a:prstGeom>
          <a:noFill/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537993"/>
            <a:ext cx="5143536" cy="255389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Bookman Old Style" pitchFamily="18" charset="0"/>
                <a:ea typeface="Times New Roman" pitchFamily="18" charset="0"/>
              </a:rPr>
              <a:t>В аквариум к слепой щуке пустили рыб. Не видя их, щука бросилась на них и всех без промаха переловила. Каким образом она их обнаружила?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8102" y="3898005"/>
            <a:ext cx="37862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Bookman Old Style" pitchFamily="18" charset="0"/>
              </a:rPr>
              <a:t>Боковая линия – орган чувств – заменяет рыбам зрение, она позволяет воспринимать отраженные от различных объектов волны, определять размер движущихся объектов</a:t>
            </a:r>
            <a:r>
              <a:rPr lang="ru-RU" sz="1400" b="1" dirty="0" smtClean="0">
                <a:solidFill>
                  <a:srgbClr val="663300"/>
                </a:solidFill>
                <a:latin typeface="Bookman Old Style" pitchFamily="18" charset="0"/>
              </a:rPr>
              <a:t>.</a:t>
            </a:r>
            <a:endParaRPr lang="ru-RU" sz="14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>
                <a:alpha val="56000"/>
              </a:srgbClr>
            </a:gs>
            <a:gs pos="100000">
              <a:schemeClr val="accent4">
                <a:lumMod val="75000"/>
                <a:alpha val="68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99000">
              <a:schemeClr val="accent4">
                <a:lumMod val="75000"/>
                <a:alpha val="64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479318" y="142852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231527"/>
            <a:ext cx="5143536" cy="31668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Это единственное животное, способное вращать глазами в разных направлениях, а знаменитый язык - его главное орудие для охоты - может быть длиннее его тела в 1,5 раза!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215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В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Испании их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 держат дома, усаживая их на специальную подставку или жердочку. Делается это для того, чтобы избавиться от мух и прочих мелких летающих насекомых.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6490" y="459923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Bookman Old Style" pitchFamily="18" charset="0"/>
              </a:rPr>
              <a:t>Хамелеон</a:t>
            </a:r>
            <a:endParaRPr lang="ru-RU" sz="36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14338" name="Picture 2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533352" y="3214686"/>
            <a:ext cx="3162100" cy="248400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</p:pic>
      <p:sp>
        <p:nvSpPr>
          <p:cNvPr id="32" name="Улыбающееся лицо 31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>
                <a:alpha val="56000"/>
              </a:srgbClr>
            </a:gs>
            <a:gs pos="100000">
              <a:schemeClr val="accent4">
                <a:lumMod val="75000"/>
                <a:alpha val="68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99000">
              <a:schemeClr val="accent4">
                <a:lumMod val="75000"/>
                <a:alpha val="64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Admin\Рабочий стол\9591b73873c0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2214578" cy="1626330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35729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7160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21454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28860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034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62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42976" y="6215082"/>
            <a:ext cx="144000" cy="432000"/>
          </a:xfrm>
          <a:prstGeom prst="roundRect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479318" y="142852"/>
            <a:ext cx="500066" cy="428628"/>
          </a:xfrm>
          <a:prstGeom prst="ellipse">
            <a:avLst/>
          </a:prstGeom>
          <a:solidFill>
            <a:srgbClr val="00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Bookman Old Style" pitchFamily="18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Bookman Old Style" pitchFamily="18" charset="0"/>
            </a:endParaRPr>
          </a:p>
        </p:txBody>
      </p:sp>
      <p:sp>
        <p:nvSpPr>
          <p:cNvPr id="15" name="Управляющая кнопка: возврат 14">
            <a:hlinkClick r:id="rId5" action="ppaction://hlinksldjump" highlightClick="1"/>
          </p:cNvPr>
          <p:cNvSpPr/>
          <p:nvPr/>
        </p:nvSpPr>
        <p:spPr>
          <a:xfrm>
            <a:off x="8501090" y="6407624"/>
            <a:ext cx="468000" cy="360000"/>
          </a:xfrm>
          <a:prstGeom prst="actionButtonRetur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28596" y="1048773"/>
            <a:ext cx="4572032" cy="153233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159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Bookman Old Style" pitchFamily="18" charset="0"/>
                <a:ea typeface="Times New Roman" pitchFamily="18" charset="0"/>
              </a:rPr>
              <a:t>Почему взгляд змей немигающий,    гипнотизирующий?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30" name="Улыбающееся лицо 29"/>
          <p:cNvSpPr/>
          <p:nvPr/>
        </p:nvSpPr>
        <p:spPr>
          <a:xfrm>
            <a:off x="3782248" y="3643314"/>
            <a:ext cx="504000" cy="504000"/>
          </a:xfrm>
          <a:prstGeom prst="smileyFac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56490" y="4155238"/>
            <a:ext cx="3571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  <a:latin typeface="Bookman Old Style" pitchFamily="18" charset="0"/>
              </a:rPr>
              <a:t>Глаза змеи всегда открыты, так как веки их срослись, и они всегда прозрачны, как стекло.</a:t>
            </a:r>
            <a:endParaRPr lang="ru-RU" sz="2000" b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13313" name="Picture 1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5541638" y="3248183"/>
            <a:ext cx="3163887" cy="2370481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3">
      <a:majorFont>
        <a:latin typeface="Viner Hand ITC"/>
        <a:ea typeface=""/>
        <a:cs typeface=""/>
      </a:majorFont>
      <a:minorFont>
        <a:latin typeface="Viner Hand IT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</TotalTime>
  <Words>1200</Words>
  <Application>Microsoft Office PowerPoint</Application>
  <PresentationFormat>Экран (4:3)</PresentationFormat>
  <Paragraphs>151</Paragraphs>
  <Slides>20</Slides>
  <Notes>1</Notes>
  <HiddenSlides>2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«Кот в мешке»</vt:lpstr>
      <vt:lpstr>Правила игры – викторины  «Кот в мешке»</vt:lpstr>
      <vt:lpstr>Игровое поле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Список использованных источников   </vt:lpstr>
      <vt:lpstr>Сведения об авторе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Кот в мешке</dc:title>
  <dc:subject>Зоология</dc:subject>
  <dc:creator>ООД</dc:creator>
  <cp:lastModifiedBy>Admin</cp:lastModifiedBy>
  <cp:revision>299</cp:revision>
  <dcterms:created xsi:type="dcterms:W3CDTF">2014-01-01T19:19:38Z</dcterms:created>
  <dcterms:modified xsi:type="dcterms:W3CDTF">2014-01-01T20:38:40Z</dcterms:modified>
</cp:coreProperties>
</file>