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0" r:id="rId3"/>
    <p:sldId id="256" r:id="rId4"/>
    <p:sldId id="258" r:id="rId5"/>
    <p:sldId id="259" r:id="rId6"/>
    <p:sldId id="272" r:id="rId7"/>
    <p:sldId id="267" r:id="rId8"/>
    <p:sldId id="260" r:id="rId9"/>
    <p:sldId id="266" r:id="rId10"/>
    <p:sldId id="269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96" autoAdjust="0"/>
  </p:normalViewPr>
  <p:slideViewPr>
    <p:cSldViewPr>
      <p:cViewPr varScale="1">
        <p:scale>
          <a:sx n="78" d="100"/>
          <a:sy n="78" d="100"/>
        </p:scale>
        <p:origin x="-283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0DA6AC-967E-43B7-9357-955D4DF03A8F}" type="doc">
      <dgm:prSet loTypeId="urn:microsoft.com/office/officeart/2005/8/layout/lProcess3" loCatId="process" qsTypeId="urn:microsoft.com/office/officeart/2005/8/quickstyle/simple5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293779F7-2F1E-46A2-BCDB-C381D0B4196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Portrait       Landscape       Still-life 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210776B-F3B4-4335-9BC7-50A9ADAD7D9E}" type="parTrans" cxnId="{09A33580-0A6C-4617-AB9B-39D101B43CC0}">
      <dgm:prSet/>
      <dgm:spPr/>
      <dgm:t>
        <a:bodyPr/>
        <a:lstStyle/>
        <a:p>
          <a:endParaRPr lang="ru-RU"/>
        </a:p>
      </dgm:t>
    </dgm:pt>
    <dgm:pt modelId="{38332572-2F03-4948-A78A-91F0AECAA861}" type="sibTrans" cxnId="{09A33580-0A6C-4617-AB9B-39D101B43CC0}">
      <dgm:prSet/>
      <dgm:spPr/>
      <dgm:t>
        <a:bodyPr/>
        <a:lstStyle/>
        <a:p>
          <a:endParaRPr lang="ru-RU"/>
        </a:p>
      </dgm:t>
    </dgm:pt>
    <dgm:pt modelId="{D98A1204-7CF3-4201-BB68-423F62D1D668}" type="pres">
      <dgm:prSet presAssocID="{210DA6AC-967E-43B7-9357-955D4DF03A8F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61C021-0A82-4082-BC8B-CA7A98880653}" type="pres">
      <dgm:prSet presAssocID="{293779F7-2F1E-46A2-BCDB-C381D0B41964}" presName="horFlow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CFC6591B-B1E9-4E54-9547-63B47E826DA3}" type="pres">
      <dgm:prSet presAssocID="{293779F7-2F1E-46A2-BCDB-C381D0B41964}" presName="bigChev" presStyleLbl="node1" presStyleIdx="0" presStyleCnt="1" custScaleX="460225" custScaleY="118808" custLinFactNeighborX="7685" custLinFactNeighborY="19685"/>
      <dgm:spPr/>
      <dgm:t>
        <a:bodyPr/>
        <a:lstStyle/>
        <a:p>
          <a:endParaRPr lang="ru-RU"/>
        </a:p>
      </dgm:t>
    </dgm:pt>
  </dgm:ptLst>
  <dgm:cxnLst>
    <dgm:cxn modelId="{805483ED-F4D5-44B7-A6D1-42C30347FF9F}" type="presOf" srcId="{210DA6AC-967E-43B7-9357-955D4DF03A8F}" destId="{D98A1204-7CF3-4201-BB68-423F62D1D668}" srcOrd="0" destOrd="0" presId="urn:microsoft.com/office/officeart/2005/8/layout/lProcess3"/>
    <dgm:cxn modelId="{B7C5356D-71B8-45F1-9C99-E73922CFE8CA}" type="presOf" srcId="{293779F7-2F1E-46A2-BCDB-C381D0B41964}" destId="{CFC6591B-B1E9-4E54-9547-63B47E826DA3}" srcOrd="0" destOrd="0" presId="urn:microsoft.com/office/officeart/2005/8/layout/lProcess3"/>
    <dgm:cxn modelId="{09A33580-0A6C-4617-AB9B-39D101B43CC0}" srcId="{210DA6AC-967E-43B7-9357-955D4DF03A8F}" destId="{293779F7-2F1E-46A2-BCDB-C381D0B41964}" srcOrd="0" destOrd="0" parTransId="{8210776B-F3B4-4335-9BC7-50A9ADAD7D9E}" sibTransId="{38332572-2F03-4948-A78A-91F0AECAA861}"/>
    <dgm:cxn modelId="{3EBDE832-806E-4AFD-8670-3A891DE64B26}" type="presParOf" srcId="{D98A1204-7CF3-4201-BB68-423F62D1D668}" destId="{3A61C021-0A82-4082-BC8B-CA7A98880653}" srcOrd="0" destOrd="0" presId="urn:microsoft.com/office/officeart/2005/8/layout/lProcess3"/>
    <dgm:cxn modelId="{123A8459-BE3E-4A9B-AF17-F3D95AF285A4}" type="presParOf" srcId="{3A61C021-0A82-4082-BC8B-CA7A98880653}" destId="{CFC6591B-B1E9-4E54-9547-63B47E826DA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1FB14-45B6-44CC-97F4-DAA392AC59C8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3C4A3A-2F61-4FF0-A07E-0735F8582DF6}">
      <dgm:prSet custT="1"/>
      <dgm:spPr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 rtl="0"/>
          <a:r>
            <a:rPr lang="en-US" sz="2000" b="1" dirty="0" smtClean="0"/>
            <a:t>Find an image of a woman in this landscape.</a:t>
          </a:r>
          <a:endParaRPr lang="ru-RU" sz="2000" b="1" dirty="0"/>
        </a:p>
      </dgm:t>
    </dgm:pt>
    <dgm:pt modelId="{B150F911-B3B6-4A7F-B0B5-1BF57FDE9902}" type="parTrans" cxnId="{42AF6987-A91C-4C4D-9D32-9B16400E3B38}">
      <dgm:prSet/>
      <dgm:spPr/>
      <dgm:t>
        <a:bodyPr/>
        <a:lstStyle/>
        <a:p>
          <a:endParaRPr lang="ru-RU"/>
        </a:p>
      </dgm:t>
    </dgm:pt>
    <dgm:pt modelId="{92056513-9822-42D6-A1D1-C14C5309EDB6}" type="sibTrans" cxnId="{42AF6987-A91C-4C4D-9D32-9B16400E3B38}">
      <dgm:prSet/>
      <dgm:spPr/>
      <dgm:t>
        <a:bodyPr/>
        <a:lstStyle/>
        <a:p>
          <a:endParaRPr lang="ru-RU"/>
        </a:p>
      </dgm:t>
    </dgm:pt>
    <dgm:pt modelId="{99C346EF-0FC0-4056-8B72-CF89CF7D9F86}" type="pres">
      <dgm:prSet presAssocID="{25D1FB14-45B6-44CC-97F4-DAA392AC59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3C3B31-8EF5-4901-82C0-B37C233E97A5}" type="pres">
      <dgm:prSet presAssocID="{043C4A3A-2F61-4FF0-A07E-0735F8582DF6}" presName="parTxOnly" presStyleLbl="node1" presStyleIdx="0" presStyleCnt="1" custLinFactNeighborX="1304" custLinFactNeighborY="833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3F2B79-11A7-4D90-A358-FA5C511125CF}" type="presOf" srcId="{043C4A3A-2F61-4FF0-A07E-0735F8582DF6}" destId="{513C3B31-8EF5-4901-82C0-B37C233E97A5}" srcOrd="0" destOrd="0" presId="urn:microsoft.com/office/officeart/2005/8/layout/chevron1"/>
    <dgm:cxn modelId="{42AF6987-A91C-4C4D-9D32-9B16400E3B38}" srcId="{25D1FB14-45B6-44CC-97F4-DAA392AC59C8}" destId="{043C4A3A-2F61-4FF0-A07E-0735F8582DF6}" srcOrd="0" destOrd="0" parTransId="{B150F911-B3B6-4A7F-B0B5-1BF57FDE9902}" sibTransId="{92056513-9822-42D6-A1D1-C14C5309EDB6}"/>
    <dgm:cxn modelId="{ABB4FA85-6E86-481E-ABCF-2698CCD5F313}" type="presOf" srcId="{25D1FB14-45B6-44CC-97F4-DAA392AC59C8}" destId="{99C346EF-0FC0-4056-8B72-CF89CF7D9F86}" srcOrd="0" destOrd="0" presId="urn:microsoft.com/office/officeart/2005/8/layout/chevron1"/>
    <dgm:cxn modelId="{ED0F614F-3121-462F-A712-6B6EC23E1A51}" type="presParOf" srcId="{99C346EF-0FC0-4056-8B72-CF89CF7D9F86}" destId="{513C3B31-8EF5-4901-82C0-B37C233E97A5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C6591B-B1E9-4E54-9547-63B47E826DA3}">
      <dsp:nvSpPr>
        <dsp:cNvPr id="0" name=""/>
        <dsp:cNvSpPr/>
      </dsp:nvSpPr>
      <dsp:spPr>
        <a:xfrm>
          <a:off x="4690" y="144016"/>
          <a:ext cx="4171773" cy="43078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Portrait       Landscape       Still-life </a:t>
          </a:r>
          <a:endParaRPr lang="ru-RU" sz="21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690" y="144016"/>
        <a:ext cx="4171773" cy="4307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3C3B31-8EF5-4901-82C0-B37C233E97A5}">
      <dsp:nvSpPr>
        <dsp:cNvPr id="0" name=""/>
        <dsp:cNvSpPr/>
      </dsp:nvSpPr>
      <dsp:spPr>
        <a:xfrm>
          <a:off x="5203" y="0"/>
          <a:ext cx="5323388" cy="432048"/>
        </a:xfrm>
        <a:prstGeom prst="chevron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Find an image of a woman in this landscape.</a:t>
          </a:r>
          <a:endParaRPr lang="ru-RU" sz="2000" b="1" kern="1200" dirty="0"/>
        </a:p>
      </dsp:txBody>
      <dsp:txXfrm>
        <a:off x="5203" y="0"/>
        <a:ext cx="5323388" cy="432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F548E-F19C-45E6-8F5C-632D8BBABDCF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FA51D-5032-43DF-8A2C-273E2A6F0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FA51D-5032-43DF-8A2C-273E2A6F0B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DCE45-E3CA-4CE2-A5B9-F0710578BDFC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4B37E-9AF6-4727-BBB7-23F0913FD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Polina\Desktop\&#1063;&#1090;&#1086;%20&#1043;&#1076;&#1077;%20&#1050;&#1086;&#1075;&#1076;&#1072;\1.&#1042;&#1099;&#1093;&#1086;&#1076;%20&#1080;&#1075;&#1088;&#1086;&#1082;&#1086;&#1074;%20&#1063;&#1090;&#1086;,%20&#1075;&#1076;&#1077;,%20&#1082;&#1086;&#1075;&#1076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35.png"/><Relationship Id="rId7" Type="http://schemas.openxmlformats.org/officeDocument/2006/relationships/diagramColors" Target="../diagrams/colors1.xml"/><Relationship Id="rId12" Type="http://schemas.openxmlformats.org/officeDocument/2006/relationships/diagramQuickStyle" Target="../diagrams/quickStyl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lina\Desktop\&#1063;&#1090;&#1086;%20&#1043;&#1076;&#1077;%20&#1050;&#1086;&#1075;&#1076;&#1072;\2.%20&#1047;&#1072;&#1089;&#1090;&#1072;&#1074;&#1082;&#1072;%20&#1085;&#1072;%20&#1084;&#1080;&#1085;&#1091;&#1090;&#1091;%20&#1086;&#1073;&#1089;&#1091;&#1078;&#1076;&#1077;&#1085;&#1080;&#1103;.mp3" TargetMode="External"/><Relationship Id="rId6" Type="http://schemas.openxmlformats.org/officeDocument/2006/relationships/diagramQuickStyle" Target="../diagrams/quickStyle1.xml"/><Relationship Id="rId11" Type="http://schemas.openxmlformats.org/officeDocument/2006/relationships/diagramLayout" Target="../diagrams/layout2.xml"/><Relationship Id="rId5" Type="http://schemas.openxmlformats.org/officeDocument/2006/relationships/diagramLayout" Target="../diagrams/layout1.xml"/><Relationship Id="rId15" Type="http://schemas.openxmlformats.org/officeDocument/2006/relationships/image" Target="../media/image36.png"/><Relationship Id="rId10" Type="http://schemas.openxmlformats.org/officeDocument/2006/relationships/diagramData" Target="../diagrams/data2.xml"/><Relationship Id="rId4" Type="http://schemas.openxmlformats.org/officeDocument/2006/relationships/diagramData" Target="../diagrams/data1.xml"/><Relationship Id="rId9" Type="http://schemas.openxmlformats.org/officeDocument/2006/relationships/slide" Target="slide2.xml"/><Relationship Id="rId14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lefterian.com/files/mix_4/tiger2.jpg" TargetMode="External"/><Relationship Id="rId3" Type="http://schemas.openxmlformats.org/officeDocument/2006/relationships/hyperlink" Target="http://www.chewinggumfacts.com/chewing-gum-history/" TargetMode="External"/><Relationship Id="rId7" Type="http://schemas.openxmlformats.org/officeDocument/2006/relationships/hyperlink" Target="https://encrypted-tbn0.gstatic.com/images?q=tbn:ANd9GcS_vcCxFbas71c-gDA84-4WGSAo0ArPaXNZOztu_dfqAw_65HD0_Q" TargetMode="External"/><Relationship Id="rId12" Type="http://schemas.openxmlformats.org/officeDocument/2006/relationships/hyperlink" Target="http://images.forbes.com/images/forbes/2001/0108/139_400x606.jpg" TargetMode="External"/><Relationship Id="rId2" Type="http://schemas.openxmlformats.org/officeDocument/2006/relationships/hyperlink" Target="http://cs9943.vk.me/u9767246/-5/x_7c12327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4.bp.blogspot.com/-uzBq9vIlm58/T5XLxuD1BII/AAAAAAAACm4/3WlcJ1Mz7s0/s1600/ostrich-head.jpg" TargetMode="External"/><Relationship Id="rId11" Type="http://schemas.openxmlformats.org/officeDocument/2006/relationships/hyperlink" Target="https://encrypted-tbn2.gstatic.com/images?q=tbn:ANd9GcTfFmUwkwzROSeQItIda_KfLrmlSV5T-swSymUq2XaAsZp1XGQ_" TargetMode="External"/><Relationship Id="rId5" Type="http://schemas.openxmlformats.org/officeDocument/2006/relationships/hyperlink" Target="http://www.e-reading-lib.org/cover/70/70902.jpg" TargetMode="External"/><Relationship Id="rId10" Type="http://schemas.openxmlformats.org/officeDocument/2006/relationships/hyperlink" Target="http://www.treeservicesmanchester.com/images/tree_sap_removal_manchester.jpg" TargetMode="External"/><Relationship Id="rId4" Type="http://schemas.openxmlformats.org/officeDocument/2006/relationships/hyperlink" Target="http://chgk.tvigra.ru/encyclopedia/?music" TargetMode="External"/><Relationship Id="rId9" Type="http://schemas.openxmlformats.org/officeDocument/2006/relationships/hyperlink" Target="http://bigotherbigother.files.wordpress.com/2009/12/rabbit-and-man.jpg?w=50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lina\Desktop\&#1063;&#1090;&#1086;%20&#1043;&#1076;&#1077;%20&#1050;&#1086;&#1075;&#1076;&#1072;\2.%20&#1047;&#1072;&#1089;&#1090;&#1072;&#1074;&#1082;&#1072;%20&#1085;&#1072;%20&#1084;&#1080;&#1085;&#1091;&#1090;&#1091;%20&#1086;&#1073;&#1089;&#1091;&#1078;&#1076;&#1077;&#1085;&#1080;&#1103;.mp3" TargetMode="Externa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lina\Desktop\&#1063;&#1090;&#1086;%20&#1043;&#1076;&#1077;%20&#1050;&#1086;&#1075;&#1076;&#1072;\2.%20&#1047;&#1072;&#1089;&#1090;&#1072;&#1074;&#1082;&#1072;%20&#1085;&#1072;%20&#1084;&#1080;&#1085;&#1091;&#1090;&#1091;%20&#1086;&#1073;&#1089;&#1091;&#1078;&#1076;&#1077;&#1085;&#1080;&#1103;.mp3" TargetMode="External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audio" Target="file:///C:\Users\Polina\Desktop\&#1063;&#1090;&#1086;%20&#1043;&#1076;&#1077;%20&#1050;&#1086;&#1075;&#1076;&#1072;\2.%20&#1047;&#1072;&#1089;&#1090;&#1072;&#1074;&#1082;&#1072;%20&#1085;&#1072;%20&#1084;&#1080;&#1085;&#1091;&#1090;&#1091;%20&#1086;&#1073;&#1089;&#1091;&#1078;&#1076;&#1077;&#1085;&#1080;&#1103;.mp3" TargetMode="External"/><Relationship Id="rId1" Type="http://schemas.openxmlformats.org/officeDocument/2006/relationships/audio" Target="file:///C:\Users\Polina\Desktop\&#1063;&#1090;&#1086;%20&#1043;&#1076;&#1077;%20&#1050;&#1086;&#1075;&#1076;&#1072;\3.%20&#1063;&#1077;&#1088;&#1085;&#1099;&#1081;%20&#1103;&#1097;&#1080;&#1082;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lina\Desktop\&#1088;&#1072;&#1079;&#1088;&#1072;&#1073;&#1086;&#1090;&#1082;&#1080;%20&#1085;&#1072;%20&#1087;&#1091;&#1073;&#1083;&#1080;&#1082;&#1072;&#1094;&#1080;&#1102;\&#1095;&#1090;&#1086;%20&#1075;&#1076;&#1077;%20&#1082;&#1086;&#1075;&#1076;&#1072;\&#1047;&#1072;&#1089;&#1090;&#1072;&#1074;&#1082;&#1072;%20-%20&#1105;&#1083;&#1086;&#1095;&#1082;&#1072;%20&#1076;&#1078;&#1072;&#1079;.mp3" TargetMode="Externa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lina\Desktop\&#1063;&#1090;&#1086;%20&#1043;&#1076;&#1077;%20&#1050;&#1086;&#1075;&#1076;&#1072;\2.%20&#1047;&#1072;&#1089;&#1090;&#1072;&#1074;&#1082;&#1072;%20&#1085;&#1072;%20&#1084;&#1080;&#1085;&#1091;&#1090;&#1091;%20&#1086;&#1073;&#1089;&#1091;&#1078;&#1076;&#1077;&#1085;&#1080;&#1103;.mp3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slide" Target="slide2.xml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48889" b="9630"/>
          <a:stretch>
            <a:fillRect/>
          </a:stretch>
        </p:blipFill>
        <p:spPr bwMode="auto">
          <a:xfrm>
            <a:off x="5364088" y="620688"/>
            <a:ext cx="3312368" cy="43924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2051720" y="566124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Intellectual game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196752"/>
            <a:ext cx="5616624" cy="3785652"/>
          </a:xfrm>
          <a:prstGeom prst="rect">
            <a:avLst/>
          </a:prstGeom>
          <a:noFill/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8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en-US" sz="8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What?</a:t>
            </a:r>
          </a:p>
          <a:p>
            <a:pPr algn="ctr"/>
            <a:r>
              <a:rPr lang="en-US" sz="80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      Where?</a:t>
            </a:r>
          </a:p>
          <a:p>
            <a:r>
              <a:rPr lang="en-US" sz="8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 When?</a:t>
            </a:r>
            <a:endParaRPr lang="ru-RU" sz="80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6" name="1.Выход игроков Что, где, ког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594928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925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925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92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340768"/>
            <a:ext cx="5818879" cy="3956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" name="Схема 4"/>
          <p:cNvGraphicFramePr/>
          <p:nvPr/>
        </p:nvGraphicFramePr>
        <p:xfrm>
          <a:off x="611560" y="548680"/>
          <a:ext cx="417646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Управляющая кнопка: возврат 3">
            <a:hlinkClick r:id="rId9" action="ppaction://hlinksldjump" highlightClick="1"/>
          </p:cNvPr>
          <p:cNvSpPr/>
          <p:nvPr/>
        </p:nvSpPr>
        <p:spPr>
          <a:xfrm>
            <a:off x="467544" y="5589240"/>
            <a:ext cx="360040" cy="360040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3419872" y="5661248"/>
          <a:ext cx="5328592" cy="43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0" name="2. Заставка на минуту обсу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323528" y="638132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53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Graphic spid="5" grpId="0">
        <p:bldAsOne/>
      </p:bldGraphic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492896"/>
            <a:ext cx="6730493" cy="110799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reflection blurRad="6350" stA="50000" endA="295" endPos="92000" dist="101600" dir="5400000" sy="-100000" algn="bl" rotWithShape="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Congratulations!</a:t>
            </a:r>
            <a:endParaRPr lang="ru-RU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Список использованной литературы, </a:t>
            </a:r>
            <a:br>
              <a:rPr lang="ru-RU" sz="3200" b="1" dirty="0" smtClean="0"/>
            </a:br>
            <a:r>
              <a:rPr lang="ru-RU" sz="3200" b="1" dirty="0" smtClean="0"/>
              <a:t>Интернет-ресурсов: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pPr lvl="0"/>
            <a:r>
              <a:rPr lang="ru-RU" dirty="0" smtClean="0"/>
              <a:t> </a:t>
            </a:r>
            <a:r>
              <a:rPr lang="ru-RU" dirty="0" smtClean="0"/>
              <a:t>УМК</a:t>
            </a:r>
            <a:r>
              <a:rPr lang="en-US" dirty="0" smtClean="0"/>
              <a:t> «Smart Pre-Intermediate»  </a:t>
            </a:r>
            <a:r>
              <a:rPr lang="ru-RU" dirty="0" smtClean="0"/>
              <a:t>для</a:t>
            </a:r>
            <a:r>
              <a:rPr lang="en-US" dirty="0" smtClean="0"/>
              <a:t> 7 </a:t>
            </a:r>
            <a:r>
              <a:rPr lang="ru-RU" dirty="0" smtClean="0"/>
              <a:t>класса общеобразовательных учреждений</a:t>
            </a:r>
            <a:r>
              <a:rPr lang="en-US" dirty="0" smtClean="0"/>
              <a:t>:/ Michael Vince. – Macmillan Publishers Limited, 2002   </a:t>
            </a:r>
            <a:endParaRPr lang="ru-RU" dirty="0" smtClean="0"/>
          </a:p>
          <a:p>
            <a:pPr lvl="0"/>
            <a:r>
              <a:rPr lang="ru-RU" dirty="0" smtClean="0"/>
              <a:t>Журнал для изучающих английский язык «</a:t>
            </a:r>
            <a:r>
              <a:rPr lang="en-US" dirty="0" smtClean="0"/>
              <a:t>Speak out</a:t>
            </a:r>
            <a:r>
              <a:rPr lang="ru-RU" dirty="0" smtClean="0"/>
              <a:t>», №4/2000г., №1/1997г., издательство «ГЛОССА», г.Москва</a:t>
            </a:r>
          </a:p>
          <a:p>
            <a:pPr lvl="0"/>
            <a:r>
              <a:rPr lang="ru-RU" u="sng" dirty="0" smtClean="0">
                <a:hlinkClick r:id="rId2"/>
              </a:rPr>
              <a:t>http://cs9943.vk.me/u9767246/-5/x_7c12327d.jpg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http://www.chewinggumfacts.com/chewing-gum-history/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4"/>
              </a:rPr>
              <a:t>http://chgk.tvigra.ru/encyclopedia/?music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5"/>
              </a:rPr>
              <a:t>http://www.e-reading-lib.org/cover/70/70902.jpg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6"/>
              </a:rPr>
              <a:t>http://4.bp.blogspot.com/-uzBq9vIlm58/T5XLxuD1BII/AAAAAAAACm4/3WlcJ1Mz7s0/s1600/ostrich-head.jpg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https://encrypted-tbn0.gstatic.com/images?q=tbn:ANd9GcS_vcCxFbas71c-gDA84-4WGSAo0ArPaXNZOztu_dfqAw_65HD0_Q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http://www.elefterian.com/files/mix_4/tiger2.jpg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http://bigotherbigother.files.wordpress.com/2009/12/rabbit-and-man.jpg?w=500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http://www.treeservicesmanchester.com/images/tree_sap_removal_manchester.jpg</a:t>
            </a:r>
            <a:r>
              <a:rPr lang="ru-RU" dirty="0" smtClean="0"/>
              <a:t> </a:t>
            </a:r>
          </a:p>
          <a:p>
            <a:pPr lvl="0"/>
            <a:r>
              <a:rPr lang="ru-RU" b="1" u="sng" dirty="0" smtClean="0">
                <a:hlinkClick r:id="rId11"/>
              </a:rPr>
              <a:t>https://encrypted-tbn2.gstatic.com/images?q=tbn:ANd9GcTfFmUwkwzROSeQItIda_KfLrmlSV5T-swSymUq2XaAsZp1XGQ_</a:t>
            </a:r>
            <a:endParaRPr lang="ru-RU" dirty="0" smtClean="0"/>
          </a:p>
          <a:p>
            <a:pPr lvl="0"/>
            <a:r>
              <a:rPr lang="ru-RU" b="1" u="sng" dirty="0" smtClean="0">
                <a:hlinkClick r:id="rId12"/>
              </a:rPr>
              <a:t>http://images.forbes.com/images/forbes/2001/0108/139_400x606.jpg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619672" y="548680"/>
            <a:ext cx="5626207" cy="5872429"/>
            <a:chOff x="1619672" y="548680"/>
            <a:chExt cx="5626207" cy="5872429"/>
          </a:xfrm>
        </p:grpSpPr>
        <p:sp>
          <p:nvSpPr>
            <p:cNvPr id="3" name="Равнобедренный треугольник 2">
              <a:hlinkClick r:id="rId2" action="ppaction://hlinksldjump"/>
            </p:cNvPr>
            <p:cNvSpPr/>
            <p:nvPr/>
          </p:nvSpPr>
          <p:spPr>
            <a:xfrm rot="7426448">
              <a:off x="2084385" y="1188820"/>
              <a:ext cx="2117073" cy="3046499"/>
            </a:xfrm>
            <a:prstGeom prst="triangle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2400" b="1" dirty="0" smtClean="0"/>
                <a:t>Astronomy</a:t>
              </a:r>
              <a:endParaRPr lang="ru-RU" sz="2400" b="1" dirty="0"/>
            </a:p>
          </p:txBody>
        </p:sp>
        <p:sp>
          <p:nvSpPr>
            <p:cNvPr id="4" name="Равнобедренный треугольник 3">
              <a:hlinkClick r:id="rId3" action="ppaction://hlinksldjump"/>
            </p:cNvPr>
            <p:cNvSpPr/>
            <p:nvPr/>
          </p:nvSpPr>
          <p:spPr>
            <a:xfrm rot="18237476">
              <a:off x="4663193" y="2901874"/>
              <a:ext cx="2144177" cy="2920100"/>
            </a:xfrm>
            <a:prstGeom prst="triangle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3600" b="1" dirty="0" err="1" smtClean="0"/>
                <a:t>Maths</a:t>
              </a:r>
              <a:endParaRPr lang="ru-RU" sz="3600" b="1" dirty="0"/>
            </a:p>
          </p:txBody>
        </p:sp>
        <p:sp>
          <p:nvSpPr>
            <p:cNvPr id="5" name="Равнобедренный треугольник 4">
              <a:hlinkClick r:id="rId4" action="ppaction://hlinksldjump"/>
            </p:cNvPr>
            <p:cNvSpPr/>
            <p:nvPr/>
          </p:nvSpPr>
          <p:spPr>
            <a:xfrm rot="3814159">
              <a:off x="2089001" y="2664753"/>
              <a:ext cx="2117073" cy="2957485"/>
            </a:xfrm>
            <a:prstGeom prst="triangle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r"/>
              <a:r>
                <a:rPr lang="en-US" sz="3600" b="1" dirty="0" smtClean="0"/>
                <a:t>History</a:t>
              </a:r>
              <a:endParaRPr lang="ru-RU" sz="3600" b="1" dirty="0"/>
            </a:p>
          </p:txBody>
        </p:sp>
        <p:sp>
          <p:nvSpPr>
            <p:cNvPr id="6" name="Равнобедренный треугольник 5">
              <a:hlinkClick r:id="rId5" action="ppaction://hlinksldjump"/>
            </p:cNvPr>
            <p:cNvSpPr/>
            <p:nvPr/>
          </p:nvSpPr>
          <p:spPr>
            <a:xfrm rot="10800000">
              <a:off x="3563888" y="548680"/>
              <a:ext cx="1834158" cy="2920100"/>
            </a:xfrm>
            <a:prstGeom prst="triangle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b" anchorCtr="1">
              <a:noAutofit/>
            </a:bodyPr>
            <a:lstStyle/>
            <a:p>
              <a:pPr algn="r"/>
              <a:r>
                <a:rPr lang="en-US" sz="2400" b="1" dirty="0" smtClean="0"/>
                <a:t>  </a:t>
              </a:r>
              <a:r>
                <a:rPr lang="en-US" sz="2400" b="1" dirty="0" smtClean="0">
                  <a:solidFill>
                    <a:schemeClr val="tx1"/>
                  </a:solidFill>
                </a:rPr>
                <a:t>Literature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Равнобедренный треугольник 6">
              <a:hlinkClick r:id="rId6" action="ppaction://hlinksldjump"/>
            </p:cNvPr>
            <p:cNvSpPr/>
            <p:nvPr/>
          </p:nvSpPr>
          <p:spPr>
            <a:xfrm rot="14552768">
              <a:off x="4713740" y="1361187"/>
              <a:ext cx="2144177" cy="2920100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lumOff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lumOff val="5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800" b="1" dirty="0" smtClean="0"/>
                <a:t>Biology</a:t>
              </a:r>
              <a:endParaRPr lang="ru-RU" sz="2800" b="1" dirty="0"/>
            </a:p>
          </p:txBody>
        </p:sp>
        <p:sp>
          <p:nvSpPr>
            <p:cNvPr id="9" name="Равнобедренный треугольник 8">
              <a:hlinkClick r:id="rId7" action="ppaction://hlinksldjump"/>
            </p:cNvPr>
            <p:cNvSpPr/>
            <p:nvPr/>
          </p:nvSpPr>
          <p:spPr>
            <a:xfrm>
              <a:off x="3347864" y="3501009"/>
              <a:ext cx="2144177" cy="2920100"/>
            </a:xfrm>
            <a:prstGeom prst="triangle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57150"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3600" b="1" dirty="0" smtClean="0"/>
                <a:t>Art</a:t>
              </a:r>
              <a:endParaRPr lang="ru-RU" sz="3600" b="1" dirty="0"/>
            </a:p>
          </p:txBody>
        </p:sp>
      </p:grpSp>
      <p:sp>
        <p:nvSpPr>
          <p:cNvPr id="10" name="Овал 9"/>
          <p:cNvSpPr/>
          <p:nvPr/>
        </p:nvSpPr>
        <p:spPr>
          <a:xfrm>
            <a:off x="3707904" y="2852936"/>
            <a:ext cx="1422346" cy="1291837"/>
          </a:xfrm>
          <a:prstGeom prst="ellipse">
            <a:avLst/>
          </a:prstGeom>
          <a:ln w="57150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Musical</a:t>
            </a:r>
          </a:p>
          <a:p>
            <a:pPr algn="ctr"/>
            <a:r>
              <a:rPr lang="en-US" sz="2000" b="1" dirty="0" smtClean="0"/>
              <a:t>Pause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2941" b="2941"/>
          <a:stretch>
            <a:fillRect/>
          </a:stretch>
        </p:blipFill>
        <p:spPr bwMode="auto">
          <a:xfrm>
            <a:off x="971600" y="836712"/>
            <a:ext cx="7344816" cy="165618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reflection blurRad="6350" stA="50000" endA="295" endPos="92000" dist="101600" dir="5400000" sy="-100000" algn="bl" rotWithShape="0"/>
            <a:softEdge rad="63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204864"/>
            <a:ext cx="936104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204864"/>
            <a:ext cx="936104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420888"/>
            <a:ext cx="100811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2420888"/>
            <a:ext cx="100811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9" name="Прямоугольник 8"/>
          <p:cNvSpPr/>
          <p:nvPr/>
        </p:nvSpPr>
        <p:spPr>
          <a:xfrm>
            <a:off x="1835696" y="0"/>
            <a:ext cx="5160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Apple Tree Street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077072"/>
            <a:ext cx="1133475" cy="94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ContrastingRightFacing"/>
            <a:lightRig rig="threePt" dir="t"/>
          </a:scene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87624" y="4797152"/>
            <a:ext cx="1152127" cy="936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ContrastingRightFacing"/>
            <a:lightRig rig="threePt" dir="t"/>
          </a:scene3d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79712" y="5301208"/>
            <a:ext cx="1152128" cy="936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ContrastingRightFacing"/>
            <a:lightRig rig="threePt" dir="t"/>
          </a:scene3d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15816" y="5589240"/>
            <a:ext cx="1152128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ContrastingRightFacing"/>
            <a:lightRig rig="threePt" dir="t"/>
          </a:scene3d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336" y="4005064"/>
            <a:ext cx="1076325" cy="1181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HeroicExtremeLeftFacing"/>
            <a:lightRig rig="threePt" dir="t"/>
          </a:scene3d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20072" y="5589240"/>
            <a:ext cx="1104900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HeroicExtremeLeftFacing"/>
            <a:lightRig rig="threePt" dir="t"/>
          </a:scene3d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76256" y="4725144"/>
            <a:ext cx="1080120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HeroicExtremeLeftFacing"/>
            <a:lightRig rig="threePt" dir="t"/>
          </a:scene3d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228184" y="5229200"/>
            <a:ext cx="1080120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75656" y="1700808"/>
          <a:ext cx="6288360" cy="295695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57672"/>
                <a:gridCol w="1257672"/>
                <a:gridCol w="1257672"/>
                <a:gridCol w="1257672"/>
                <a:gridCol w="1257672"/>
              </a:tblGrid>
              <a:tr h="5792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House </a:t>
                      </a:r>
                      <a:r>
                        <a:rPr lang="ru-RU" b="1" dirty="0" smtClean="0"/>
                        <a:t>№</a:t>
                      </a:r>
                      <a:r>
                        <a:rPr lang="en-US" b="1" dirty="0" smtClean="0"/>
                        <a:t> 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2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3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Name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Job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Hobby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Wife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652120" y="2276872"/>
            <a:ext cx="2808312" cy="3908685"/>
          </a:xfrm>
          <a:prstGeom prst="rect">
            <a:avLst/>
          </a:prstGeom>
          <a:ln>
            <a:noFill/>
          </a:ln>
          <a:effectLst>
            <a:softEdge rad="317500"/>
          </a:effectLst>
          <a:scene3d>
            <a:camera prst="perspectiveHeroicExtremeLeftFacing"/>
            <a:lightRig rig="threePt" dir="t"/>
          </a:scene3d>
        </p:spPr>
      </p:pic>
      <p:sp>
        <p:nvSpPr>
          <p:cNvPr id="4" name="TextBox 3"/>
          <p:cNvSpPr txBox="1"/>
          <p:nvPr/>
        </p:nvSpPr>
        <p:spPr>
          <a:xfrm>
            <a:off x="1907704" y="62068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Read the clues and complete the table.</a:t>
            </a:r>
            <a:endParaRPr lang="ru-RU" sz="2400" b="1" dirty="0"/>
          </a:p>
        </p:txBody>
      </p:sp>
      <p:pic>
        <p:nvPicPr>
          <p:cNvPr id="7" name="2. Заставка на минуту обсу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2373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5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53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688" y="1556792"/>
          <a:ext cx="6288360" cy="301781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57672"/>
                <a:gridCol w="1257672"/>
                <a:gridCol w="1257672"/>
                <a:gridCol w="1257672"/>
                <a:gridCol w="1257672"/>
              </a:tblGrid>
              <a:tr h="579219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2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3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 </a:t>
                      </a:r>
                      <a:r>
                        <a:rPr lang="ru-RU" dirty="0" smtClean="0"/>
                        <a:t>№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Name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Mr</a:t>
                      </a:r>
                      <a:r>
                        <a:rPr lang="en-US" dirty="0" smtClean="0"/>
                        <a:t> Brown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Mr</a:t>
                      </a:r>
                      <a:r>
                        <a:rPr lang="en-US" dirty="0" smtClean="0"/>
                        <a:t> Green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Mr</a:t>
                      </a:r>
                      <a:r>
                        <a:rPr lang="en-US" dirty="0" smtClean="0"/>
                        <a:t> Black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Mr</a:t>
                      </a:r>
                      <a:r>
                        <a:rPr lang="en-US" dirty="0" smtClean="0"/>
                        <a:t> White</a:t>
                      </a:r>
                      <a:endParaRPr lang="ru-RU" dirty="0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Job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teacher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taxi-driver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doctor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detective</a:t>
                      </a:r>
                      <a:endParaRPr lang="ru-RU" dirty="0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Hobby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sailing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fishing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stamps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computer games</a:t>
                      </a:r>
                      <a:endParaRPr lang="ru-RU" dirty="0"/>
                    </a:p>
                  </a:txBody>
                  <a:tcPr/>
                </a:tc>
              </a:tr>
              <a:tr h="579219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Wife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Italian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Spanish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French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Russian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27584" y="5157192"/>
            <a:ext cx="504056" cy="432048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29362" b="33121"/>
          <a:stretch>
            <a:fillRect/>
          </a:stretch>
        </p:blipFill>
        <p:spPr bwMode="auto">
          <a:xfrm>
            <a:off x="827584" y="3212976"/>
            <a:ext cx="811423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72430" y="332656"/>
            <a:ext cx="58400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Why is it winter in Russia now,</a:t>
            </a:r>
          </a:p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but summer in Australia?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204864"/>
            <a:ext cx="18722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spin round</a:t>
            </a:r>
            <a:endParaRPr lang="ru-RU" sz="28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1844824"/>
            <a:ext cx="8024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face</a:t>
            </a:r>
            <a:endParaRPr lang="ru-RU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1844824"/>
            <a:ext cx="611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tilt</a:t>
            </a:r>
            <a:endParaRPr lang="ru-RU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2708920"/>
            <a:ext cx="1362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Earth</a:t>
            </a:r>
            <a:endParaRPr lang="ru-RU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5417" y="2204864"/>
            <a:ext cx="1827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at an angle</a:t>
            </a:r>
            <a:endParaRPr lang="ru-RU" sz="2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2708920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Sun</a:t>
            </a:r>
            <a:endParaRPr lang="ru-RU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467544" y="5589240"/>
            <a:ext cx="360040" cy="432048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2. Заставка на минуту обсу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63093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75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353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1617" y="332656"/>
            <a:ext cx="62272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Inventions and discoveries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412776"/>
            <a:ext cx="64087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It’s the most popular “habit” in the world.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In ancient Greece </a:t>
            </a:r>
            <a:r>
              <a:rPr lang="en-US" sz="2000" dirty="0" smtClean="0">
                <a:solidFill>
                  <a:srgbClr val="FF0000"/>
                </a:solidFill>
              </a:rPr>
              <a:t>it</a:t>
            </a:r>
            <a:r>
              <a:rPr lang="en-US" sz="2000" dirty="0" smtClean="0"/>
              <a:t> was made of </a:t>
            </a:r>
            <a:r>
              <a:rPr lang="en-US" sz="2000" b="1" i="1" u="sng" dirty="0" err="1" smtClean="0"/>
              <a:t>mastica</a:t>
            </a:r>
            <a:r>
              <a:rPr lang="en-US" sz="2000" i="1" u="sng" dirty="0" smtClean="0"/>
              <a:t> </a:t>
            </a:r>
            <a:r>
              <a:rPr lang="en-US" sz="2000" dirty="0" smtClean="0"/>
              <a:t>– a type of  </a:t>
            </a:r>
            <a:r>
              <a:rPr lang="en-US" sz="2000" i="1" dirty="0" smtClean="0"/>
              <a:t>tree sap.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The Mayan Indians in South America wrapped </a:t>
            </a:r>
            <a:r>
              <a:rPr lang="en-US" sz="1200" dirty="0" smtClean="0">
                <a:solidFill>
                  <a:srgbClr val="FFFF00"/>
                </a:solidFill>
              </a:rPr>
              <a:t>(</a:t>
            </a:r>
            <a:r>
              <a:rPr lang="ru-RU" sz="1200" dirty="0" smtClean="0">
                <a:solidFill>
                  <a:srgbClr val="FFFF00"/>
                </a:solidFill>
              </a:rPr>
              <a:t>заворачивали)</a:t>
            </a:r>
            <a:r>
              <a:rPr lang="en-US" sz="12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the tree sap into  leaves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1200" dirty="0" smtClean="0">
                <a:solidFill>
                  <a:srgbClr val="FFFF00"/>
                </a:solidFill>
              </a:rPr>
              <a:t>(листья)</a:t>
            </a:r>
            <a:r>
              <a:rPr lang="en-US" sz="2000" dirty="0" smtClean="0">
                <a:solidFill>
                  <a:srgbClr val="FFFF00"/>
                </a:solidFill>
              </a:rPr>
              <a:t> and put it into their mouths.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During the Second World War American soldiers used </a:t>
            </a:r>
            <a:r>
              <a:rPr lang="en-US" sz="2000" dirty="0" smtClean="0">
                <a:solidFill>
                  <a:srgbClr val="FF0000"/>
                </a:solidFill>
              </a:rPr>
              <a:t>it</a:t>
            </a:r>
            <a:r>
              <a:rPr lang="en-US" sz="2000" dirty="0" smtClean="0"/>
              <a:t>  to relax.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The American salesman and businessman </a:t>
            </a:r>
            <a:r>
              <a:rPr lang="en-US" sz="2000" dirty="0" smtClean="0"/>
              <a:t>William Wrigley </a:t>
            </a:r>
            <a:r>
              <a:rPr lang="en-US" sz="2000" dirty="0" smtClean="0">
                <a:solidFill>
                  <a:srgbClr val="FFFF00"/>
                </a:solidFill>
              </a:rPr>
              <a:t>made </a:t>
            </a:r>
            <a:r>
              <a:rPr lang="en-US" sz="2000" dirty="0" smtClean="0">
                <a:solidFill>
                  <a:srgbClr val="FF0000"/>
                </a:solidFill>
              </a:rPr>
              <a:t>it </a:t>
            </a:r>
            <a:r>
              <a:rPr lang="en-US" sz="2000" dirty="0" smtClean="0">
                <a:solidFill>
                  <a:srgbClr val="FFFF00"/>
                </a:solidFill>
              </a:rPr>
              <a:t>popular all over the world.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Today </a:t>
            </a:r>
            <a:r>
              <a:rPr lang="en-US" sz="2000" dirty="0" smtClean="0">
                <a:solidFill>
                  <a:srgbClr val="FF0000"/>
                </a:solidFill>
              </a:rPr>
              <a:t>it</a:t>
            </a:r>
            <a:r>
              <a:rPr lang="en-US" sz="2000" dirty="0" smtClean="0"/>
              <a:t> has different tastes and </a:t>
            </a:r>
            <a:r>
              <a:rPr lang="en-US" sz="2000" dirty="0" err="1" smtClean="0"/>
              <a:t>colours</a:t>
            </a:r>
            <a:r>
              <a:rPr lang="en-US" sz="20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It can be useful and harmful.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Children love </a:t>
            </a:r>
            <a:r>
              <a:rPr lang="en-US" sz="2000" dirty="0" smtClean="0">
                <a:solidFill>
                  <a:srgbClr val="FF0000"/>
                </a:solidFill>
              </a:rPr>
              <a:t>it</a:t>
            </a:r>
            <a:r>
              <a:rPr lang="en-US" sz="2000" dirty="0" smtClean="0"/>
              <a:t> very much.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268760"/>
            <a:ext cx="1047750" cy="12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2636912"/>
            <a:ext cx="1692035" cy="1152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005064"/>
            <a:ext cx="173956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Управляющая кнопка: возврат 6">
            <a:hlinkClick r:id="rId7" action="ppaction://hlinksldjump" highlightClick="1"/>
          </p:cNvPr>
          <p:cNvSpPr/>
          <p:nvPr/>
        </p:nvSpPr>
        <p:spPr>
          <a:xfrm>
            <a:off x="467544" y="5589240"/>
            <a:ext cx="360040" cy="432048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3. Черный я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23528" y="404664"/>
            <a:ext cx="244475" cy="244475"/>
          </a:xfrm>
          <a:prstGeom prst="rect">
            <a:avLst/>
          </a:prstGeom>
        </p:spPr>
      </p:pic>
      <p:pic>
        <p:nvPicPr>
          <p:cNvPr id="12" name="2. Заставка на минуту обсужден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251520" y="63093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800"/>
                            </p:stCondLst>
                            <p:childTnLst>
                              <p:par>
                                <p:cTn id="5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900"/>
                            </p:stCondLst>
                            <p:childTnLst>
                              <p:par>
                                <p:cTn id="6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900"/>
                            </p:stCondLst>
                            <p:childTnLst>
                              <p:par>
                                <p:cTn id="8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2150"/>
                            </p:stCondLst>
                            <p:childTnLst>
                              <p:par>
                                <p:cTn id="9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3800"/>
                            </p:stCondLst>
                            <p:childTnLst>
                              <p:par>
                                <p:cTn id="10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400"/>
                            </p:stCondLst>
                            <p:childTnLst>
                              <p:par>
                                <p:cTn id="10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353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3276600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Right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4304008" y="908720"/>
            <a:ext cx="44868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cap="none" spc="150" dirty="0" smtClean="0">
                <a:ln w="11430"/>
                <a:solidFill>
                  <a:srgbClr val="F8F8F8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Name 4 things that Robinson </a:t>
            </a:r>
          </a:p>
          <a:p>
            <a:pPr algn="ctr"/>
            <a:r>
              <a:rPr lang="en-US" sz="2400" b="1" cap="none" spc="150" dirty="0" smtClean="0">
                <a:ln w="11430"/>
                <a:solidFill>
                  <a:srgbClr val="F8F8F8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made out of animals skins</a:t>
            </a:r>
            <a:r>
              <a:rPr lang="en-US" sz="2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endParaRPr lang="ru-RU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2924944"/>
            <a:ext cx="33123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32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   a cap</a:t>
            </a:r>
          </a:p>
          <a:p>
            <a:pPr>
              <a:buFont typeface="Wingdings" pitchFamily="2" charset="2"/>
              <a:buChar char="ü"/>
            </a:pPr>
            <a:r>
              <a:rPr lang="en-US" sz="32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   a jacket</a:t>
            </a:r>
          </a:p>
          <a:p>
            <a:pPr>
              <a:buFont typeface="Wingdings" pitchFamily="2" charset="2"/>
              <a:buChar char="ü"/>
            </a:pPr>
            <a:r>
              <a:rPr lang="en-US" sz="32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   short trousers</a:t>
            </a:r>
          </a:p>
          <a:p>
            <a:pPr>
              <a:buFont typeface="Wingdings" pitchFamily="2" charset="2"/>
              <a:buChar char="ü"/>
            </a:pPr>
            <a:r>
              <a:rPr lang="en-US" sz="32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   an umbrella</a:t>
            </a:r>
            <a:endParaRPr lang="ru-RU" sz="3200" dirty="0"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467544" y="5589240"/>
            <a:ext cx="288032" cy="360040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Заставка - ёлочка джа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403648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3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00"/>
                            </p:stCondLst>
                            <p:childTnLst>
                              <p:par>
                                <p:cTn id="5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1411783" cy="1239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8345760" cy="1261884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What do you know about animals?</a:t>
            </a:r>
          </a:p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Find 2 false facts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284984"/>
            <a:ext cx="62646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Snails can sleep for three years without eating.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Tigers have a striped skin.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The most popular pet in Great Britain is a rabbit.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An ostrich’s eye is bigger than its brain.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The largest animal</a:t>
            </a:r>
            <a:r>
              <a:rPr lang="ru-RU" sz="2000" dirty="0" smtClean="0"/>
              <a:t> </a:t>
            </a:r>
            <a:r>
              <a:rPr lang="en-US" sz="2000" dirty="0" smtClean="0"/>
              <a:t>in the world is an African elephant. 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772816"/>
            <a:ext cx="1296144" cy="1171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1772816"/>
            <a:ext cx="1324292" cy="1713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772816"/>
            <a:ext cx="1175938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1340768"/>
            <a:ext cx="1543029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4437112"/>
            <a:ext cx="1152128" cy="1294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4437112"/>
            <a:ext cx="1607452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bg1">
                <a:lumMod val="50000"/>
                <a:lumOff val="50000"/>
                <a:alpha val="6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1" name="Управляющая кнопка: возврат 10">
            <a:hlinkClick r:id="rId10" action="ppaction://hlinksldjump" highlightClick="1"/>
          </p:cNvPr>
          <p:cNvSpPr/>
          <p:nvPr/>
        </p:nvSpPr>
        <p:spPr>
          <a:xfrm>
            <a:off x="467544" y="5877272"/>
            <a:ext cx="360040" cy="432048"/>
          </a:xfrm>
          <a:prstGeom prst="actionButtonReturn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012160" y="34290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True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429309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False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True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20072" y="479715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True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52292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False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8" name="2. Заставка на минуту обсу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323528" y="64533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"/>
                            </p:stCondLst>
                            <p:childTnLst>
                              <p:par>
                                <p:cTn id="5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8" dur="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7" dur="1"/>
                                        <p:tgtEl>
                                          <p:spTgt spid="20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3532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</TotalTime>
  <Words>316</Words>
  <Application>Microsoft Office PowerPoint</Application>
  <PresentationFormat>Экран (4:3)</PresentationFormat>
  <Paragraphs>102</Paragraphs>
  <Slides>12</Slides>
  <Notes>1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Список использованной литературы,  Интернет-ресурсов: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Polina</dc:creator>
  <cp:lastModifiedBy>Polina</cp:lastModifiedBy>
  <cp:revision>321</cp:revision>
  <dcterms:created xsi:type="dcterms:W3CDTF">2010-11-29T09:55:48Z</dcterms:created>
  <dcterms:modified xsi:type="dcterms:W3CDTF">2013-06-03T11:29:56Z</dcterms:modified>
</cp:coreProperties>
</file>