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59" r:id="rId3"/>
    <p:sldId id="257" r:id="rId4"/>
    <p:sldId id="260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CC00FF"/>
    <a:srgbClr val="0000CC"/>
    <a:srgbClr val="000099"/>
    <a:srgbClr val="3B0076"/>
    <a:srgbClr val="5B00E2"/>
    <a:srgbClr val="E6CDFF"/>
    <a:srgbClr val="9966FF"/>
    <a:srgbClr val="45008A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8" autoAdjust="0"/>
    <p:restoredTop sz="94840" autoAdjust="0"/>
  </p:normalViewPr>
  <p:slideViewPr>
    <p:cSldViewPr showGuides="1">
      <p:cViewPr varScale="1">
        <p:scale>
          <a:sx n="82" d="100"/>
          <a:sy n="82" d="100"/>
        </p:scale>
        <p:origin x="-9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7FF9D-8CB8-40D5-BC7B-AC1DAD0E6D8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90039-168F-4F60-8856-F72185E464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90039-168F-4F60-8856-F72185E464B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C4340-53F4-43D1-8435-4F5C118C418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901B4-036F-40FB-BDF4-846615772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pitcomp.ru/catalog/modems/31685.jpg" TargetMode="External"/><Relationship Id="rId13" Type="http://schemas.openxmlformats.org/officeDocument/2006/relationships/hyperlink" Target="http://oazisdlyavas.ucoz.ru/photo/130-0-9155" TargetMode="External"/><Relationship Id="rId3" Type="http://schemas.openxmlformats.org/officeDocument/2006/relationships/hyperlink" Target="http://filearchive.cnews.ru/mrtest/images/goods/653/15653_180x180.jpg" TargetMode="External"/><Relationship Id="rId7" Type="http://schemas.openxmlformats.org/officeDocument/2006/relationships/hyperlink" Target="http://www.e96.ru/images/catalog/full/36521/658c4aaa58dc3662fb1d2e4a961114a4.jpg" TargetMode="External"/><Relationship Id="rId12" Type="http://schemas.openxmlformats.org/officeDocument/2006/relationships/hyperlink" Target="http://p.gzhls.at/277238.jpg" TargetMode="External"/><Relationship Id="rId2" Type="http://schemas.openxmlformats.org/officeDocument/2006/relationships/hyperlink" Target="http://patrick.monassier.free.fr/images/realisatio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uycoms.com/buyers-guide/computer/images/computer-23.jpg" TargetMode="External"/><Relationship Id="rId11" Type="http://schemas.openxmlformats.org/officeDocument/2006/relationships/hyperlink" Target="http://security.compulenta.ru/upload/iblock/acbaa8d34a9ba936d3bc9ac3ecfce195.jpg" TargetMode="External"/><Relationship Id="rId5" Type="http://schemas.openxmlformats.org/officeDocument/2006/relationships/hyperlink" Target="http://img.4pk.ru/320x10000/5962406.jpg" TargetMode="External"/><Relationship Id="rId10" Type="http://schemas.openxmlformats.org/officeDocument/2006/relationships/hyperlink" Target="http://www.notebook.kr.ua/image/cache/data/china/PCMCIA%20RS232%20COM%20Port-250x250.jpg" TargetMode="External"/><Relationship Id="rId4" Type="http://schemas.openxmlformats.org/officeDocument/2006/relationships/hyperlink" Target="http://www.foroffice.ru/upload/iblock/605/mimTx4001800D.jpg" TargetMode="External"/><Relationship Id="rId9" Type="http://schemas.openxmlformats.org/officeDocument/2006/relationships/hyperlink" Target="http://mobiletricksworld.files.wordpress.com/2010/08/mobiletricksearthballmouse.gif?w=310&amp;h=320" TargetMode="External"/><Relationship Id="rId14" Type="http://schemas.openxmlformats.org/officeDocument/2006/relationships/hyperlink" Target="http://m-a-s-o.narod.ru/wp/comp/winxp/44-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033986"/>
            <a:ext cx="6400800" cy="17526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800" b="1" dirty="0" smtClean="0">
                <a:solidFill>
                  <a:srgbClr val="45008A"/>
                </a:solidFill>
                <a:latin typeface="Times New Roman" pitchFamily="18" charset="0"/>
                <a:cs typeface="Times New Roman" pitchFamily="18" charset="0"/>
              </a:rPr>
              <a:t>Бородина Т. А.,</a:t>
            </a:r>
          </a:p>
          <a:p>
            <a:pPr algn="r"/>
            <a:r>
              <a:rPr lang="ru-RU" sz="2400" b="1" dirty="0">
                <a:solidFill>
                  <a:srgbClr val="45008A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b="1" dirty="0" smtClean="0">
                <a:solidFill>
                  <a:srgbClr val="45008A"/>
                </a:solidFill>
                <a:latin typeface="Times New Roman" pitchFamily="18" charset="0"/>
                <a:cs typeface="Times New Roman" pitchFamily="18" charset="0"/>
              </a:rPr>
              <a:t>читель информатики</a:t>
            </a:r>
          </a:p>
          <a:p>
            <a:pPr algn="r"/>
            <a:r>
              <a:rPr lang="ru-RU" sz="2400" b="1" dirty="0" smtClean="0">
                <a:solidFill>
                  <a:srgbClr val="45008A"/>
                </a:solidFill>
                <a:latin typeface="Times New Roman" pitchFamily="18" charset="0"/>
                <a:cs typeface="Times New Roman" pitchFamily="18" charset="0"/>
              </a:rPr>
              <a:t>ГБОУ </a:t>
            </a:r>
            <a:r>
              <a:rPr lang="ru-RU" sz="2400" b="1" dirty="0" smtClean="0">
                <a:solidFill>
                  <a:srgbClr val="45008A"/>
                </a:solidFill>
                <a:latin typeface="Times New Roman" pitchFamily="18" charset="0"/>
                <a:cs typeface="Times New Roman" pitchFamily="18" charset="0"/>
              </a:rPr>
              <a:t>СОШ №3 </a:t>
            </a:r>
            <a:endParaRPr lang="ru-RU" sz="2400" b="1" dirty="0" smtClean="0">
              <a:solidFill>
                <a:srgbClr val="45008A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solidFill>
                  <a:srgbClr val="45008A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45008A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400" b="1" dirty="0" smtClean="0">
                <a:solidFill>
                  <a:srgbClr val="45008A"/>
                </a:solidFill>
                <a:latin typeface="Times New Roman" pitchFamily="18" charset="0"/>
                <a:cs typeface="Times New Roman" pitchFamily="18" charset="0"/>
              </a:rPr>
              <a:t>Сызрани Самарской области</a:t>
            </a:r>
            <a:endParaRPr lang="ru-RU" sz="2400" b="1" dirty="0">
              <a:solidFill>
                <a:srgbClr val="4500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285852" y="3459173"/>
            <a:ext cx="6557954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5B00E2"/>
                </a:solidFill>
                <a:effectLst>
                  <a:reflection blurRad="6350" stA="55000" endA="300" endPos="45500" dir="5400000" sy="-100000" algn="bl" rotWithShape="0"/>
                </a:effectLst>
                <a:latin typeface="Adventure" pitchFamily="2" charset="0"/>
                <a:cs typeface="Aharoni" pitchFamily="2" charset="-79"/>
              </a:rPr>
              <a:t>Кроссворд</a:t>
            </a:r>
            <a:endParaRPr lang="ru-RU" sz="5400" b="1" dirty="0">
              <a:solidFill>
                <a:srgbClr val="5B00E2"/>
              </a:solidFill>
              <a:effectLst>
                <a:reflection blurRad="6350" stA="55000" endA="300" endPos="45500" dir="5400000" sy="-100000" algn="bl" rotWithShape="0"/>
              </a:effectLst>
              <a:latin typeface="Adventure" pitchFamily="2" charset="0"/>
              <a:cs typeface="Aharoni" pitchFamily="2" charset="-79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2822" y="588703"/>
            <a:ext cx="657532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Устройства </a:t>
            </a:r>
          </a:p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компьютера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142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latin typeface="ArbatDi" pitchFamily="66" charset="0"/>
              </a:rPr>
              <a:t>Инструкция к кроссворду</a:t>
            </a:r>
            <a:endParaRPr lang="ru-RU" b="1" dirty="0">
              <a:solidFill>
                <a:srgbClr val="0000CC"/>
              </a:solidFill>
              <a:latin typeface="ArbatDi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353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Для вывода вопроса на экран щелкни по номеру вопроса: </a:t>
            </a:r>
            <a:r>
              <a:rPr lang="ru-RU" b="1" dirty="0" smtClean="0">
                <a:solidFill>
                  <a:srgbClr val="CC00FF"/>
                </a:solidFill>
              </a:rPr>
              <a:t>г</a:t>
            </a:r>
            <a:r>
              <a:rPr lang="ru-RU" dirty="0" smtClean="0"/>
              <a:t> – по горизонтали, </a:t>
            </a:r>
            <a:r>
              <a:rPr lang="ru-RU" b="1" dirty="0" smtClean="0">
                <a:solidFill>
                  <a:srgbClr val="6600FF"/>
                </a:solidFill>
              </a:rPr>
              <a:t>в</a:t>
            </a:r>
            <a:r>
              <a:rPr lang="ru-RU" dirty="0" smtClean="0"/>
              <a:t> – по вертикали.</a:t>
            </a:r>
          </a:p>
          <a:p>
            <a:r>
              <a:rPr lang="ru-RU" dirty="0" smtClean="0"/>
              <a:t>Для проверки правильности ответа щелкни по  стрелочке        или         .</a:t>
            </a:r>
          </a:p>
          <a:p>
            <a:r>
              <a:rPr lang="ru-RU" dirty="0" smtClean="0"/>
              <a:t>Для удаления вопроса с экрана щелкни по тексту вопроса.</a:t>
            </a:r>
          </a:p>
          <a:p>
            <a:r>
              <a:rPr lang="ru-RU" dirty="0" smtClean="0"/>
              <a:t>Переход к следующему слайду производится кнопкой перехода к следующему слайду  в левом нижнем углу экрана.</a:t>
            </a:r>
          </a:p>
          <a:p>
            <a:pPr>
              <a:buNone/>
            </a:pPr>
            <a:endParaRPr lang="ru-RU" sz="1300" dirty="0" smtClean="0"/>
          </a:p>
          <a:p>
            <a:pPr algn="ctr">
              <a:buNone/>
            </a:pPr>
            <a:r>
              <a:rPr lang="ru-RU" sz="3900" b="1" i="1" dirty="0" smtClean="0">
                <a:solidFill>
                  <a:srgbClr val="0000CC"/>
                </a:solidFill>
                <a:latin typeface="ArbatDi" pitchFamily="66" charset="0"/>
              </a:rPr>
              <a:t>ЖЕЛАЮ  УДАЧИ!!! </a:t>
            </a:r>
            <a:endParaRPr lang="ru-RU" sz="3500" b="1" i="1" dirty="0" smtClean="0">
              <a:solidFill>
                <a:srgbClr val="0000CC"/>
              </a:solidFill>
              <a:latin typeface="ArbatDi" pitchFamily="66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Выгнутая влево стрелка 5"/>
          <p:cNvSpPr/>
          <p:nvPr/>
        </p:nvSpPr>
        <p:spPr>
          <a:xfrm>
            <a:off x="2643174" y="3000372"/>
            <a:ext cx="285752" cy="571504"/>
          </a:xfrm>
          <a:prstGeom prst="curvedRightArrow">
            <a:avLst/>
          </a:prstGeom>
          <a:solidFill>
            <a:srgbClr val="FF99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 rot="16200000" flipH="1">
            <a:off x="4071934" y="2928934"/>
            <a:ext cx="285752" cy="571504"/>
          </a:xfrm>
          <a:prstGeom prst="curvedRightArrow">
            <a:avLst/>
          </a:prstGeom>
          <a:solidFill>
            <a:srgbClr val="9966FF"/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4" name="Прямоугольник 193"/>
          <p:cNvSpPr/>
          <p:nvPr/>
        </p:nvSpPr>
        <p:spPr>
          <a:xfrm>
            <a:off x="8001024" y="1714488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00FF"/>
                </a:solidFill>
                <a:latin typeface="Comic Sans MS" pitchFamily="66" charset="0"/>
              </a:rPr>
              <a:t>4в</a:t>
            </a:r>
            <a:endParaRPr lang="ru-RU" sz="2800" b="1" dirty="0">
              <a:solidFill>
                <a:srgbClr val="6600FF"/>
              </a:solidFill>
              <a:latin typeface="Comic Sans MS" pitchFamily="66" charset="0"/>
            </a:endParaRPr>
          </a:p>
        </p:txBody>
      </p:sp>
      <p:sp useBgFill="1">
        <p:nvSpPr>
          <p:cNvPr id="183" name="Прямоугольник 182"/>
          <p:cNvSpPr/>
          <p:nvPr/>
        </p:nvSpPr>
        <p:spPr>
          <a:xfrm>
            <a:off x="7000892" y="2643182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00FF"/>
                </a:solidFill>
                <a:latin typeface="Comic Sans MS" pitchFamily="66" charset="0"/>
              </a:rPr>
              <a:t>5в</a:t>
            </a:r>
            <a:endParaRPr lang="ru-RU" sz="2800" b="1" dirty="0">
              <a:solidFill>
                <a:srgbClr val="6600FF"/>
              </a:solidFill>
              <a:latin typeface="Comic Sans MS" pitchFamily="66" charset="0"/>
            </a:endParaRPr>
          </a:p>
        </p:txBody>
      </p:sp>
      <p:sp useBgFill="1">
        <p:nvSpPr>
          <p:cNvPr id="170" name="Прямоугольник 169"/>
          <p:cNvSpPr/>
          <p:nvPr/>
        </p:nvSpPr>
        <p:spPr>
          <a:xfrm>
            <a:off x="4500562" y="3643314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FF"/>
                </a:solidFill>
                <a:latin typeface="Comic Sans MS" pitchFamily="66" charset="0"/>
              </a:rPr>
              <a:t>4г</a:t>
            </a:r>
            <a:endParaRPr lang="ru-RU" sz="2800" b="1" dirty="0">
              <a:solidFill>
                <a:srgbClr val="CC00FF"/>
              </a:solidFill>
              <a:latin typeface="Comic Sans MS" pitchFamily="66" charset="0"/>
            </a:endParaRPr>
          </a:p>
        </p:txBody>
      </p:sp>
      <p:sp useBgFill="1">
        <p:nvSpPr>
          <p:cNvPr id="162" name="Прямоугольник 161"/>
          <p:cNvSpPr/>
          <p:nvPr/>
        </p:nvSpPr>
        <p:spPr>
          <a:xfrm>
            <a:off x="-71470" y="6000768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FF"/>
                </a:solidFill>
                <a:latin typeface="Comic Sans MS" pitchFamily="66" charset="0"/>
              </a:rPr>
              <a:t>5г</a:t>
            </a:r>
            <a:endParaRPr lang="ru-RU" sz="2800" b="1" dirty="0">
              <a:solidFill>
                <a:srgbClr val="CC00FF"/>
              </a:solidFill>
              <a:latin typeface="Comic Sans MS" pitchFamily="66" charset="0"/>
            </a:endParaRPr>
          </a:p>
        </p:txBody>
      </p:sp>
      <p:sp useBgFill="1">
        <p:nvSpPr>
          <p:cNvPr id="152" name="Прямоугольник 151"/>
          <p:cNvSpPr/>
          <p:nvPr/>
        </p:nvSpPr>
        <p:spPr>
          <a:xfrm>
            <a:off x="-71470" y="4214818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00FF"/>
                </a:solidFill>
                <a:latin typeface="Comic Sans MS" pitchFamily="66" charset="0"/>
              </a:rPr>
              <a:t>6в</a:t>
            </a:r>
            <a:endParaRPr lang="ru-RU" sz="2800" b="1" dirty="0">
              <a:solidFill>
                <a:srgbClr val="6600FF"/>
              </a:solidFill>
              <a:latin typeface="Comic Sans MS" pitchFamily="66" charset="0"/>
            </a:endParaRPr>
          </a:p>
        </p:txBody>
      </p:sp>
      <p:sp useBgFill="1">
        <p:nvSpPr>
          <p:cNvPr id="141" name="Прямоугольник 140"/>
          <p:cNvSpPr/>
          <p:nvPr/>
        </p:nvSpPr>
        <p:spPr>
          <a:xfrm>
            <a:off x="428596" y="3643314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FF"/>
                </a:solidFill>
                <a:latin typeface="Comic Sans MS" pitchFamily="66" charset="0"/>
              </a:rPr>
              <a:t>3г</a:t>
            </a:r>
            <a:endParaRPr lang="ru-RU" sz="2800" b="1" dirty="0">
              <a:solidFill>
                <a:srgbClr val="CC00FF"/>
              </a:solidFill>
              <a:latin typeface="Comic Sans MS" pitchFamily="66" charset="0"/>
            </a:endParaRPr>
          </a:p>
        </p:txBody>
      </p:sp>
      <p:sp useBgFill="1">
        <p:nvSpPr>
          <p:cNvPr id="4" name="Прямоугольник 3"/>
          <p:cNvSpPr/>
          <p:nvPr/>
        </p:nvSpPr>
        <p:spPr>
          <a:xfrm>
            <a:off x="571472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 useBgFill="1">
        <p:nvSpPr>
          <p:cNvPr id="5" name="Прямоугольник 4"/>
          <p:cNvSpPr/>
          <p:nvPr/>
        </p:nvSpPr>
        <p:spPr>
          <a:xfrm>
            <a:off x="1071538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" name="Прямоугольник 5"/>
          <p:cNvSpPr/>
          <p:nvPr/>
        </p:nvSpPr>
        <p:spPr>
          <a:xfrm>
            <a:off x="1571604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7" name="Прямоугольник 6"/>
          <p:cNvSpPr/>
          <p:nvPr/>
        </p:nvSpPr>
        <p:spPr>
          <a:xfrm>
            <a:off x="2071670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2571736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3071802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3571868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2" name="Прямоугольник 11"/>
          <p:cNvSpPr/>
          <p:nvPr/>
        </p:nvSpPr>
        <p:spPr>
          <a:xfrm>
            <a:off x="4566154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5072066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9" name="Прямоугольник 18"/>
          <p:cNvSpPr/>
          <p:nvPr/>
        </p:nvSpPr>
        <p:spPr>
          <a:xfrm>
            <a:off x="5072066" y="264318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0" name="Прямоугольник 19"/>
          <p:cNvSpPr/>
          <p:nvPr/>
        </p:nvSpPr>
        <p:spPr>
          <a:xfrm>
            <a:off x="4071934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1" name="Прямоугольник 20"/>
          <p:cNvSpPr/>
          <p:nvPr/>
        </p:nvSpPr>
        <p:spPr>
          <a:xfrm>
            <a:off x="3571868" y="264318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3" name="Прямоугольник 22"/>
          <p:cNvSpPr/>
          <p:nvPr/>
        </p:nvSpPr>
        <p:spPr>
          <a:xfrm>
            <a:off x="3571868" y="164305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4" name="Прямоугольник 23"/>
          <p:cNvSpPr/>
          <p:nvPr/>
        </p:nvSpPr>
        <p:spPr>
          <a:xfrm>
            <a:off x="3571868" y="114298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 useBgFill="1">
        <p:nvSpPr>
          <p:cNvPr id="25" name="Прямоугольник 24"/>
          <p:cNvSpPr/>
          <p:nvPr/>
        </p:nvSpPr>
        <p:spPr>
          <a:xfrm>
            <a:off x="3571868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6" name="Прямоугольник 25"/>
          <p:cNvSpPr/>
          <p:nvPr/>
        </p:nvSpPr>
        <p:spPr>
          <a:xfrm>
            <a:off x="2571736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7" name="Прямоугольник 26"/>
          <p:cNvSpPr/>
          <p:nvPr/>
        </p:nvSpPr>
        <p:spPr>
          <a:xfrm>
            <a:off x="2571736" y="464344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8" name="Прямоугольник 27"/>
          <p:cNvSpPr/>
          <p:nvPr/>
        </p:nvSpPr>
        <p:spPr>
          <a:xfrm>
            <a:off x="2571736" y="514351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9" name="Прямоугольник 28"/>
          <p:cNvSpPr/>
          <p:nvPr/>
        </p:nvSpPr>
        <p:spPr>
          <a:xfrm>
            <a:off x="3071802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30" name="Прямоугольник 29"/>
          <p:cNvSpPr/>
          <p:nvPr/>
        </p:nvSpPr>
        <p:spPr>
          <a:xfrm>
            <a:off x="2571736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32" name="Прямоугольник 31"/>
          <p:cNvSpPr/>
          <p:nvPr/>
        </p:nvSpPr>
        <p:spPr>
          <a:xfrm>
            <a:off x="3571868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33" name="Прямоугольник 32"/>
          <p:cNvSpPr/>
          <p:nvPr/>
        </p:nvSpPr>
        <p:spPr>
          <a:xfrm>
            <a:off x="2571736" y="264318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35" name="Прямоугольник 34"/>
          <p:cNvSpPr/>
          <p:nvPr/>
        </p:nvSpPr>
        <p:spPr>
          <a:xfrm>
            <a:off x="571472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 useBgFill="1">
        <p:nvSpPr>
          <p:cNvPr id="36" name="Прямоугольник 35"/>
          <p:cNvSpPr/>
          <p:nvPr/>
        </p:nvSpPr>
        <p:spPr>
          <a:xfrm>
            <a:off x="1071538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37" name="Прямоугольник 36"/>
          <p:cNvSpPr/>
          <p:nvPr/>
        </p:nvSpPr>
        <p:spPr>
          <a:xfrm>
            <a:off x="1571604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38" name="Прямоугольник 37"/>
          <p:cNvSpPr/>
          <p:nvPr/>
        </p:nvSpPr>
        <p:spPr>
          <a:xfrm>
            <a:off x="2071670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39" name="Прямоугольник 38"/>
          <p:cNvSpPr/>
          <p:nvPr/>
        </p:nvSpPr>
        <p:spPr>
          <a:xfrm>
            <a:off x="571472" y="614364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 useBgFill="1">
        <p:nvSpPr>
          <p:cNvPr id="40" name="Прямоугольник 39"/>
          <p:cNvSpPr/>
          <p:nvPr/>
        </p:nvSpPr>
        <p:spPr>
          <a:xfrm>
            <a:off x="571472" y="564357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1" name="Прямоугольник 40"/>
          <p:cNvSpPr/>
          <p:nvPr/>
        </p:nvSpPr>
        <p:spPr>
          <a:xfrm>
            <a:off x="571472" y="514351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2" name="Прямоугольник 41"/>
          <p:cNvSpPr/>
          <p:nvPr/>
        </p:nvSpPr>
        <p:spPr>
          <a:xfrm>
            <a:off x="571472" y="464344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3" name="Прямоугольник 42"/>
          <p:cNvSpPr/>
          <p:nvPr/>
        </p:nvSpPr>
        <p:spPr>
          <a:xfrm>
            <a:off x="1071538" y="614364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4" name="Прямоугольник 43"/>
          <p:cNvSpPr/>
          <p:nvPr/>
        </p:nvSpPr>
        <p:spPr>
          <a:xfrm>
            <a:off x="1571604" y="614364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5" name="Прямоугольник 44"/>
          <p:cNvSpPr/>
          <p:nvPr/>
        </p:nvSpPr>
        <p:spPr>
          <a:xfrm>
            <a:off x="2071670" y="614364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7" name="Прямоугольник 46"/>
          <p:cNvSpPr/>
          <p:nvPr/>
        </p:nvSpPr>
        <p:spPr>
          <a:xfrm>
            <a:off x="5072066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8" name="Прямоугольник 47"/>
          <p:cNvSpPr/>
          <p:nvPr/>
        </p:nvSpPr>
        <p:spPr>
          <a:xfrm>
            <a:off x="5072066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49" name="Прямоугольник 48"/>
          <p:cNvSpPr/>
          <p:nvPr/>
        </p:nvSpPr>
        <p:spPr>
          <a:xfrm>
            <a:off x="5072066" y="464344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0" name="Прямоугольник 49"/>
          <p:cNvSpPr/>
          <p:nvPr/>
        </p:nvSpPr>
        <p:spPr>
          <a:xfrm>
            <a:off x="4572000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 useBgFill="1">
        <p:nvSpPr>
          <p:cNvPr id="51" name="Прямоугольник 50"/>
          <p:cNvSpPr/>
          <p:nvPr/>
        </p:nvSpPr>
        <p:spPr>
          <a:xfrm>
            <a:off x="5574295" y="4145543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2" name="Прямоугольник 51"/>
          <p:cNvSpPr/>
          <p:nvPr/>
        </p:nvSpPr>
        <p:spPr>
          <a:xfrm>
            <a:off x="6074361" y="4145543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3" name="Прямоугольник 52"/>
          <p:cNvSpPr/>
          <p:nvPr/>
        </p:nvSpPr>
        <p:spPr>
          <a:xfrm>
            <a:off x="6574427" y="4145543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4" name="Прямоугольник 53"/>
          <p:cNvSpPr/>
          <p:nvPr/>
        </p:nvSpPr>
        <p:spPr>
          <a:xfrm>
            <a:off x="7074493" y="4145543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5" name="Прямоугольник 54"/>
          <p:cNvSpPr/>
          <p:nvPr/>
        </p:nvSpPr>
        <p:spPr>
          <a:xfrm>
            <a:off x="8074625" y="4145543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6" name="Прямоугольник 55"/>
          <p:cNvSpPr/>
          <p:nvPr/>
        </p:nvSpPr>
        <p:spPr>
          <a:xfrm>
            <a:off x="7574559" y="4145543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7" name="Прямоугольник 56"/>
          <p:cNvSpPr/>
          <p:nvPr/>
        </p:nvSpPr>
        <p:spPr>
          <a:xfrm>
            <a:off x="8072462" y="4645609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8" name="Прямоугольник 57"/>
          <p:cNvSpPr/>
          <p:nvPr/>
        </p:nvSpPr>
        <p:spPr>
          <a:xfrm>
            <a:off x="8072462" y="5145675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9" name="Прямоугольник 58"/>
          <p:cNvSpPr/>
          <p:nvPr/>
        </p:nvSpPr>
        <p:spPr>
          <a:xfrm>
            <a:off x="8072462" y="5645741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0" name="Прямоугольник 59"/>
          <p:cNvSpPr/>
          <p:nvPr/>
        </p:nvSpPr>
        <p:spPr>
          <a:xfrm>
            <a:off x="8074625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 useBgFill="1">
        <p:nvSpPr>
          <p:cNvPr id="61" name="Прямоугольник 60"/>
          <p:cNvSpPr/>
          <p:nvPr/>
        </p:nvSpPr>
        <p:spPr>
          <a:xfrm>
            <a:off x="8072462" y="264318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2" name="Прямоугольник 61"/>
          <p:cNvSpPr/>
          <p:nvPr/>
        </p:nvSpPr>
        <p:spPr>
          <a:xfrm>
            <a:off x="8072462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3" name="Прямоугольник 62"/>
          <p:cNvSpPr/>
          <p:nvPr/>
        </p:nvSpPr>
        <p:spPr>
          <a:xfrm>
            <a:off x="8072462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4" name="Прямоугольник 63"/>
          <p:cNvSpPr/>
          <p:nvPr/>
        </p:nvSpPr>
        <p:spPr>
          <a:xfrm>
            <a:off x="7072330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 useBgFill="1">
        <p:nvSpPr>
          <p:cNvPr id="65" name="Прямоугольник 64"/>
          <p:cNvSpPr/>
          <p:nvPr/>
        </p:nvSpPr>
        <p:spPr>
          <a:xfrm>
            <a:off x="7074493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6" name="Прямоугольник 65"/>
          <p:cNvSpPr/>
          <p:nvPr/>
        </p:nvSpPr>
        <p:spPr>
          <a:xfrm>
            <a:off x="7078819" y="463479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7" name="Прямоугольник 66"/>
          <p:cNvSpPr/>
          <p:nvPr/>
        </p:nvSpPr>
        <p:spPr>
          <a:xfrm>
            <a:off x="7076656" y="513486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8" name="Прямоугольник 67"/>
          <p:cNvSpPr/>
          <p:nvPr/>
        </p:nvSpPr>
        <p:spPr>
          <a:xfrm>
            <a:off x="7076656" y="563492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69" name="Прямоугольник 68"/>
          <p:cNvSpPr/>
          <p:nvPr/>
        </p:nvSpPr>
        <p:spPr>
          <a:xfrm>
            <a:off x="7076656" y="613499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с двумя скругленными противолежащими углами 74"/>
          <p:cNvSpPr/>
          <p:nvPr/>
        </p:nvSpPr>
        <p:spPr>
          <a:xfrm>
            <a:off x="4929190" y="142852"/>
            <a:ext cx="4071966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«Мозг» компьютера</a:t>
            </a:r>
            <a:endParaRPr lang="ru-RU" sz="3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76" name="Прямоугольник 75"/>
          <p:cNvSpPr/>
          <p:nvPr/>
        </p:nvSpPr>
        <p:spPr>
          <a:xfrm>
            <a:off x="2428860" y="1643050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FF"/>
                </a:solidFill>
                <a:latin typeface="Comic Sans MS" pitchFamily="66" charset="0"/>
              </a:rPr>
              <a:t>1г</a:t>
            </a:r>
            <a:endParaRPr lang="ru-RU" sz="2800" b="1" dirty="0">
              <a:solidFill>
                <a:srgbClr val="CC00FF"/>
              </a:solidFill>
              <a:latin typeface="Comic Sans MS" pitchFamily="66" charset="0"/>
            </a:endParaRPr>
          </a:p>
        </p:txBody>
      </p:sp>
      <p:sp useBgFill="1">
        <p:nvSpPr>
          <p:cNvPr id="84" name="Прямоугольник 83"/>
          <p:cNvSpPr/>
          <p:nvPr/>
        </p:nvSpPr>
        <p:spPr>
          <a:xfrm>
            <a:off x="3071802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85" name="Прямоугольник 84"/>
          <p:cNvSpPr/>
          <p:nvPr/>
        </p:nvSpPr>
        <p:spPr>
          <a:xfrm>
            <a:off x="4566154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95" name="Прямоугольник 94"/>
          <p:cNvSpPr/>
          <p:nvPr/>
        </p:nvSpPr>
        <p:spPr>
          <a:xfrm>
            <a:off x="5072066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99" name="Прямоугольник 98"/>
          <p:cNvSpPr/>
          <p:nvPr/>
        </p:nvSpPr>
        <p:spPr>
          <a:xfrm>
            <a:off x="4071934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0" name="Прямоугольник 99"/>
          <p:cNvSpPr/>
          <p:nvPr/>
        </p:nvSpPr>
        <p:spPr>
          <a:xfrm>
            <a:off x="2571736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1" name="Прямоугольник 100"/>
          <p:cNvSpPr/>
          <p:nvPr/>
        </p:nvSpPr>
        <p:spPr>
          <a:xfrm>
            <a:off x="3571868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2" name="Прямоугольник 101"/>
          <p:cNvSpPr/>
          <p:nvPr/>
        </p:nvSpPr>
        <p:spPr>
          <a:xfrm>
            <a:off x="5572134" y="214311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3" name="Прямоугольник 102"/>
          <p:cNvSpPr/>
          <p:nvPr/>
        </p:nvSpPr>
        <p:spPr>
          <a:xfrm>
            <a:off x="6072200" y="214311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04" name="Прямоугольник 103"/>
          <p:cNvSpPr/>
          <p:nvPr/>
        </p:nvSpPr>
        <p:spPr>
          <a:xfrm>
            <a:off x="6572266" y="214311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Прямоугольник 10"/>
          <p:cNvSpPr/>
          <p:nvPr/>
        </p:nvSpPr>
        <p:spPr>
          <a:xfrm>
            <a:off x="4071934" y="214697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ц</a:t>
            </a:r>
          </a:p>
        </p:txBody>
      </p:sp>
      <p:sp useBgFill="1">
        <p:nvSpPr>
          <p:cNvPr id="14" name="Прямоугольник 13"/>
          <p:cNvSpPr/>
          <p:nvPr/>
        </p:nvSpPr>
        <p:spPr>
          <a:xfrm>
            <a:off x="4572000" y="214697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5" name="Прямоугольник 14"/>
          <p:cNvSpPr/>
          <p:nvPr/>
        </p:nvSpPr>
        <p:spPr>
          <a:xfrm>
            <a:off x="5072066" y="214697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6" name="Прямоугольник 15"/>
          <p:cNvSpPr/>
          <p:nvPr/>
        </p:nvSpPr>
        <p:spPr>
          <a:xfrm>
            <a:off x="5572132" y="214697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 useBgFill="1">
        <p:nvSpPr>
          <p:cNvPr id="17" name="Прямоугольник 16"/>
          <p:cNvSpPr/>
          <p:nvPr/>
        </p:nvSpPr>
        <p:spPr>
          <a:xfrm>
            <a:off x="6072198" y="214697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8" name="Прямоугольник 17"/>
          <p:cNvSpPr/>
          <p:nvPr/>
        </p:nvSpPr>
        <p:spPr>
          <a:xfrm>
            <a:off x="6572264" y="214697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22" name="Прямоугольник 21"/>
          <p:cNvSpPr/>
          <p:nvPr/>
        </p:nvSpPr>
        <p:spPr>
          <a:xfrm>
            <a:off x="3569296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34" name="Прямоугольник 33"/>
          <p:cNvSpPr/>
          <p:nvPr/>
        </p:nvSpPr>
        <p:spPr>
          <a:xfrm>
            <a:off x="2569164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36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46" name="Прямоугольник 45"/>
          <p:cNvSpPr/>
          <p:nvPr/>
        </p:nvSpPr>
        <p:spPr>
          <a:xfrm>
            <a:off x="3069230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105" name="Прямоугольник с двумя скругленными противолежащими углами 104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3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06" name="Прямоугольник 105"/>
          <p:cNvSpPr/>
          <p:nvPr/>
        </p:nvSpPr>
        <p:spPr>
          <a:xfrm>
            <a:off x="1785918" y="2143116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00FF"/>
                </a:solidFill>
                <a:latin typeface="Comic Sans MS" pitchFamily="66" charset="0"/>
              </a:rPr>
              <a:t>2в</a:t>
            </a:r>
            <a:endParaRPr lang="ru-RU" sz="2800" b="1" dirty="0">
              <a:solidFill>
                <a:srgbClr val="6600FF"/>
              </a:solidFill>
              <a:latin typeface="Comic Sans MS" pitchFamily="66" charset="0"/>
            </a:endParaRPr>
          </a:p>
        </p:txBody>
      </p:sp>
      <p:sp>
        <p:nvSpPr>
          <p:cNvPr id="83" name="Выгнутая влево стрелка 82"/>
          <p:cNvSpPr/>
          <p:nvPr/>
        </p:nvSpPr>
        <p:spPr>
          <a:xfrm>
            <a:off x="2285984" y="1785926"/>
            <a:ext cx="285752" cy="571504"/>
          </a:xfrm>
          <a:prstGeom prst="curvedRightArrow">
            <a:avLst/>
          </a:prstGeom>
          <a:solidFill>
            <a:srgbClr val="FF99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Выгнутая влево стрелка 80"/>
          <p:cNvSpPr/>
          <p:nvPr/>
        </p:nvSpPr>
        <p:spPr>
          <a:xfrm rot="5400000" flipV="1">
            <a:off x="2214546" y="1714488"/>
            <a:ext cx="285752" cy="571504"/>
          </a:xfrm>
          <a:prstGeom prst="curvedRightArrow">
            <a:avLst/>
          </a:prstGeom>
          <a:solidFill>
            <a:srgbClr val="9966FF"/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Прямоугольник с двумя скругленными противолежащими углами 81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Печатающее устройство</a:t>
            </a:r>
            <a:endParaRPr lang="ru-RU" sz="3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86" name="Прямоугольник 85"/>
          <p:cNvSpPr/>
          <p:nvPr/>
        </p:nvSpPr>
        <p:spPr>
          <a:xfrm>
            <a:off x="2571736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87" name="Прямоугольник 86"/>
          <p:cNvSpPr/>
          <p:nvPr/>
        </p:nvSpPr>
        <p:spPr>
          <a:xfrm>
            <a:off x="2571736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88" name="Прямоугольник 87"/>
          <p:cNvSpPr/>
          <p:nvPr/>
        </p:nvSpPr>
        <p:spPr>
          <a:xfrm>
            <a:off x="2571736" y="464344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89" name="Прямоугольник 88"/>
          <p:cNvSpPr/>
          <p:nvPr/>
        </p:nvSpPr>
        <p:spPr>
          <a:xfrm>
            <a:off x="2571736" y="514351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90" name="Прямоугольник 89"/>
          <p:cNvSpPr/>
          <p:nvPr/>
        </p:nvSpPr>
        <p:spPr>
          <a:xfrm>
            <a:off x="2571736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91" name="Прямоугольник 90"/>
          <p:cNvSpPr/>
          <p:nvPr/>
        </p:nvSpPr>
        <p:spPr>
          <a:xfrm>
            <a:off x="2571736" y="264318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92" name="Прямоугольник 91"/>
          <p:cNvSpPr/>
          <p:nvPr/>
        </p:nvSpPr>
        <p:spPr>
          <a:xfrm>
            <a:off x="2571736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36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Прямоугольник с двумя скругленными противолежащими углами 92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4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94" name="Прямоугольник 93"/>
          <p:cNvSpPr/>
          <p:nvPr/>
        </p:nvSpPr>
        <p:spPr>
          <a:xfrm>
            <a:off x="2786050" y="1071546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00FF"/>
                </a:solidFill>
                <a:latin typeface="Comic Sans MS" pitchFamily="66" charset="0"/>
              </a:rPr>
              <a:t>1в</a:t>
            </a:r>
            <a:endParaRPr lang="ru-RU" sz="2800" b="1" dirty="0">
              <a:solidFill>
                <a:srgbClr val="6600FF"/>
              </a:solidFill>
              <a:latin typeface="Comic Sans MS" pitchFamily="66" charset="0"/>
            </a:endParaRPr>
          </a:p>
        </p:txBody>
      </p:sp>
      <p:sp>
        <p:nvSpPr>
          <p:cNvPr id="96" name="Прямоугольник с двумя скругленными противолежащими углами 95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Устройство для вывода данных в графическом виде</a:t>
            </a:r>
            <a:endParaRPr lang="ru-RU" sz="3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Выгнутая влево стрелка 96"/>
          <p:cNvSpPr/>
          <p:nvPr/>
        </p:nvSpPr>
        <p:spPr>
          <a:xfrm rot="5400000" flipV="1">
            <a:off x="3357554" y="714356"/>
            <a:ext cx="285752" cy="571504"/>
          </a:xfrm>
          <a:prstGeom prst="curvedRightArrow">
            <a:avLst/>
          </a:prstGeom>
          <a:solidFill>
            <a:srgbClr val="9966FF"/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98" name="Прямоугольник 97"/>
          <p:cNvSpPr/>
          <p:nvPr/>
        </p:nvSpPr>
        <p:spPr>
          <a:xfrm>
            <a:off x="3571868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07" name="Прямоугольник 106"/>
          <p:cNvSpPr/>
          <p:nvPr/>
        </p:nvSpPr>
        <p:spPr>
          <a:xfrm>
            <a:off x="3571868" y="264318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08" name="Прямоугольник 107"/>
          <p:cNvSpPr/>
          <p:nvPr/>
        </p:nvSpPr>
        <p:spPr>
          <a:xfrm>
            <a:off x="3571868" y="164305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09" name="Прямоугольник 108"/>
          <p:cNvSpPr/>
          <p:nvPr/>
        </p:nvSpPr>
        <p:spPr>
          <a:xfrm>
            <a:off x="3571868" y="114298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10" name="Прямоугольник 109"/>
          <p:cNvSpPr/>
          <p:nvPr/>
        </p:nvSpPr>
        <p:spPr>
          <a:xfrm>
            <a:off x="3571868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11" name="Прямоугольник 110"/>
          <p:cNvSpPr/>
          <p:nvPr/>
        </p:nvSpPr>
        <p:spPr>
          <a:xfrm>
            <a:off x="3571868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13" name="Прямоугольник 112"/>
          <p:cNvSpPr/>
          <p:nvPr/>
        </p:nvSpPr>
        <p:spPr>
          <a:xfrm>
            <a:off x="3571868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Прямоугольник с двумя скругленными противолежащими углами 113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5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15" name="Прямоугольник 114"/>
          <p:cNvSpPr/>
          <p:nvPr/>
        </p:nvSpPr>
        <p:spPr>
          <a:xfrm>
            <a:off x="4143372" y="1571612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00FF"/>
                </a:solidFill>
                <a:latin typeface="Comic Sans MS" pitchFamily="66" charset="0"/>
              </a:rPr>
              <a:t>3в</a:t>
            </a:r>
            <a:endParaRPr lang="ru-RU" sz="2800" b="1" dirty="0">
              <a:solidFill>
                <a:srgbClr val="6600FF"/>
              </a:solidFill>
              <a:latin typeface="Comic Sans MS" pitchFamily="66" charset="0"/>
            </a:endParaRPr>
          </a:p>
        </p:txBody>
      </p:sp>
      <p:sp>
        <p:nvSpPr>
          <p:cNvPr id="116" name="Выгнутая влево стрелка 115"/>
          <p:cNvSpPr/>
          <p:nvPr/>
        </p:nvSpPr>
        <p:spPr>
          <a:xfrm rot="5400000" flipV="1">
            <a:off x="4857752" y="1643050"/>
            <a:ext cx="285752" cy="571504"/>
          </a:xfrm>
          <a:prstGeom prst="curvedRightArrow">
            <a:avLst/>
          </a:prstGeom>
          <a:solidFill>
            <a:srgbClr val="9966FF"/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Прямоугольник с двумя скругленными противолежащими углами 118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Оптическое устройство ввода</a:t>
            </a:r>
            <a:endParaRPr lang="ru-RU" sz="3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20" name="Прямоугольник 119"/>
          <p:cNvSpPr/>
          <p:nvPr/>
        </p:nvSpPr>
        <p:spPr>
          <a:xfrm>
            <a:off x="5072066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21" name="Прямоугольник 120"/>
          <p:cNvSpPr/>
          <p:nvPr/>
        </p:nvSpPr>
        <p:spPr>
          <a:xfrm>
            <a:off x="5072066" y="264318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22" name="Прямоугольник 121"/>
          <p:cNvSpPr/>
          <p:nvPr/>
        </p:nvSpPr>
        <p:spPr>
          <a:xfrm>
            <a:off x="5072066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23" name="Прямоугольник 122"/>
          <p:cNvSpPr/>
          <p:nvPr/>
        </p:nvSpPr>
        <p:spPr>
          <a:xfrm>
            <a:off x="5072066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24" name="Прямоугольник 123"/>
          <p:cNvSpPr/>
          <p:nvPr/>
        </p:nvSpPr>
        <p:spPr>
          <a:xfrm>
            <a:off x="5072066" y="464344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27" name="Прямоугольник 126"/>
          <p:cNvSpPr/>
          <p:nvPr/>
        </p:nvSpPr>
        <p:spPr>
          <a:xfrm>
            <a:off x="428596" y="2571744"/>
            <a:ext cx="714380" cy="500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FF"/>
                </a:solidFill>
                <a:latin typeface="Comic Sans MS" pitchFamily="66" charset="0"/>
              </a:rPr>
              <a:t>2г</a:t>
            </a:r>
            <a:endParaRPr lang="ru-RU" sz="2800" b="1" dirty="0">
              <a:solidFill>
                <a:srgbClr val="CC00FF"/>
              </a:solidFill>
              <a:latin typeface="Comic Sans MS" pitchFamily="66" charset="0"/>
            </a:endParaRPr>
          </a:p>
        </p:txBody>
      </p:sp>
      <p:sp useBgFill="1">
        <p:nvSpPr>
          <p:cNvPr id="125" name="Прямоугольник 124"/>
          <p:cNvSpPr/>
          <p:nvPr/>
        </p:nvSpPr>
        <p:spPr>
          <a:xfrm>
            <a:off x="5072066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Прямоугольник с двумя скругленными противолежащими углами 125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6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8" name="Выгнутая влево стрелка 127"/>
          <p:cNvSpPr/>
          <p:nvPr/>
        </p:nvSpPr>
        <p:spPr>
          <a:xfrm>
            <a:off x="285720" y="2857496"/>
            <a:ext cx="285752" cy="571504"/>
          </a:xfrm>
          <a:prstGeom prst="curvedRightArrow">
            <a:avLst/>
          </a:prstGeom>
          <a:solidFill>
            <a:srgbClr val="FF99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Прямоугольник с двумя скругленными противолежащими углами 128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Устройство ввода</a:t>
            </a:r>
            <a:endParaRPr lang="ru-RU" sz="3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0" name="Прямоугольник 129"/>
          <p:cNvSpPr/>
          <p:nvPr/>
        </p:nvSpPr>
        <p:spPr>
          <a:xfrm>
            <a:off x="577318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1" name="Прямоугольник 130"/>
          <p:cNvSpPr/>
          <p:nvPr/>
        </p:nvSpPr>
        <p:spPr>
          <a:xfrm>
            <a:off x="1077384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2" name="Прямоугольник 131"/>
          <p:cNvSpPr/>
          <p:nvPr/>
        </p:nvSpPr>
        <p:spPr>
          <a:xfrm>
            <a:off x="1577450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3" name="Прямоугольник 132"/>
          <p:cNvSpPr/>
          <p:nvPr/>
        </p:nvSpPr>
        <p:spPr>
          <a:xfrm>
            <a:off x="2077516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4" name="Прямоугольник 133"/>
          <p:cNvSpPr/>
          <p:nvPr/>
        </p:nvSpPr>
        <p:spPr>
          <a:xfrm>
            <a:off x="3077648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5" name="Прямоугольник 134"/>
          <p:cNvSpPr/>
          <p:nvPr/>
        </p:nvSpPr>
        <p:spPr>
          <a:xfrm>
            <a:off x="4572000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6" name="Прямоугольник 135"/>
          <p:cNvSpPr/>
          <p:nvPr/>
        </p:nvSpPr>
        <p:spPr>
          <a:xfrm>
            <a:off x="4077780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7" name="Прямоугольник 136"/>
          <p:cNvSpPr/>
          <p:nvPr/>
        </p:nvSpPr>
        <p:spPr>
          <a:xfrm>
            <a:off x="2571732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8" name="Прямоугольник 137"/>
          <p:cNvSpPr/>
          <p:nvPr/>
        </p:nvSpPr>
        <p:spPr>
          <a:xfrm>
            <a:off x="3571868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39" name="Прямоугольник 138"/>
          <p:cNvSpPr/>
          <p:nvPr/>
        </p:nvSpPr>
        <p:spPr>
          <a:xfrm>
            <a:off x="5072066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Прямоугольник с двумя скругленными противолежащими углами 139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7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" name="Выгнутая влево стрелка 142"/>
          <p:cNvSpPr/>
          <p:nvPr/>
        </p:nvSpPr>
        <p:spPr>
          <a:xfrm>
            <a:off x="285720" y="3857628"/>
            <a:ext cx="285752" cy="571504"/>
          </a:xfrm>
          <a:prstGeom prst="curvedRightArrow">
            <a:avLst/>
          </a:prstGeom>
          <a:solidFill>
            <a:srgbClr val="FF99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45" name="Прямоугольник 144"/>
          <p:cNvSpPr/>
          <p:nvPr/>
        </p:nvSpPr>
        <p:spPr>
          <a:xfrm>
            <a:off x="571472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46" name="Прямоугольник 145"/>
          <p:cNvSpPr/>
          <p:nvPr/>
        </p:nvSpPr>
        <p:spPr>
          <a:xfrm>
            <a:off x="1071538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47" name="Прямоугольник 146"/>
          <p:cNvSpPr/>
          <p:nvPr/>
        </p:nvSpPr>
        <p:spPr>
          <a:xfrm>
            <a:off x="1571604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48" name="Прямоугольник 147"/>
          <p:cNvSpPr/>
          <p:nvPr/>
        </p:nvSpPr>
        <p:spPr>
          <a:xfrm>
            <a:off x="2071670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49" name="Прямоугольник 148"/>
          <p:cNvSpPr/>
          <p:nvPr/>
        </p:nvSpPr>
        <p:spPr>
          <a:xfrm>
            <a:off x="2571736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50" name="Прямоугольник 149"/>
          <p:cNvSpPr/>
          <p:nvPr/>
        </p:nvSpPr>
        <p:spPr>
          <a:xfrm>
            <a:off x="3571868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51" name="Прямоугольник 150"/>
          <p:cNvSpPr/>
          <p:nvPr/>
        </p:nvSpPr>
        <p:spPr>
          <a:xfrm>
            <a:off x="3071802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2" name="Прямоугольник с двумя скругленными противолежащими углами 141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Устройство для визуального  вывода</a:t>
            </a:r>
            <a:endParaRPr lang="ru-RU" sz="3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4" name="Прямоугольник с двумя скругленными противолежащими углами 143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8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" name="Прямоугольник с двумя скругленными противолежащими углами 152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Устройство передачи информации</a:t>
            </a:r>
            <a:endParaRPr lang="ru-RU" sz="3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4" name="Выгнутая влево стрелка 153"/>
          <p:cNvSpPr/>
          <p:nvPr/>
        </p:nvSpPr>
        <p:spPr>
          <a:xfrm rot="5400000" flipV="1">
            <a:off x="214282" y="3714752"/>
            <a:ext cx="285752" cy="571504"/>
          </a:xfrm>
          <a:prstGeom prst="curvedRightArrow">
            <a:avLst/>
          </a:prstGeom>
          <a:solidFill>
            <a:srgbClr val="9966FF"/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55" name="Прямоугольник 154"/>
          <p:cNvSpPr/>
          <p:nvPr/>
        </p:nvSpPr>
        <p:spPr>
          <a:xfrm>
            <a:off x="567146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56" name="Прямоугольник 155"/>
          <p:cNvSpPr/>
          <p:nvPr/>
        </p:nvSpPr>
        <p:spPr>
          <a:xfrm>
            <a:off x="571472" y="464344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57" name="Прямоугольник 156"/>
          <p:cNvSpPr/>
          <p:nvPr/>
        </p:nvSpPr>
        <p:spPr>
          <a:xfrm>
            <a:off x="569309" y="514351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58" name="Прямоугольник 157"/>
          <p:cNvSpPr/>
          <p:nvPr/>
        </p:nvSpPr>
        <p:spPr>
          <a:xfrm>
            <a:off x="569309" y="564357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60" name="Прямоугольник 159"/>
          <p:cNvSpPr/>
          <p:nvPr/>
        </p:nvSpPr>
        <p:spPr>
          <a:xfrm>
            <a:off x="569309" y="614364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1" name="Прямоугольник с двумя скругленными противолежащими углами 160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9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" name="Выгнутая влево стрелка 162"/>
          <p:cNvSpPr/>
          <p:nvPr/>
        </p:nvSpPr>
        <p:spPr>
          <a:xfrm rot="16200000">
            <a:off x="214282" y="6286520"/>
            <a:ext cx="214314" cy="500066"/>
          </a:xfrm>
          <a:prstGeom prst="curvedRightArrow">
            <a:avLst/>
          </a:prstGeom>
          <a:solidFill>
            <a:srgbClr val="FF99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4" name="Прямоугольник с двумя скругленными противолежащими углами 163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Устройство ручного ввода</a:t>
            </a:r>
            <a:endParaRPr lang="ru-RU" sz="32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65" name="Прямоугольник 164"/>
          <p:cNvSpPr/>
          <p:nvPr/>
        </p:nvSpPr>
        <p:spPr>
          <a:xfrm>
            <a:off x="571472" y="614364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66" name="Прямоугольник 165"/>
          <p:cNvSpPr/>
          <p:nvPr/>
        </p:nvSpPr>
        <p:spPr>
          <a:xfrm>
            <a:off x="1071538" y="614364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ы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67" name="Прямоугольник 166"/>
          <p:cNvSpPr/>
          <p:nvPr/>
        </p:nvSpPr>
        <p:spPr>
          <a:xfrm>
            <a:off x="1571604" y="614364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ш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68" name="Прямоугольник 167"/>
          <p:cNvSpPr/>
          <p:nvPr/>
        </p:nvSpPr>
        <p:spPr>
          <a:xfrm>
            <a:off x="2071670" y="614364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ь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9" name="Прямоугольник с двумя скругленными противолежащими углами 168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10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1" name="Выгнутая влево стрелка 170"/>
          <p:cNvSpPr/>
          <p:nvPr/>
        </p:nvSpPr>
        <p:spPr>
          <a:xfrm>
            <a:off x="4286248" y="4000504"/>
            <a:ext cx="285752" cy="571504"/>
          </a:xfrm>
          <a:prstGeom prst="curvedRightArrow">
            <a:avLst/>
          </a:prstGeom>
          <a:solidFill>
            <a:srgbClr val="FF99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2" name="Прямоугольник с двумя скругленными противолежащими углами 171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Устройство для приема и передачи информации по телефонным каналам</a:t>
            </a:r>
            <a:endParaRPr lang="ru-RU" sz="2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73" name="Прямоугольник 172"/>
          <p:cNvSpPr/>
          <p:nvPr/>
        </p:nvSpPr>
        <p:spPr>
          <a:xfrm>
            <a:off x="4572000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74" name="Прямоугольник 173"/>
          <p:cNvSpPr/>
          <p:nvPr/>
        </p:nvSpPr>
        <p:spPr>
          <a:xfrm>
            <a:off x="5072066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75" name="Прямоугольник 174"/>
          <p:cNvSpPr/>
          <p:nvPr/>
        </p:nvSpPr>
        <p:spPr>
          <a:xfrm>
            <a:off x="5572132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77" name="Прямоугольник 176"/>
          <p:cNvSpPr/>
          <p:nvPr/>
        </p:nvSpPr>
        <p:spPr>
          <a:xfrm>
            <a:off x="6572264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ф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78" name="Прямоугольник 177"/>
          <p:cNvSpPr/>
          <p:nvPr/>
        </p:nvSpPr>
        <p:spPr>
          <a:xfrm>
            <a:off x="7072330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79" name="Прямоугольник 178"/>
          <p:cNvSpPr/>
          <p:nvPr/>
        </p:nvSpPr>
        <p:spPr>
          <a:xfrm>
            <a:off x="8072462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80" name="Прямоугольник 179"/>
          <p:cNvSpPr/>
          <p:nvPr/>
        </p:nvSpPr>
        <p:spPr>
          <a:xfrm>
            <a:off x="7572396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81" name="Прямоугольник 180"/>
          <p:cNvSpPr/>
          <p:nvPr/>
        </p:nvSpPr>
        <p:spPr>
          <a:xfrm>
            <a:off x="6072198" y="414338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2" name="Прямоугольник с двумя скругленными противолежащими углами 181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11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" name="Прямоугольник с двумя скругленными противолежащими углами 183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Устройство ввода графической  информации в координатной форме</a:t>
            </a:r>
            <a:endParaRPr lang="ru-RU" sz="2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5" name="Выгнутая влево стрелка 184"/>
          <p:cNvSpPr/>
          <p:nvPr/>
        </p:nvSpPr>
        <p:spPr>
          <a:xfrm rot="10800000" flipH="1" flipV="1">
            <a:off x="6786578" y="2857496"/>
            <a:ext cx="285752" cy="571504"/>
          </a:xfrm>
          <a:prstGeom prst="curvedRightArrow">
            <a:avLst/>
          </a:prstGeom>
          <a:solidFill>
            <a:srgbClr val="9966FF"/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86" name="Прямоугольник 185"/>
          <p:cNvSpPr/>
          <p:nvPr/>
        </p:nvSpPr>
        <p:spPr>
          <a:xfrm>
            <a:off x="7065841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87" name="Прямоугольник 186"/>
          <p:cNvSpPr/>
          <p:nvPr/>
        </p:nvSpPr>
        <p:spPr>
          <a:xfrm>
            <a:off x="7068004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88" name="Прямоугольник 187"/>
          <p:cNvSpPr/>
          <p:nvPr/>
        </p:nvSpPr>
        <p:spPr>
          <a:xfrm>
            <a:off x="7072330" y="463479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89" name="Прямоугольник 188"/>
          <p:cNvSpPr/>
          <p:nvPr/>
        </p:nvSpPr>
        <p:spPr>
          <a:xfrm>
            <a:off x="7070167" y="5134860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ш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90" name="Прямоугольник 189"/>
          <p:cNvSpPr/>
          <p:nvPr/>
        </p:nvSpPr>
        <p:spPr>
          <a:xfrm>
            <a:off x="7070167" y="563492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91" name="Прямоугольник 190"/>
          <p:cNvSpPr/>
          <p:nvPr/>
        </p:nvSpPr>
        <p:spPr>
          <a:xfrm>
            <a:off x="7070167" y="613499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92" name="Прямоугольник 191"/>
          <p:cNvSpPr/>
          <p:nvPr/>
        </p:nvSpPr>
        <p:spPr>
          <a:xfrm>
            <a:off x="7070167" y="413472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3" name="Прямоугольник с двумя скругленными противолежащими углами 192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12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5" name="Выгнутая влево стрелка 194"/>
          <p:cNvSpPr/>
          <p:nvPr/>
        </p:nvSpPr>
        <p:spPr>
          <a:xfrm rot="10800000" flipH="1" flipV="1">
            <a:off x="7786710" y="1928802"/>
            <a:ext cx="285752" cy="571504"/>
          </a:xfrm>
          <a:prstGeom prst="curvedRightArrow">
            <a:avLst/>
          </a:prstGeom>
          <a:solidFill>
            <a:srgbClr val="9966FF"/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6" name="Прямоугольник с двумя скругленными противолежащими углами 195"/>
          <p:cNvSpPr/>
          <p:nvPr/>
        </p:nvSpPr>
        <p:spPr>
          <a:xfrm>
            <a:off x="4857752" y="142852"/>
            <a:ext cx="4143404" cy="1571636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Устройство для ручного управления движением курсора на экране монитора</a:t>
            </a:r>
            <a:endParaRPr lang="ru-RU" sz="2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97" name="Прямоугольник 196"/>
          <p:cNvSpPr/>
          <p:nvPr/>
        </p:nvSpPr>
        <p:spPr>
          <a:xfrm>
            <a:off x="8072462" y="4645609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98" name="Прямоугольник 197"/>
          <p:cNvSpPr/>
          <p:nvPr/>
        </p:nvSpPr>
        <p:spPr>
          <a:xfrm>
            <a:off x="8072462" y="5145675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99" name="Прямоугольник 198"/>
          <p:cNvSpPr/>
          <p:nvPr/>
        </p:nvSpPr>
        <p:spPr>
          <a:xfrm>
            <a:off x="8072462" y="5645741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200" name="Прямоугольник 199"/>
          <p:cNvSpPr/>
          <p:nvPr/>
        </p:nvSpPr>
        <p:spPr>
          <a:xfrm>
            <a:off x="8074625" y="2143116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201" name="Прямоугольник 200"/>
          <p:cNvSpPr/>
          <p:nvPr/>
        </p:nvSpPr>
        <p:spPr>
          <a:xfrm>
            <a:off x="8072462" y="2643182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ж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202" name="Прямоугольник 201"/>
          <p:cNvSpPr/>
          <p:nvPr/>
        </p:nvSpPr>
        <p:spPr>
          <a:xfrm>
            <a:off x="8072462" y="3143248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203" name="Прямоугольник 202"/>
          <p:cNvSpPr/>
          <p:nvPr/>
        </p:nvSpPr>
        <p:spPr>
          <a:xfrm>
            <a:off x="8072462" y="3643314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й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204" name="Прямоугольник 203"/>
          <p:cNvSpPr/>
          <p:nvPr/>
        </p:nvSpPr>
        <p:spPr>
          <a:xfrm>
            <a:off x="8072462" y="4145567"/>
            <a:ext cx="500066" cy="5000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36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" name="Прямоугольник с двумя скругленными противолежащими углами 204"/>
          <p:cNvSpPr/>
          <p:nvPr/>
        </p:nvSpPr>
        <p:spPr>
          <a:xfrm flipH="1">
            <a:off x="142844" y="142852"/>
            <a:ext cx="1857388" cy="1500198"/>
          </a:xfrm>
          <a:prstGeom prst="round2DiagRect">
            <a:avLst/>
          </a:prstGeom>
          <a:blipFill>
            <a:blip r:embed="rId13" cstate="print"/>
            <a:stretch>
              <a:fillRect/>
            </a:stretch>
          </a:blipFill>
          <a:ln w="127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err="1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80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8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8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80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80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80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9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0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4" dur="8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5" dur="8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8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9" dur="8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0" dur="8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8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4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5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9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0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4" dur="8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5" dur="80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80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9" dur="8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0" dur="8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8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80"/>
                            </p:stCondLst>
                            <p:childTnLst>
                              <p:par>
                                <p:cTn id="1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9" dur="8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0" dur="8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8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4" dur="8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5" dur="8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8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9" dur="8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0" dur="8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8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4" dur="8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5" dur="8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8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9" dur="8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0" dur="8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8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4" dur="8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5" dur="8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8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80"/>
                            </p:stCondLst>
                            <p:childTnLst>
                              <p:par>
                                <p:cTn id="2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00"/>
                            </p:stCondLst>
                            <p:childTnLst>
                              <p:par>
                                <p:cTn id="272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4" dur="8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5" dur="8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8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9" dur="8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0" dur="8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8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4" dur="8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5" dur="8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8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9" dur="8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0" dur="8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8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4" dur="8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5" dur="8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8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9" dur="8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0" dur="8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8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4" dur="8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5" dur="8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8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9" dur="8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0" dur="8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8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4" dur="8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5" dur="8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8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9" dur="8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0" dur="8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8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80"/>
                            </p:stCondLst>
                            <p:childTnLst>
                              <p:par>
                                <p:cTn id="3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348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9" fill="hold">
                      <p:stCondLst>
                        <p:cond delay="0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500"/>
                            </p:stCondLst>
                            <p:childTnLst>
                              <p:par>
                                <p:cTn id="35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360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1" fill="hold">
                      <p:stCondLst>
                        <p:cond delay="0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9" dur="8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0" dur="8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8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4" dur="8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5" dur="8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6" dur="8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9" dur="8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0" dur="8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1" dur="8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4" dur="8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5" dur="8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6" dur="8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9" dur="8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0" dur="8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1" dur="8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4" dur="8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5" dur="8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6" dur="8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9" dur="8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0" dur="8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1" dur="8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80"/>
                            </p:stCondLst>
                            <p:childTnLst>
                              <p:par>
                                <p:cTn id="4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418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9" fill="hold">
                      <p:stCondLst>
                        <p:cond delay="0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424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5" fill="hold">
                      <p:stCondLst>
                        <p:cond delay="0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438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9" fill="hold">
                      <p:stCondLst>
                        <p:cond delay="0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3" dur="8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4" dur="8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5" dur="8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8" dur="8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9" dur="8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0" dur="8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3" dur="8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4" dur="8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5" dur="8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8" dur="8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9" dur="8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0" dur="8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3" dur="8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4" dur="8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5" dur="8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80"/>
                            </p:stCondLst>
                            <p:childTnLst>
                              <p:par>
                                <p:cTn id="4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47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3" fill="hold">
                      <p:stCondLst>
                        <p:cond delay="0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500"/>
                            </p:stCondLst>
                            <p:childTnLst>
                              <p:par>
                                <p:cTn id="48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484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5" fill="hold">
                      <p:stCondLst>
                        <p:cond delay="0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498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9" fill="hold">
                      <p:stCondLst>
                        <p:cond delay="0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3" dur="8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4" dur="8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5" dur="8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8" dur="8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9" dur="8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0" dur="8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3" dur="8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4" dur="8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5" dur="8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8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9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0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80"/>
                            </p:stCondLst>
                            <p:childTnLst>
                              <p:par>
                                <p:cTn id="5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527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8" fill="hold">
                      <p:stCondLst>
                        <p:cond delay="0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500"/>
                            </p:stCondLst>
                            <p:childTnLst>
                              <p:par>
                                <p:cTn id="53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539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0" fill="hold">
                      <p:stCondLst>
                        <p:cond delay="0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553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4" fill="hold">
                      <p:stCondLst>
                        <p:cond delay="0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8" dur="8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9" dur="8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0" dur="8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3" dur="8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4" dur="8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5" dur="8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8" dur="8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9" dur="8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0" dur="8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3" dur="8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4" dur="8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5" dur="8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8" dur="8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9" dur="8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0" dur="8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3" dur="8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4" dur="8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5" dur="8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8" dur="8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9" dur="8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0" dur="8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3" dur="8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4" dur="8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5" dur="8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80"/>
                            </p:stCondLst>
                            <p:childTnLst>
                              <p:par>
                                <p:cTn id="5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602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3" fill="hold">
                      <p:stCondLst>
                        <p:cond delay="0"/>
                      </p:stCondLst>
                      <p:childTnLst>
                        <p:par>
                          <p:cTn id="604" fill="hold">
                            <p:stCondLst>
                              <p:cond delay="0"/>
                            </p:stCondLst>
                            <p:childTnLst>
                              <p:par>
                                <p:cTn id="60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500"/>
                            </p:stCondLst>
                            <p:childTnLst>
                              <p:par>
                                <p:cTn id="61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614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5" fill="hold">
                      <p:stCondLst>
                        <p:cond delay="0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628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9" fill="hold">
                      <p:stCondLst>
                        <p:cond delay="0"/>
                      </p:stCondLst>
                      <p:childTnLst>
                        <p:par>
                          <p:cTn id="630" fill="hold">
                            <p:stCondLst>
                              <p:cond delay="0"/>
                            </p:stCondLst>
                            <p:childTnLst>
                              <p:par>
                                <p:cTn id="6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3" dur="8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4" dur="8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5" dur="8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8" dur="8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9" dur="8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0" dur="8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3" dur="8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4" dur="8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5" dur="8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8" dur="8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9" dur="8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0" dur="8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3" dur="8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4" dur="8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5" dur="8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8" dur="8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9" dur="8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0" dur="8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3" dur="8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4" dur="8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5" dur="8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6" fill="hold">
                            <p:stCondLst>
                              <p:cond delay="80"/>
                            </p:stCondLst>
                            <p:childTnLst>
                              <p:par>
                                <p:cTn id="6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672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3" fill="hold">
                      <p:stCondLst>
                        <p:cond delay="0"/>
                      </p:stCondLst>
                      <p:childTnLst>
                        <p:par>
                          <p:cTn id="674" fill="hold">
                            <p:stCondLst>
                              <p:cond delay="0"/>
                            </p:stCondLst>
                            <p:childTnLst>
                              <p:par>
                                <p:cTn id="6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0" fill="hold">
                            <p:stCondLst>
                              <p:cond delay="500"/>
                            </p:stCondLst>
                            <p:childTnLst>
                              <p:par>
                                <p:cTn id="68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684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5" fill="hold">
                      <p:stCondLst>
                        <p:cond delay="0"/>
                      </p:stCondLst>
                      <p:childTnLst>
                        <p:par>
                          <p:cTn id="686" fill="hold">
                            <p:stCondLst>
                              <p:cond delay="0"/>
                            </p:stCondLst>
                            <p:childTnLst>
                              <p:par>
                                <p:cTn id="6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698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9" fill="hold">
                      <p:stCondLst>
                        <p:cond delay="0"/>
                      </p:stCondLst>
                      <p:childTnLst>
                        <p:par>
                          <p:cTn id="700" fill="hold">
                            <p:stCondLst>
                              <p:cond delay="0"/>
                            </p:stCondLst>
                            <p:childTnLst>
                              <p:par>
                                <p:cTn id="7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3" dur="8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4" dur="8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5" dur="8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8" dur="8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9" dur="8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0" dur="8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3" dur="8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4" dur="8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5" dur="8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8" dur="8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9" dur="8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0" dur="8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3" dur="8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4" dur="8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5" dur="8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8" dur="8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9" dur="8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0" dur="8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3" dur="8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4" dur="8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5" dur="8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8" dur="8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9" dur="8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0" dur="8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1" fill="hold">
                            <p:stCondLst>
                              <p:cond delay="80"/>
                            </p:stCondLst>
                            <p:childTnLst>
                              <p:par>
                                <p:cTn id="7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4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6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747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8" fill="hold">
                      <p:stCondLst>
                        <p:cond delay="0"/>
                      </p:stCondLst>
                      <p:childTnLst>
                        <p:par>
                          <p:cTn id="749" fill="hold">
                            <p:stCondLst>
                              <p:cond delay="0"/>
                            </p:stCondLst>
                            <p:childTnLst>
                              <p:par>
                                <p:cTn id="75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5" fill="hold">
                            <p:stCondLst>
                              <p:cond delay="500"/>
                            </p:stCondLst>
                            <p:childTnLst>
                              <p:par>
                                <p:cTn id="75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759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0" fill="hold">
                      <p:stCondLst>
                        <p:cond delay="0"/>
                      </p:stCondLst>
                      <p:childTnLst>
                        <p:par>
                          <p:cTn id="761" fill="hold">
                            <p:stCondLst>
                              <p:cond delay="0"/>
                            </p:stCondLst>
                            <p:childTnLst>
                              <p:par>
                                <p:cTn id="762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7" fill="hold">
                            <p:stCondLst>
                              <p:cond delay="500"/>
                            </p:stCondLst>
                            <p:childTnLst>
                              <p:par>
                                <p:cTn id="768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77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2" fill="hold">
                      <p:stCondLst>
                        <p:cond delay="0"/>
                      </p:stCondLst>
                      <p:childTnLst>
                        <p:par>
                          <p:cTn id="773" fill="hold">
                            <p:stCondLst>
                              <p:cond delay="0"/>
                            </p:stCondLst>
                            <p:childTnLst>
                              <p:par>
                                <p:cTn id="774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500"/>
                            </p:stCondLst>
                            <p:childTnLst>
                              <p:par>
                                <p:cTn id="78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75" grpId="2" animBg="1"/>
      <p:bldP spid="75" grpId="3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34" grpId="0" animBg="1"/>
      <p:bldP spid="46" grpId="0" animBg="1"/>
      <p:bldP spid="105" grpId="0" animBg="1"/>
      <p:bldP spid="105" grpId="1" animBg="1"/>
      <p:bldP spid="83" grpId="0" animBg="1"/>
      <p:bldP spid="83" grpId="1" animBg="1"/>
      <p:bldP spid="81" grpId="0" animBg="1"/>
      <p:bldP spid="81" grpId="1" animBg="1"/>
      <p:bldP spid="82" grpId="0" animBg="1"/>
      <p:bldP spid="82" grpId="1" animBg="1"/>
      <p:bldP spid="91" grpId="0" animBg="1"/>
      <p:bldP spid="92" grpId="0" animBg="1"/>
      <p:bldP spid="93" grpId="0" animBg="1"/>
      <p:bldP spid="93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3" grpId="0" animBg="1"/>
      <p:bldP spid="114" grpId="0" animBg="1"/>
      <p:bldP spid="114" grpId="1" animBg="1"/>
      <p:bldP spid="116" grpId="0" animBg="1"/>
      <p:bldP spid="116" grpId="1" animBg="1"/>
      <p:bldP spid="119" grpId="0" animBg="1"/>
      <p:bldP spid="119" grpId="1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6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0" grpId="1" animBg="1"/>
      <p:bldP spid="143" grpId="0" animBg="1"/>
      <p:bldP spid="143" grpId="1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42" grpId="0" animBg="1"/>
      <p:bldP spid="142" grpId="1" animBg="1"/>
      <p:bldP spid="142" grpId="2" animBg="1"/>
      <p:bldP spid="144" grpId="0" animBg="1"/>
      <p:bldP spid="144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6" grpId="0" animBg="1"/>
      <p:bldP spid="157" grpId="0" animBg="1"/>
      <p:bldP spid="158" grpId="0" animBg="1"/>
      <p:bldP spid="160" grpId="0" animBg="1"/>
      <p:bldP spid="161" grpId="0" animBg="1"/>
      <p:bldP spid="161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6" grpId="0" animBg="1"/>
      <p:bldP spid="167" grpId="0" animBg="1"/>
      <p:bldP spid="168" grpId="0" animBg="1"/>
      <p:bldP spid="169" grpId="0" animBg="1"/>
      <p:bldP spid="169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4" grpId="0" animBg="1"/>
      <p:bldP spid="175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2" grpId="1" animBg="1"/>
      <p:bldP spid="184" grpId="0" animBg="1"/>
      <p:bldP spid="185" grpId="0" animBg="1"/>
      <p:bldP spid="185" grpId="1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3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85794"/>
            <a:ext cx="857256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1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МОЛОДЦЫ!!!</a:t>
            </a:r>
            <a:endParaRPr lang="ru-RU" sz="11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Рисунок 3" descr="158975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82" y="3643314"/>
            <a:ext cx="2643202" cy="264320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latin typeface="ArbatDi" pitchFamily="66" charset="0"/>
              </a:rPr>
              <a:t>Используемые ресурсы</a:t>
            </a:r>
            <a:endParaRPr lang="ru-RU" b="1" dirty="0">
              <a:solidFill>
                <a:srgbClr val="0000CC"/>
              </a:solidFill>
              <a:latin typeface="ArbatDi" pitchFamily="66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5286412"/>
          </a:xfrm>
        </p:spPr>
        <p:txBody>
          <a:bodyPr>
            <a:normAutofit fontScale="62500" lnSpcReduction="20000"/>
          </a:bodyPr>
          <a:lstStyle/>
          <a:p>
            <a:r>
              <a:rPr lang="ru-RU" u="sng" dirty="0">
                <a:hlinkClick r:id="rId2"/>
              </a:rPr>
              <a:t>http://patrick.monassier.free.fr/images/realisation.jpg</a:t>
            </a:r>
            <a:r>
              <a:rPr lang="ru-RU" dirty="0"/>
              <a:t> </a:t>
            </a:r>
          </a:p>
          <a:p>
            <a:r>
              <a:rPr lang="ru-RU" u="sng" dirty="0">
                <a:hlinkClick r:id="rId3"/>
              </a:rPr>
              <a:t>http://filearchive.cnews.ru/mrtest/images/goods/653/15653_180x180.jpg</a:t>
            </a:r>
            <a:endParaRPr lang="ru-RU" dirty="0"/>
          </a:p>
          <a:p>
            <a:r>
              <a:rPr lang="ru-RU" u="sng" dirty="0">
                <a:hlinkClick r:id="rId4"/>
              </a:rPr>
              <a:t>http://www.foroffice.ru/upload/iblock/605/mimTx4001800D.jpg</a:t>
            </a:r>
            <a:endParaRPr lang="ru-RU" dirty="0"/>
          </a:p>
          <a:p>
            <a:r>
              <a:rPr lang="ru-RU" u="sng" dirty="0">
                <a:hlinkClick r:id="rId5"/>
              </a:rPr>
              <a:t>http://img.4pk.ru/320x10000/5962406.jpg</a:t>
            </a:r>
            <a:endParaRPr lang="ru-RU" dirty="0"/>
          </a:p>
          <a:p>
            <a:r>
              <a:rPr lang="ru-RU" u="sng" dirty="0">
                <a:hlinkClick r:id="rId6"/>
              </a:rPr>
              <a:t>http://www.buycoms.com/buyers-guide/computer/images/computer-23.jpg</a:t>
            </a:r>
            <a:endParaRPr lang="ru-RU" dirty="0"/>
          </a:p>
          <a:p>
            <a:r>
              <a:rPr lang="ru-RU" u="sng" dirty="0">
                <a:hlinkClick r:id="rId7"/>
              </a:rPr>
              <a:t>http://www.e96.ru/images/catalog/full/36521/658c4aaa58dc3662fb1d2e4a961114a4.jpg</a:t>
            </a:r>
            <a:endParaRPr lang="ru-RU" dirty="0"/>
          </a:p>
          <a:p>
            <a:r>
              <a:rPr lang="ru-RU" u="sng" dirty="0">
                <a:hlinkClick r:id="rId8"/>
              </a:rPr>
              <a:t>http://www.apitcomp.ru/catalog/modems/31685.jpg</a:t>
            </a:r>
            <a:endParaRPr lang="ru-RU" dirty="0"/>
          </a:p>
          <a:p>
            <a:r>
              <a:rPr lang="ru-RU" u="sng" dirty="0">
                <a:hlinkClick r:id="rId9"/>
              </a:rPr>
              <a:t>http://mobiletricksworld.files.wordpress.com/2010/08/mobiletricksearthballmouse.gif?w=310&amp;h=320</a:t>
            </a:r>
            <a:endParaRPr lang="ru-RU" dirty="0"/>
          </a:p>
          <a:p>
            <a:r>
              <a:rPr lang="ru-RU" u="sng" dirty="0">
                <a:hlinkClick r:id="rId10"/>
              </a:rPr>
              <a:t>http://www.notebook.kr.ua/image/cache/data/china/PCMCIA%20RS232%20COM%20Port-250x250.jpg</a:t>
            </a:r>
            <a:endParaRPr lang="ru-RU" dirty="0"/>
          </a:p>
          <a:p>
            <a:r>
              <a:rPr lang="ru-RU" u="sng" dirty="0">
                <a:hlinkClick r:id="rId11"/>
              </a:rPr>
              <a:t>http://security.compulenta.ru/upload/iblock/acbaa8d34a9ba936d3bc9ac3ecfce195.jpg</a:t>
            </a:r>
            <a:endParaRPr lang="ru-RU" dirty="0"/>
          </a:p>
          <a:p>
            <a:r>
              <a:rPr lang="ru-RU" u="sng" dirty="0">
                <a:hlinkClick r:id="rId12"/>
              </a:rPr>
              <a:t>http://p.gzhls.at/277238.jpg</a:t>
            </a:r>
            <a:endParaRPr lang="ru-RU" dirty="0"/>
          </a:p>
          <a:p>
            <a:r>
              <a:rPr lang="ru-RU" u="sng" dirty="0">
                <a:hlinkClick r:id="rId13"/>
              </a:rPr>
              <a:t>http://oazisdlyavas.ucoz.ru/photo/130-0-9155</a:t>
            </a:r>
            <a:endParaRPr lang="ru-RU" dirty="0"/>
          </a:p>
          <a:p>
            <a:r>
              <a:rPr lang="ru-RU" u="sng" dirty="0">
                <a:hlinkClick r:id="rId14"/>
              </a:rPr>
              <a:t>http://m-a-s-o.narod.ru/wp/comp/winxp/44-1.JPG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586</TotalTime>
  <Words>267</Words>
  <Application>Microsoft Office PowerPoint</Application>
  <PresentationFormat>Экран (4:3)</PresentationFormat>
  <Paragraphs>130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Кроссворд</vt:lpstr>
      <vt:lpstr>Инструкция к кроссворду</vt:lpstr>
      <vt:lpstr>Слайд 3</vt:lpstr>
      <vt:lpstr>Слайд 4</vt:lpstr>
      <vt:lpstr>Используемые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116</cp:revision>
  <dcterms:created xsi:type="dcterms:W3CDTF">2011-04-08T20:46:16Z</dcterms:created>
  <dcterms:modified xsi:type="dcterms:W3CDTF">2012-09-24T14:37:05Z</dcterms:modified>
</cp:coreProperties>
</file>