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4"/>
  </p:sldMasterIdLst>
  <p:notesMasterIdLst>
    <p:notesMasterId r:id="rId15"/>
  </p:notesMasterIdLst>
  <p:handoutMasterIdLst>
    <p:handoutMasterId r:id="rId16"/>
  </p:handoutMasterIdLst>
  <p:sldIdLst>
    <p:sldId id="256" r:id="rId5"/>
    <p:sldId id="264" r:id="rId6"/>
    <p:sldId id="257" r:id="rId7"/>
    <p:sldId id="265" r:id="rId8"/>
    <p:sldId id="259" r:id="rId9"/>
    <p:sldId id="260" r:id="rId10"/>
    <p:sldId id="262" r:id="rId11"/>
    <p:sldId id="263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49" autoAdjust="0"/>
    <p:restoredTop sz="94654" autoAdjust="0"/>
  </p:normalViewPr>
  <p:slideViewPr>
    <p:cSldViewPr>
      <p:cViewPr>
        <p:scale>
          <a:sx n="100" d="100"/>
          <a:sy n="100" d="100"/>
        </p:scale>
        <p:origin x="-312" y="-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0" d="100"/>
          <a:sy n="50" d="100"/>
        </p:scale>
        <p:origin x="-2712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http://www.o-detstve.ru 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http://www.o-detstve.ru /II Всероссийский интернет-конкурс мультимедийных технологий «Мастер презентаций»</a:t>
            </a: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 smtClean="0"/>
              <a:t>http://www.o-detstve.ru /II Всероссийский интернет-конкурс мультимедийных технологий «Мастер презентаций»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77A03B-82D0-4DF4-AEFA-D3D764E32AD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http://www.o-detstve.ru 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http://www.o-detstve.ru /II Всероссийский интернет-конкурс мультимедийных технологий «Мастер презентаций»</a:t>
            </a:r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 smtClean="0"/>
              <a:t>http://www.o-detstve.ru /II Всероссийский интернет-конкурс мультимедийных технологий «Мастер презентаций»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30E6DA-7253-4C99-973B-DE8E60ACC74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smtClean="0"/>
              <a:t>http://www.o-detstve.ru /II Всероссийский интернет-конкурс мультимедийных технологий «Мастер презентаций»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http://www.o-detstve.ru /II Всероссийский интернет-конкурс мультимедийных технологий «Мастер презентаций»</a:t>
            </a:r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smtClean="0"/>
              <a:t>http://www.o-detstve.ru /II Всероссийский интернет-конкурс мультимедийных технологий «Мастер презентаций»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http://www.o-detstve.ru /II Всероссийский интернет-конкурс мультимедийных технологий «Мастер презентаций»</a:t>
            </a:r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smtClean="0"/>
              <a:t>http://www.o-detstve.ru /II Всероссийский интернет-конкурс мультимедийных технологий «Мастер презентаций»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http://www.o-detstve.ru /II Всероссийский интернет-конкурс мультимедийных технологий «Мастер презентаций»</a:t>
            </a:r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smtClean="0"/>
              <a:t>http://www.o-detstve.ru /II Всероссийский интернет-конкурс мультимедийных технологий «Мастер презентаций»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http://www.o-detstve.ru /II Всероссийский интернет-конкурс мультимедийных технологий «Мастер презентаций»</a:t>
            </a:r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smtClean="0"/>
              <a:t>http://www.o-detstve.ru /II Всероссийский интернет-конкурс мультимедийных технологий «Мастер презентаций»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http://www.o-detstve.ru /II Всероссийский интернет-конкурс мультимедийных технологий «Мастер презентаций»</a:t>
            </a:r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1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374856" name="Freeform 72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73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374858" name="Oval 74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859" name="Oval 75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860" name="Oval 76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861" name="Oval 77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862" name="Oval 78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863" name="Freeform 79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864" name="Freeform 80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865" name="Freeform 81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866" name="Freeform 82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867" name="Freeform 83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868" name="Oval 84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" name="Group 85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74870" name="Oval 86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871" name="Oval 87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872" name="Oval 88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873" name="Oval 89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874" name="Oval 90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875" name="Oval 91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876" name="Oval 92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877" name="Oval 93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878" name="Freeform 94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879" name="Freeform 95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880" name="Freeform 96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881" name="Freeform 97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882" name="Freeform 98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883" name="Freeform 99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884" name="Freeform 100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885" name="Freeform 101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886" name="Freeform 102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887" name="Freeform 103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5" name="Group 104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374889" name="Freeform 105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890" name="Freeform 106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891" name="Freeform 107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892" name="Freeform 108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893" name="Freeform 109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894" name="Freeform 110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895" name="Freeform 111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896" name="Freeform 112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897" name="Freeform 113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898" name="Freeform 114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899" name="Freeform 115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900" name="Oval 116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901" name="Oval 117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902" name="Oval 118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903" name="Oval 119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904" name="Oval 120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905" name="Oval 121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6" name="Group 122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374907" name="Freeform 123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908" name="Freeform 124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909" name="Freeform 125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910" name="Freeform 126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911" name="Freeform 127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912" name="Freeform 128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913" name="Freeform 129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7" name="Group 130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374915" name="Oval 131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74916" name="Oval 132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74917" name="Oval 133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74918" name="Oval 134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374850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74851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74852" name="Rectangle 68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74853" name="Rectangle 69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олооо</a:t>
            </a:r>
            <a:endParaRPr lang="ru-RU"/>
          </a:p>
        </p:txBody>
      </p:sp>
      <p:sp>
        <p:nvSpPr>
          <p:cNvPr id="374854" name="Rectangle 70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B6E3F04-3CF3-4CC6-A1D3-30C6553797B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4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4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74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4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4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74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4850" grpId="0"/>
      <p:bldP spid="374851" grpId="0" build="p">
        <p:tmplLst>
          <p:tmpl lvl="1">
            <p:tnLst>
              <p:par>
                <p:cTn presetID="50" presetClass="entr" presetSubtype="0" decel="10000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48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3748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748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37485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олооо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43FA2F-12BF-475C-92FE-778BAA2512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олооо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43FA2F-12BF-475C-92FE-778BAA2512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олооо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D43FA2F-12BF-475C-92FE-778BAA2512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олооо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D43FA2F-12BF-475C-92FE-778BAA2512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олооо</a:t>
            </a: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D43FA2F-12BF-475C-92FE-778BAA2512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r>
              <a:rPr lang="ru-RU" smtClean="0"/>
              <a:t>Вставка клипа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олооо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D43FA2F-12BF-475C-92FE-778BAA2512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Рисунок с подписью">
    <p:bg>
      <p:bgPr>
        <a:blipFill dpi="0" rotWithShape="1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715140" y="0"/>
            <a:ext cx="2428860" cy="173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43174" y="5076840"/>
            <a:ext cx="4857784" cy="566738"/>
          </a:xfrm>
        </p:spPr>
        <p:txBody>
          <a:bodyPr anchor="b"/>
          <a:lstStyle>
            <a:lvl1pPr algn="ctr">
              <a:defRPr sz="2000" b="0">
                <a:latin typeface="Segoe Script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643174" y="889015"/>
            <a:ext cx="4857784" cy="4114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Место для фотографии</a:t>
            </a:r>
            <a:endParaRPr lang="ru-RU" dirty="0"/>
          </a:p>
        </p:txBody>
      </p:sp>
    </p:spTree>
  </p:cSld>
  <p:clrMapOvr>
    <a:masterClrMapping/>
  </p:clrMapOvr>
  <p:transition>
    <p:split orient="vert" dir="in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Рисунок с подписью">
    <p:bg>
      <p:bgPr>
        <a:blipFill dpi="0" rotWithShape="1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715140" y="0"/>
            <a:ext cx="2428860" cy="173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43174" y="5076840"/>
            <a:ext cx="4857784" cy="566738"/>
          </a:xfrm>
        </p:spPr>
        <p:txBody>
          <a:bodyPr anchor="b"/>
          <a:lstStyle>
            <a:lvl1pPr algn="ctr">
              <a:defRPr sz="2000" b="0">
                <a:latin typeface="Segoe Script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643174" y="889015"/>
            <a:ext cx="4857784" cy="4114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Место для фотографии</a:t>
            </a:r>
            <a:endParaRPr lang="ru-RU" dirty="0"/>
          </a:p>
        </p:txBody>
      </p:sp>
    </p:spTree>
  </p:cSld>
  <p:clrMapOvr>
    <a:masterClrMapping/>
  </p:clrMapOvr>
  <p:transition>
    <p:split orient="vert" dir="in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icture with Caption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715140" y="0"/>
            <a:ext cx="2428860" cy="173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714876" y="857232"/>
            <a:ext cx="4143404" cy="4114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Место для фотографии</a:t>
            </a:r>
            <a:endParaRPr lang="ru-RU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714876" y="5072063"/>
            <a:ext cx="4143374" cy="571515"/>
          </a:xfr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1800" b="0" kern="1200" dirty="0" smtClean="0">
                <a:solidFill>
                  <a:schemeClr val="tx1"/>
                </a:solidFill>
                <a:latin typeface="Segoe Script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ru-RU" dirty="0" smtClean="0"/>
              <a:t>С</a:t>
            </a:r>
            <a:r>
              <a:rPr lang="en-US" dirty="0" smtClean="0"/>
              <a:t>lick to edit Master title style</a:t>
            </a:r>
            <a:endParaRPr lang="ru-RU" dirty="0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2" hasCustomPrompt="1"/>
          </p:nvPr>
        </p:nvSpPr>
        <p:spPr>
          <a:xfrm>
            <a:off x="428625" y="857250"/>
            <a:ext cx="4071938" cy="4114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 vert="horz" lIns="91440" tIns="45720" rIns="91440" bIns="4572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ru-RU" sz="3200" kern="1200" baseline="0" dirty="0" smtClean="0">
                <a:solidFill>
                  <a:schemeClr val="tx1"/>
                </a:solidFill>
                <a:latin typeface="Segoe" pitchFamily="34" charset="0"/>
                <a:ea typeface="+mn-ea"/>
                <a:cs typeface="+mn-cs"/>
              </a:defRPr>
            </a:lvl1pPr>
          </a:lstStyle>
          <a:p>
            <a:r>
              <a:rPr lang="ru-RU" dirty="0" smtClean="0"/>
              <a:t>Место для фотографии</a:t>
            </a:r>
          </a:p>
          <a:p>
            <a:endParaRPr lang="ru-RU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3" hasCustomPrompt="1"/>
          </p:nvPr>
        </p:nvSpPr>
        <p:spPr>
          <a:xfrm>
            <a:off x="428625" y="5072074"/>
            <a:ext cx="4071937" cy="571489"/>
          </a:xfrm>
        </p:spPr>
        <p:txBody>
          <a:bodyPr vert="horz" lIns="91440" tIns="45720" rIns="91440" bIns="45720" rtlCol="0" anchor="b">
            <a:normAutofit/>
          </a:bodyPr>
          <a:lstStyle>
            <a:lvl1pPr marL="342900" marR="0" indent="-3429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ru-RU" sz="1800" b="0" kern="1200" dirty="0" smtClean="0">
                <a:solidFill>
                  <a:schemeClr val="tx1"/>
                </a:solidFill>
                <a:latin typeface="Segoe Script" pitchFamily="34" charset="0"/>
                <a:ea typeface="+mj-ea"/>
                <a:cs typeface="+mj-cs"/>
              </a:defRPr>
            </a:lvl1pPr>
          </a:lstStyle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dirty="0" smtClean="0"/>
              <a:t>С</a:t>
            </a:r>
            <a:r>
              <a:rPr lang="en-US" dirty="0" smtClean="0"/>
              <a:t>lick to edit Master title style</a:t>
            </a:r>
            <a:endParaRPr lang="ru-RU" dirty="0" smtClean="0"/>
          </a:p>
        </p:txBody>
      </p:sp>
    </p:spTree>
  </p:cSld>
  <p:clrMapOvr>
    <a:masterClrMapping/>
  </p:clrMapOvr>
  <p:transition>
    <p:split orient="vert" dir="in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Picture with Caption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715140" y="0"/>
            <a:ext cx="2428860" cy="173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5143512"/>
            <a:ext cx="8572560" cy="566738"/>
          </a:xfrm>
        </p:spPr>
        <p:txBody>
          <a:bodyPr anchor="b"/>
          <a:lstStyle>
            <a:lvl1pPr algn="ctr">
              <a:defRPr sz="2000" b="0">
                <a:latin typeface="Segoe Script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85720" y="928670"/>
            <a:ext cx="8643998" cy="4114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Место для фотографии</a:t>
            </a:r>
            <a:endParaRPr lang="ru-RU" dirty="0"/>
          </a:p>
        </p:txBody>
      </p:sp>
    </p:spTree>
  </p:cSld>
  <p:clrMapOvr>
    <a:masterClrMapping/>
  </p:clrMapOvr>
  <p:transition>
    <p:split orient="vert"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олооо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43FA2F-12BF-475C-92FE-778BAA2512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олооо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43FA2F-12BF-475C-92FE-778BAA2512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олооо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43FA2F-12BF-475C-92FE-778BAA2512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олооо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43FA2F-12BF-475C-92FE-778BAA2512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олооо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43FA2F-12BF-475C-92FE-778BAA2512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олооо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43FA2F-12BF-475C-92FE-778BAA2512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олооо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43FA2F-12BF-475C-92FE-778BAA2512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олооо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43FA2F-12BF-475C-92FE-778BAA2512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784" name="Freeform 24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77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373763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7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373774" name="Oval 14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775" name="Oval 15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776" name="Oval 16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777" name="Oval 17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778" name="Oval 18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779" name="Freeform 19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780" name="Freeform 20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781" name="Freeform 21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782" name="Freeform 22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783" name="Freeform 23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813" name="Oval 53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" name="Group 73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73766" name="Oval 6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767" name="Oval 7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768" name="Oval 8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769" name="Oval 9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770" name="Oval 10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771" name="Oval 11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772" name="Oval 12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773" name="Oval 13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785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786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787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788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789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790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791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792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793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794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5" name="Group 7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373795" name="Freeform 35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796" name="Freeform 36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797" name="Freeform 37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798" name="Freeform 38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799" name="Freeform 39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800" name="Freeform 40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801" name="Freeform 41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802" name="Freeform 42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803" name="Freeform 43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804" name="Freeform 44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805" name="Freeform 45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815" name="Oval 55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816" name="Oval 56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817" name="Oval 57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818" name="Oval 58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819" name="Oval 59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820" name="Oval 60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6" name="Group 75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373806" name="Freeform 46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807" name="Freeform 47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808" name="Freeform 48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809" name="Freeform 49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810" name="Freeform 50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811" name="Freeform 51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812" name="Freeform 52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7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373822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73823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73824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73825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373826" name="Rectangle 66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73838" name="Rectangle 7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73839" name="Rectangle 7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373840" name="Rectangle 8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r>
              <a:rPr lang="ru-RU" smtClean="0"/>
              <a:t>олооо</a:t>
            </a:r>
            <a:endParaRPr lang="ru-RU"/>
          </a:p>
        </p:txBody>
      </p:sp>
      <p:sp>
        <p:nvSpPr>
          <p:cNvPr id="373841" name="Rectangle 8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fld id="{3D43FA2F-12BF-475C-92FE-778BAA2512D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  <p:sldLayoutId id="2147483680" r:id="rId16"/>
    <p:sldLayoutId id="2147483681" r:id="rId17"/>
    <p:sldLayoutId id="2147483683" r:id="rId18"/>
    <p:sldLayoutId id="2147483684" r:id="rId19"/>
  </p:sldLayoutIdLst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38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38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7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8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38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38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738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8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38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38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738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8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38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738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738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8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38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38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738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8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38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738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738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3826" grpId="0"/>
      <p:bldP spid="373838" grpId="0" build="p">
        <p:tmplLst>
          <p:tmpl lvl="1">
            <p:tnLst>
              <p:par>
                <p:cTn presetID="50" presetClass="entr" presetSubtype="0" decel="10000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38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3738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738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37383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50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38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3738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738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37383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50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38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3738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738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37383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50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38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3738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738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37383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50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38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3738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738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37383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origami.ru/mod/clas.htm" TargetMode="External"/><Relationship Id="rId3" Type="http://schemas.openxmlformats.org/officeDocument/2006/relationships/hyperlink" Target="http://stranamasterov.ru/about" TargetMode="External"/><Relationship Id="rId7" Type="http://schemas.openxmlformats.org/officeDocument/2006/relationships/hyperlink" Target="http://ejka.ru/blog/plastilin/780.html" TargetMode="Externa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detpodelki.ru/" TargetMode="External"/><Relationship Id="rId5" Type="http://schemas.openxmlformats.org/officeDocument/2006/relationships/hyperlink" Target="http://www.trozo.ru/" TargetMode="External"/><Relationship Id="rId4" Type="http://schemas.openxmlformats.org/officeDocument/2006/relationships/hyperlink" Target="http://www.umnyedetki.ru/index.html" TargetMode="External"/><Relationship Id="rId9" Type="http://schemas.openxmlformats.org/officeDocument/2006/relationships/hyperlink" Target="http://origami-paper.ru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3.xml"/><Relationship Id="rId7" Type="http://schemas.openxmlformats.org/officeDocument/2006/relationships/slide" Target="slide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10" Type="http://schemas.openxmlformats.org/officeDocument/2006/relationships/slide" Target="slide10.xml"/><Relationship Id="rId4" Type="http://schemas.openxmlformats.org/officeDocument/2006/relationships/slide" Target="slide4.xml"/><Relationship Id="rId9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5.jpeg"/><Relationship Id="rId7" Type="http://schemas.openxmlformats.org/officeDocument/2006/relationships/hyperlink" Target="http://neverovka.narod.ru/foto/os006.JPG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hyperlink" Target="http://img0.liveinternet.ru/images/attach/c/1/58/392/58392253_1272509926_osjminowkka.jpg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3568" y="836712"/>
            <a:ext cx="7560840" cy="5256584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smtClean="0"/>
              <a:t>              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effectLst/>
                <a:latin typeface="Times New Roman" pitchFamily="18" charset="0"/>
                <a:cs typeface="Times New Roman" pitchFamily="18" charset="0"/>
              </a:rPr>
              <a:t>ПРОГРАММА </a:t>
            </a:r>
            <a:br>
              <a:rPr lang="ru-RU" sz="36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effectLst/>
                <a:latin typeface="Times New Roman" pitchFamily="18" charset="0"/>
                <a:cs typeface="Times New Roman" pitchFamily="18" charset="0"/>
              </a:rPr>
              <a:t>                              занятий внеурочной</a:t>
            </a:r>
            <a:br>
              <a:rPr lang="ru-RU" sz="36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effectLst/>
                <a:latin typeface="Times New Roman" pitchFamily="18" charset="0"/>
                <a:cs typeface="Times New Roman" pitchFamily="18" charset="0"/>
              </a:rPr>
              <a:t>                           деятельностью </a:t>
            </a:r>
            <a:br>
              <a:rPr lang="ru-RU" sz="36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effectLst/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ru-RU" sz="3600" b="1" dirty="0" smtClean="0"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ДЕКОРАТИВНОЕ                   </a:t>
            </a:r>
            <a:br>
              <a:rPr lang="ru-RU" sz="3600" b="1" dirty="0" smtClean="0"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ТВОРЧЕСТВО</a:t>
            </a:r>
            <a:br>
              <a:rPr lang="ru-RU" sz="3600" b="1" dirty="0" smtClean="0"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effectLst/>
                <a:latin typeface="Times New Roman" pitchFamily="18" charset="0"/>
                <a:cs typeface="Times New Roman" pitchFamily="18" charset="0"/>
              </a:rPr>
              <a:t>Попова О.Ю.</a:t>
            </a:r>
            <a:br>
              <a:rPr lang="ru-RU" sz="2000" b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effectLst/>
                <a:latin typeface="Times New Roman" pitchFamily="18" charset="0"/>
                <a:cs typeface="Times New Roman" pitchFamily="18" charset="0"/>
              </a:rPr>
              <a:t> учитель начальных классов</a:t>
            </a:r>
            <a:br>
              <a:rPr lang="ru-RU" sz="2000" b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effectLst/>
                <a:latin typeface="Times New Roman" pitchFamily="18" charset="0"/>
                <a:cs typeface="Times New Roman" pitchFamily="18" charset="0"/>
              </a:rPr>
              <a:t>МБОУ «Средняя общеобразовательная школа №37 »</a:t>
            </a:r>
            <a:br>
              <a:rPr lang="ru-RU" sz="2000" b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effectLst/>
                <a:latin typeface="Times New Roman" pitchFamily="18" charset="0"/>
                <a:cs typeface="Times New Roman" pitchFamily="18" charset="0"/>
              </a:rPr>
              <a:t> г. Кемерово, </a:t>
            </a:r>
            <a:r>
              <a:rPr lang="ru-RU" sz="2000" b="1" dirty="0" smtClean="0">
                <a:effectLst/>
                <a:latin typeface="Times New Roman" pitchFamily="18" charset="0"/>
                <a:cs typeface="Times New Roman" pitchFamily="18" charset="0"/>
              </a:rPr>
              <a:t>2012</a:t>
            </a:r>
            <a:r>
              <a:rPr lang="ru-RU" sz="2000" b="1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411760" y="0"/>
            <a:ext cx="3312368" cy="313184"/>
          </a:xfrm>
        </p:spPr>
        <p:txBody>
          <a:bodyPr/>
          <a:lstStyle/>
          <a:p>
            <a:endParaRPr lang="ru-RU" sz="1200" dirty="0">
              <a:solidFill>
                <a:schemeClr val="accent4">
                  <a:lumMod val="75000"/>
                  <a:lumOff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76672"/>
            <a:ext cx="8572560" cy="5233578"/>
          </a:xfrm>
        </p:spPr>
        <p:txBody>
          <a:bodyPr/>
          <a:lstStyle/>
          <a:p>
            <a:pPr algn="l"/>
            <a:r>
              <a:rPr lang="ru-RU" sz="28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Интернет ресурсы</a:t>
            </a:r>
            <a:br>
              <a:rPr lang="ru-RU" sz="28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8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  <a:hlinkClick r:id="rId3"/>
              </a:rPr>
              <a:t>http://stranamasterov.ru/about</a:t>
            </a:r>
            <a:r>
              <a:rPr lang="ru-RU" sz="28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8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  <a:hlinkClick r:id="rId4"/>
              </a:rPr>
              <a:t>http://www.umnyedetki.ru/index.html </a:t>
            </a:r>
            <a:r>
              <a:rPr lang="ru-RU" sz="28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8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  <a:hlinkClick r:id="rId5"/>
              </a:rPr>
              <a:t>http://www.trozo.ru/ </a:t>
            </a:r>
            <a:r>
              <a:rPr lang="ru-RU" sz="28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28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  <a:hlinkClick r:id="rId6"/>
              </a:rPr>
              <a:t>http://detpodelki.ru/ </a:t>
            </a:r>
            <a:r>
              <a:rPr lang="ru-RU" sz="28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sz="28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  <a:hlinkClick r:id="rId7"/>
              </a:rPr>
              <a:t>http://ejka.ru/blog/plastilin/780.html </a:t>
            </a:r>
            <a:r>
              <a:rPr lang="ru-RU" sz="28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sz="28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  <a:hlinkClick r:id="rId8"/>
              </a:rPr>
              <a:t>http://www.origami.ru/mod/clas.htm </a:t>
            </a:r>
            <a:r>
              <a:rPr lang="ru-RU" sz="28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en-US" sz="28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  <a:hlinkClick r:id="rId9"/>
              </a:rPr>
              <a:t>http://origami-paper.ru/ </a:t>
            </a:r>
            <a:r>
              <a:rPr lang="ru-RU" sz="28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C00000"/>
              </a:solidFill>
              <a:effectLst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80920" cy="5238914"/>
          </a:xfrm>
        </p:spPr>
        <p:txBody>
          <a:bodyPr/>
          <a:lstStyle/>
          <a:p>
            <a:pPr algn="l"/>
            <a:r>
              <a:rPr lang="ru-RU" sz="28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Содержание:</a:t>
            </a:r>
            <a:r>
              <a:rPr lang="ru-RU" sz="28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цель программы</a:t>
            </a: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задачи</a:t>
            </a: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принципы и формы организации</a:t>
            </a: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содержание. Природный материал</a:t>
            </a: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пластилин</a:t>
            </a: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аппликация</a:t>
            </a: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  <a:hlinkClick r:id="rId9" action="ppaction://hlinksldjump"/>
              </a:rPr>
              <a:t>выставки работ</a:t>
            </a: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  <a:hlinkClick r:id="rId10" action="ppaction://hlinksldjump"/>
              </a:rPr>
              <a:t>интернет ресурсы</a:t>
            </a:r>
            <a:r>
              <a:rPr lang="ru-RU" dirty="0" smtClean="0">
                <a:solidFill>
                  <a:schemeClr val="tx1"/>
                </a:solidFill>
                <a:effectLst/>
              </a:rPr>
              <a:t/>
            </a:r>
            <a:br>
              <a:rPr lang="ru-RU" dirty="0" smtClean="0">
                <a:solidFill>
                  <a:schemeClr val="tx1"/>
                </a:solidFill>
                <a:effectLst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 cstate="screen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672" y="620688"/>
            <a:ext cx="4857784" cy="566738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Цель программы:</a:t>
            </a:r>
            <a:endParaRPr lang="ru-RU" sz="2800" b="1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484784"/>
            <a:ext cx="82089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формирование целостного образовательного пространства, обеспечивающего возможность для полноценного развития ребенка во всем многообразии его запросов и интересов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screen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707904" y="404664"/>
            <a:ext cx="13084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052736"/>
            <a:ext cx="820891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расширение и углубление знаний о творческой деятельности 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развитие эстетического и художественного вкуса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совершенствование навыков работы с наиболее распространенными инструментами ручного труда 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развитие моторики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активизация творческой и познавательной деятельности детей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развитие образного и пространственного мышления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стимулирование смекалки, находчивости, изобретательности и устойчивого интереса к поисковой деятельности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воспитание трудолюбия, уважения к своему и чужому труду, умения общаться в коллективе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blipFill>
          <a:blip r:embed="rId3" cstate="screen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932040" y="2996952"/>
            <a:ext cx="3168352" cy="2448272"/>
          </a:xfrm>
        </p:spPr>
        <p:txBody>
          <a:bodyPr>
            <a:noAutofit/>
          </a:bodyPr>
          <a:lstStyle/>
          <a:p>
            <a:endParaRPr lang="ru-RU" sz="2800" b="1" dirty="0" smtClean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Формы</a:t>
            </a:r>
          </a:p>
          <a:p>
            <a:r>
              <a:rPr lang="ru-RU" sz="2800" b="1" dirty="0" smtClean="0">
                <a:effectLst/>
                <a:latin typeface="Times New Roman" pitchFamily="18" charset="0"/>
                <a:cs typeface="Times New Roman" pitchFamily="18" charset="0"/>
              </a:rPr>
              <a:t>- экскурсия</a:t>
            </a:r>
          </a:p>
          <a:p>
            <a:r>
              <a:rPr lang="ru-RU" sz="2800" b="1" dirty="0" smtClean="0">
                <a:effectLst/>
                <a:latin typeface="Times New Roman" pitchFamily="18" charset="0"/>
                <a:cs typeface="Times New Roman" pitchFamily="18" charset="0"/>
              </a:rPr>
              <a:t>- конкурс</a:t>
            </a:r>
          </a:p>
          <a:p>
            <a:r>
              <a:rPr lang="ru-RU" sz="2800" b="1" dirty="0" smtClean="0">
                <a:effectLst/>
                <a:latin typeface="Times New Roman" pitchFamily="18" charset="0"/>
                <a:cs typeface="Times New Roman" pitchFamily="18" charset="0"/>
              </a:rPr>
              <a:t>- выставка</a:t>
            </a:r>
          </a:p>
          <a:p>
            <a:r>
              <a:rPr lang="ru-RU" sz="2800" b="1" dirty="0" smtClean="0">
                <a:effectLst/>
                <a:latin typeface="Times New Roman" pitchFamily="18" charset="0"/>
                <a:cs typeface="Times New Roman" pitchFamily="18" charset="0"/>
              </a:rPr>
              <a:t>- творческая мастерская</a:t>
            </a:r>
          </a:p>
          <a:p>
            <a:r>
              <a:rPr lang="ru-RU" sz="2800" b="1" dirty="0" smtClean="0">
                <a:effectLst/>
                <a:latin typeface="Times New Roman" pitchFamily="18" charset="0"/>
                <a:cs typeface="Times New Roman" pitchFamily="18" charset="0"/>
              </a:rPr>
              <a:t>-проектная деятельность</a:t>
            </a:r>
            <a:endParaRPr lang="ru-RU" sz="28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11560" y="764704"/>
            <a:ext cx="3600400" cy="3672408"/>
          </a:xfrm>
        </p:spPr>
        <p:txBody>
          <a:bodyPr>
            <a:noAutofit/>
          </a:bodyPr>
          <a:lstStyle/>
          <a:p>
            <a:endParaRPr lang="ru-RU" sz="2400" b="1" dirty="0">
              <a:solidFill>
                <a:srgbClr val="C00000"/>
              </a:solidFill>
            </a:endParaRPr>
          </a:p>
          <a:p>
            <a:endParaRPr lang="ru-RU" sz="2400" b="1" dirty="0" smtClean="0">
              <a:solidFill>
                <a:srgbClr val="C00000"/>
              </a:solidFill>
            </a:endParaRPr>
          </a:p>
          <a:p>
            <a:endParaRPr lang="ru-RU" sz="2400" b="1" dirty="0">
              <a:solidFill>
                <a:srgbClr val="C00000"/>
              </a:solidFill>
            </a:endParaRPr>
          </a:p>
          <a:p>
            <a:endParaRPr lang="ru-RU" sz="2400" b="1" dirty="0" smtClean="0">
              <a:solidFill>
                <a:srgbClr val="C00000"/>
              </a:solidFill>
            </a:endParaRPr>
          </a:p>
          <a:p>
            <a:endParaRPr lang="ru-RU" sz="2400" b="1" dirty="0">
              <a:solidFill>
                <a:srgbClr val="C00000"/>
              </a:solidFill>
            </a:endParaRPr>
          </a:p>
          <a:p>
            <a:endParaRPr lang="ru-RU" sz="2400" b="1" dirty="0" smtClean="0">
              <a:solidFill>
                <a:srgbClr val="C00000"/>
              </a:solidFill>
            </a:endParaRPr>
          </a:p>
          <a:p>
            <a:endParaRPr lang="ru-RU" sz="2800" b="1" dirty="0" smtClean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Принципы</a:t>
            </a:r>
          </a:p>
          <a:p>
            <a:r>
              <a:rPr lang="ru-RU" sz="2800" b="1" dirty="0" smtClean="0">
                <a:effectLst/>
                <a:latin typeface="Times New Roman" pitchFamily="18" charset="0"/>
                <a:cs typeface="Times New Roman" pitchFamily="18" charset="0"/>
              </a:rPr>
              <a:t>- деятельности</a:t>
            </a:r>
          </a:p>
          <a:p>
            <a:pPr>
              <a:buFontTx/>
              <a:buChar char="-"/>
            </a:pPr>
            <a:r>
              <a:rPr lang="ru-RU" sz="2800" b="1" dirty="0" smtClean="0">
                <a:effectLst/>
                <a:latin typeface="Times New Roman" pitchFamily="18" charset="0"/>
                <a:cs typeface="Times New Roman" pitchFamily="18" charset="0"/>
              </a:rPr>
              <a:t>психологической</a:t>
            </a:r>
          </a:p>
          <a:p>
            <a:r>
              <a:rPr lang="ru-RU" sz="2800" b="1" dirty="0" smtClean="0">
                <a:effectLst/>
                <a:latin typeface="Times New Roman" pitchFamily="18" charset="0"/>
                <a:cs typeface="Times New Roman" pitchFamily="18" charset="0"/>
              </a:rPr>
              <a:t>комфортности</a:t>
            </a:r>
          </a:p>
          <a:p>
            <a:r>
              <a:rPr lang="ru-RU" sz="2800" b="1" dirty="0" smtClean="0">
                <a:effectLst/>
                <a:latin typeface="Times New Roman" pitchFamily="18" charset="0"/>
                <a:cs typeface="Times New Roman" pitchFamily="18" charset="0"/>
              </a:rPr>
              <a:t>- вариативности</a:t>
            </a:r>
          </a:p>
          <a:p>
            <a:r>
              <a:rPr lang="ru-RU" sz="2800" b="1" dirty="0" smtClean="0">
                <a:effectLst/>
                <a:latin typeface="Times New Roman" pitchFamily="18" charset="0"/>
                <a:cs typeface="Times New Roman" pitchFamily="18" charset="0"/>
              </a:rPr>
              <a:t>- творчества</a:t>
            </a:r>
          </a:p>
          <a:p>
            <a:pPr>
              <a:buFontTx/>
              <a:buChar char="-"/>
            </a:pPr>
            <a:endParaRPr lang="ru-RU" sz="2800" b="1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Documents and Settings\Администратор.THE-C5946896714\Мои документы\окс\мои программы\внеурочная по декоративному творчеству\1 класс\из шишек\dsc01365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4149080"/>
            <a:ext cx="2975957" cy="2231968"/>
          </a:xfrm>
          <a:prstGeom prst="rect">
            <a:avLst/>
          </a:prstGeom>
          <a:noFill/>
        </p:spPr>
      </p:pic>
      <p:pic>
        <p:nvPicPr>
          <p:cNvPr id="4098" name="Picture 2" descr="C:\Documents and Settings\Администратор.THE-C5946896714\Мои документы\окс\мои программы\внеурочная по декоративному творчеству\1 класс\из шишек\dsc08940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167056" y="4221088"/>
            <a:ext cx="2976944" cy="2232000"/>
          </a:xfrm>
          <a:prstGeom prst="rect">
            <a:avLst/>
          </a:prstGeom>
          <a:noFill/>
        </p:spPr>
      </p:pic>
      <p:pic>
        <p:nvPicPr>
          <p:cNvPr id="4101" name="Picture 5" descr="http://www.kalyakimalyaki.ru/img_base/2009/pimg_511_22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3528" y="332656"/>
            <a:ext cx="2857500" cy="2143125"/>
          </a:xfrm>
          <a:prstGeom prst="rect">
            <a:avLst/>
          </a:prstGeom>
          <a:noFill/>
        </p:spPr>
      </p:pic>
      <p:pic>
        <p:nvPicPr>
          <p:cNvPr id="4103" name="Picture 7" descr="Детские поделки из овощей и фруктов своими руками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563888" y="332656"/>
            <a:ext cx="1905000" cy="2019301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672" y="2780928"/>
            <a:ext cx="5760640" cy="48105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Природный материал</a:t>
            </a:r>
            <a:endParaRPr lang="ru-RU" sz="2400" b="1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5" name="Picture 9" descr="Картинка 27 из 2495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6012160" y="260648"/>
            <a:ext cx="2952328" cy="2356253"/>
          </a:xfrm>
          <a:prstGeom prst="rect">
            <a:avLst/>
          </a:prstGeom>
          <a:noFill/>
        </p:spPr>
      </p:pic>
      <p:pic>
        <p:nvPicPr>
          <p:cNvPr id="4107" name="Picture 11" descr="http://www.soglasie201.ru/img/kat/sc361_17.JP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2963820" y="3861048"/>
            <a:ext cx="3552395" cy="2664296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3212976"/>
            <a:ext cx="2592288" cy="481050"/>
          </a:xfrm>
        </p:spPr>
        <p:txBody>
          <a:bodyPr/>
          <a:lstStyle/>
          <a:p>
            <a:r>
              <a:rPr lang="ru-RU" sz="28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Пластилин</a:t>
            </a:r>
            <a:endParaRPr lang="ru-RU" sz="2800" b="1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C:\Documents and Settings\Администратор.THE-C5946896714\Мои документы\окс\мои программы\внеурочная по декоративному творчеству\1 класс\gusenica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644008" y="404664"/>
            <a:ext cx="3556620" cy="2236567"/>
          </a:xfrm>
          <a:prstGeom prst="rect">
            <a:avLst/>
          </a:prstGeom>
          <a:noFill/>
        </p:spPr>
      </p:pic>
      <p:pic>
        <p:nvPicPr>
          <p:cNvPr id="22531" name="Picture 3" descr="C:\Documents and Settings\Администратор.THE-C5946896714\Мои документы\окс\мои программы\внеурочная по декоративному творчеству\1 класс\p220001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915816" y="3789040"/>
            <a:ext cx="3414703" cy="2700000"/>
          </a:xfrm>
          <a:prstGeom prst="rect">
            <a:avLst/>
          </a:prstGeom>
          <a:noFill/>
        </p:spPr>
      </p:pic>
      <p:pic>
        <p:nvPicPr>
          <p:cNvPr id="22533" name="Picture 5" descr="Картинка 36 из 157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39552" y="332656"/>
            <a:ext cx="2943225" cy="2686051"/>
          </a:xfrm>
          <a:prstGeom prst="rect">
            <a:avLst/>
          </a:prstGeom>
          <a:noFill/>
        </p:spPr>
      </p:pic>
      <p:pic>
        <p:nvPicPr>
          <p:cNvPr id="6" name="Рисунок 5" descr="мама поделка"/>
          <p:cNvPicPr/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23528" y="3140968"/>
            <a:ext cx="2307531" cy="3158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поделки к 8 марта"/>
          <p:cNvPicPr/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620445" y="2996952"/>
            <a:ext cx="2523555" cy="3609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2924944"/>
            <a:ext cx="3240360" cy="576064"/>
          </a:xfrm>
        </p:spPr>
        <p:txBody>
          <a:bodyPr/>
          <a:lstStyle/>
          <a:p>
            <a:r>
              <a:rPr lang="ru-RU" sz="28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Аппликация</a:t>
            </a:r>
            <a:endParaRPr lang="ru-RU" sz="2800" b="1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 Мастер-класс, Поделка, изделие Аппликация, Моделирование: Деревья с объемной кроной. МК Бумага, Картон Отдых. Фото 1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79512" y="260648"/>
            <a:ext cx="2952328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festival.1september.ru/articles/311301/image30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23528" y="4509120"/>
            <a:ext cx="1656184" cy="2194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SDC14599"/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419872" y="620688"/>
            <a:ext cx="2160240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www.umka.by/cms/images/lilia.jpg"/>
          <p:cNvPicPr/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156176" y="476672"/>
            <a:ext cx="2664296" cy="1961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www.umka.by/cms/images/1.JPG"/>
          <p:cNvPicPr/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843808" y="4149080"/>
            <a:ext cx="2304256" cy="2274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www.umka.by/cms/images/345(1).jpg"/>
          <p:cNvPicPr/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372200" y="2708920"/>
            <a:ext cx="232410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www.umka.by/cms/images/08_04_%20365(1).jpg"/>
          <p:cNvPicPr/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179512" y="2564904"/>
            <a:ext cx="238125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5508104" y="4581128"/>
            <a:ext cx="2568072" cy="1926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2780928"/>
            <a:ext cx="3528392" cy="566738"/>
          </a:xfrm>
        </p:spPr>
        <p:txBody>
          <a:bodyPr/>
          <a:lstStyle/>
          <a:p>
            <a:r>
              <a:rPr lang="ru-RU" sz="28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Выставки работ</a:t>
            </a:r>
            <a:endParaRPr lang="ru-RU" sz="2800" b="1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332656"/>
            <a:ext cx="3203848" cy="2820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111872" y="476672"/>
            <a:ext cx="4032128" cy="2331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95536" y="3573016"/>
            <a:ext cx="3312368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644008" y="3573016"/>
            <a:ext cx="4032448" cy="276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руги">
  <a:themeElements>
    <a:clrScheme name="Круги 9">
      <a:dk1>
        <a:srgbClr val="000000"/>
      </a:dk1>
      <a:lt1>
        <a:srgbClr val="D7D1B9"/>
      </a:lt1>
      <a:dk2>
        <a:srgbClr val="B39257"/>
      </a:dk2>
      <a:lt2>
        <a:srgbClr val="B1A887"/>
      </a:lt2>
      <a:accent1>
        <a:srgbClr val="FFCC66"/>
      </a:accent1>
      <a:accent2>
        <a:srgbClr val="E6E3AC"/>
      </a:accent2>
      <a:accent3>
        <a:srgbClr val="E8E5D9"/>
      </a:accent3>
      <a:accent4>
        <a:srgbClr val="000000"/>
      </a:accent4>
      <a:accent5>
        <a:srgbClr val="FFE2B8"/>
      </a:accent5>
      <a:accent6>
        <a:srgbClr val="D0CE9B"/>
      </a:accent6>
      <a:hlink>
        <a:srgbClr val="666633"/>
      </a:hlink>
      <a:folHlink>
        <a:srgbClr val="9C9800"/>
      </a:folHlink>
    </a:clrScheme>
    <a:fontScheme name="Круг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BB2780C3CC07BD4BAA623FF9571645580400D1570604EA743043A2641365C0E91715" ma:contentTypeVersion="28" ma:contentTypeDescription="Create a new document." ma:contentTypeScope="" ma:versionID="91c327331e5971e62f2a5301ad123600"/>
</file>

<file path=customXml/itemProps1.xml><?xml version="1.0" encoding="utf-8"?>
<ds:datastoreItem xmlns:ds="http://schemas.openxmlformats.org/officeDocument/2006/customXml" ds:itemID="{7AA32741-8B9C-4BCA-8F6E-7B65362D14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87B7651B-0203-4677-9540-FCD2C7B5F31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52CD0B2-8180-403D-8E3E-DAE9CAB9E3BD}">
  <ds:schemaRefs>
    <ds:schemaRef ds:uri="http://schemas.microsoft.com/office/2006/metadata/contentType"/>
    <ds:schemaRef ds:uri="http://schemas.microsoft.com/office/2006/metadata/properties/metaAttribut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239</TotalTime>
  <Words>246</Words>
  <Application>Microsoft Office PowerPoint</Application>
  <PresentationFormat>Экран (4:3)</PresentationFormat>
  <Paragraphs>74</Paragraphs>
  <Slides>10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Круги</vt:lpstr>
      <vt:lpstr>                                            ПРОГРАММА                                занятий внеурочной                            деятельностью                             ДЕКОРАТИВНОЕ                                        ТВОРЧЕСТВО  Попова О.Ю.  учитель начальных классов МБОУ «Средняя общеобразовательная школа №37 »  г. Кемерово, 2012   </vt:lpstr>
      <vt:lpstr>Содержание: 1. цель программы 2. задачи  3. принципы и формы организации 4. содержание. Природный материал 5. пластилин 6. аппликация 7. выставки работ 8. интернет ресурсы    </vt:lpstr>
      <vt:lpstr> Цель программы:</vt:lpstr>
      <vt:lpstr>Слайд 4</vt:lpstr>
      <vt:lpstr>Слайд 5</vt:lpstr>
      <vt:lpstr> Природный материал</vt:lpstr>
      <vt:lpstr>Пластилин</vt:lpstr>
      <vt:lpstr>Аппликация</vt:lpstr>
      <vt:lpstr> Выставки работ</vt:lpstr>
      <vt:lpstr>Интернет ресурсы 1. http://stranamasterov.ru/about 2. http://www.umnyedetki.ru/index.html  3. http://www.trozo.ru/  4. http://detpodelki.ru/  5. http://ejka.ru/blog/plastilin/780.html  6. http://www.origami.ru/mod/clas.htm  7. http://origami-paper.ru/  </vt:lpstr>
    </vt:vector>
  </TitlesOfParts>
  <Company>The Home Entertainment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Фотоальбом</dc:title>
  <dc:subject/>
  <dc:creator>Попова О.Ю.</dc:creator>
  <cp:keywords/>
  <dc:description/>
  <cp:lastModifiedBy>User</cp:lastModifiedBy>
  <cp:revision>30</cp:revision>
  <dcterms:created xsi:type="dcterms:W3CDTF">2011-12-03T07:14:58Z</dcterms:created>
  <dcterms:modified xsi:type="dcterms:W3CDTF">2012-07-24T02:36:26Z</dcterms:modified>
  <cp:category>Фотоальбом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TC102854099990</vt:lpwstr>
  </property>
</Properties>
</file>