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4" r:id="rId3"/>
    <p:sldId id="290" r:id="rId4"/>
    <p:sldId id="292" r:id="rId5"/>
    <p:sldId id="288" r:id="rId6"/>
    <p:sldId id="294" r:id="rId7"/>
    <p:sldId id="278" r:id="rId8"/>
    <p:sldId id="275" r:id="rId9"/>
    <p:sldId id="265" r:id="rId10"/>
    <p:sldId id="266" r:id="rId11"/>
    <p:sldId id="271" r:id="rId12"/>
    <p:sldId id="268" r:id="rId13"/>
    <p:sldId id="279" r:id="rId14"/>
    <p:sldId id="281" r:id="rId15"/>
    <p:sldId id="28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2A65AC"/>
    <a:srgbClr val="CC00CC"/>
    <a:srgbClr val="FFCCFF"/>
    <a:srgbClr val="FFCCCC"/>
    <a:srgbClr val="C35D0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adikal.ru/GALLERY/PageF4G.aspx?i=ac0b3232d77648b9b79b06c14b7559e3" TargetMode="External"/><Relationship Id="rId3" Type="http://schemas.openxmlformats.org/officeDocument/2006/relationships/hyperlink" Target="http://s54.radikal.ru/i143/1003/3c/3fb52bda5119.jpg" TargetMode="External"/><Relationship Id="rId7" Type="http://schemas.openxmlformats.org/officeDocument/2006/relationships/hyperlink" Target="http://s59.radikal.ru/i163/0808/ab/c8fba272fd9e.png" TargetMode="External"/><Relationship Id="rId2" Type="http://schemas.openxmlformats.org/officeDocument/2006/relationships/hyperlink" Target="http://i061.radikal.ru/1004/e7/179c7f9dd06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53.radikal.ru/i139/0808/88/39e0c47799f7.png" TargetMode="External"/><Relationship Id="rId11" Type="http://schemas.openxmlformats.org/officeDocument/2006/relationships/hyperlink" Target="http://puzkarapuz.ru/79624-besedy-po-kartinkam-prava-rebenka.html" TargetMode="External"/><Relationship Id="rId5" Type="http://schemas.openxmlformats.org/officeDocument/2006/relationships/hyperlink" Target="http://fotki.yandex.ru/users/ksannaok/view/118330/?page=0" TargetMode="External"/><Relationship Id="rId10" Type="http://schemas.openxmlformats.org/officeDocument/2006/relationships/hyperlink" Target="http://www.fotodryg.ru/clipart/1/4/30.png" TargetMode="External"/><Relationship Id="rId4" Type="http://schemas.openxmlformats.org/officeDocument/2006/relationships/hyperlink" Target="http://www.forum.inoe.name/showthread.php?t=45545" TargetMode="External"/><Relationship Id="rId9" Type="http://schemas.openxmlformats.org/officeDocument/2006/relationships/hyperlink" Target="http://i26.carguru.ru/88/36/13688/84/129384/0.gi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 слай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28860" y="500042"/>
            <a:ext cx="6143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Calibri" pitchFamily="34" charset="0"/>
              </a:rPr>
              <a:t>Муниципальное общеобразовательное учреждение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Calibri" pitchFamily="34" charset="0"/>
              </a:rPr>
              <a:t>«</a:t>
            </a:r>
            <a:r>
              <a:rPr lang="ru-RU" b="1" dirty="0" err="1" smtClean="0">
                <a:solidFill>
                  <a:schemeClr val="tx2"/>
                </a:solidFill>
                <a:latin typeface="Calibri" pitchFamily="34" charset="0"/>
              </a:rPr>
              <a:t>Сычёвская</a:t>
            </a:r>
            <a:r>
              <a:rPr lang="ru-RU" b="1" dirty="0" smtClean="0">
                <a:solidFill>
                  <a:schemeClr val="tx2"/>
                </a:solidFill>
                <a:latin typeface="Calibri" pitchFamily="34" charset="0"/>
              </a:rPr>
              <a:t> СОШ» Смоленского района Алтайского края</a:t>
            </a:r>
            <a:endParaRPr lang="ru-RU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8992" y="3714752"/>
            <a:ext cx="4548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err="1" smtClean="0">
                <a:solidFill>
                  <a:srgbClr val="002060"/>
                </a:solidFill>
              </a:rPr>
              <a:t>Карышева</a:t>
            </a:r>
            <a:r>
              <a:rPr lang="ru-RU" b="1" dirty="0" smtClean="0">
                <a:solidFill>
                  <a:srgbClr val="002060"/>
                </a:solidFill>
              </a:rPr>
              <a:t> Е.Н., учитель начальных классов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72330" y="4000504"/>
            <a:ext cx="8950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alibri" pitchFamily="34" charset="0"/>
              </a:rPr>
              <a:t>2 класс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14481" y="2428868"/>
            <a:ext cx="6041383" cy="4102101"/>
          </a:xfrm>
          <a:prstGeom prst="roundRect">
            <a:avLst/>
          </a:prstGeom>
          <a:noFill/>
          <a:ln w="38100">
            <a:solidFill>
              <a:srgbClr val="CC00CC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1428728" y="357166"/>
            <a:ext cx="6500858" cy="1357322"/>
          </a:xfrm>
          <a:prstGeom prst="wedgeRoundRectCallout">
            <a:avLst>
              <a:gd name="adj1" fmla="val -44558"/>
              <a:gd name="adj2" fmla="val 86907"/>
              <a:gd name="adj3" fmla="val 16667"/>
            </a:avLst>
          </a:prstGeom>
          <a:solidFill>
            <a:srgbClr val="FFCCFF"/>
          </a:solidFill>
          <a:ln w="38100">
            <a:solidFill>
              <a:srgbClr val="CC00CC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Каждый ребёнок имеет право на досуг.</a:t>
            </a:r>
            <a:endParaRPr lang="ru-RU" sz="2800" b="1" dirty="0">
              <a:solidFill>
                <a:srgbClr val="CC00CC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571612"/>
            <a:ext cx="1357322" cy="1884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643174" y="1928802"/>
            <a:ext cx="3576522" cy="4608701"/>
          </a:xfrm>
          <a:prstGeom prst="round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1714488"/>
            <a:ext cx="1357302" cy="1357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1428728" y="357166"/>
            <a:ext cx="6500858" cy="1357322"/>
          </a:xfrm>
          <a:prstGeom prst="wedgeRoundRectCallout">
            <a:avLst>
              <a:gd name="adj1" fmla="val 42835"/>
              <a:gd name="adj2" fmla="val 72550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0033CC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Дети – инвалиды имеют право на особую заботу и обучение.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1357298"/>
            <a:ext cx="2000264" cy="1927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1500166" y="357166"/>
            <a:ext cx="6500858" cy="1357322"/>
          </a:xfrm>
          <a:prstGeom prst="wedgeRoundRectCallout">
            <a:avLst>
              <a:gd name="adj1" fmla="val -46633"/>
              <a:gd name="adj2" fmla="val 86907"/>
              <a:gd name="adj3" fmla="val 16667"/>
            </a:avLst>
          </a:prstGeom>
          <a:solidFill>
            <a:srgbClr val="FFCCFF"/>
          </a:solidFill>
          <a:ln w="38100">
            <a:solidFill>
              <a:srgbClr val="CC00CC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Каждый ребёнок имеет право на отдых.</a:t>
            </a:r>
            <a:endParaRPr lang="ru-RU" sz="2800" b="1" dirty="0">
              <a:solidFill>
                <a:srgbClr val="CC00CC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85919" y="2500306"/>
            <a:ext cx="5968426" cy="4020887"/>
          </a:xfrm>
          <a:prstGeom prst="roundRect">
            <a:avLst/>
          </a:prstGeom>
          <a:noFill/>
          <a:ln w="38100">
            <a:solidFill>
              <a:srgbClr val="CC00CC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285852" y="357166"/>
            <a:ext cx="6500858" cy="1357322"/>
          </a:xfrm>
          <a:prstGeom prst="wedgeRoundRectCallout">
            <a:avLst>
              <a:gd name="adj1" fmla="val 40759"/>
              <a:gd name="adj2" fmla="val 70341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Каждый ребёнок имеет право на медицинскую помощь.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1357298"/>
            <a:ext cx="17145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285852" y="2285992"/>
            <a:ext cx="6470278" cy="4272531"/>
          </a:xfrm>
          <a:prstGeom prst="round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14290"/>
            <a:ext cx="864399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Использованная литература и интернет – ресурсы</a:t>
            </a:r>
          </a:p>
          <a:p>
            <a:r>
              <a:rPr lang="ru-RU" sz="1600" dirty="0" err="1" smtClean="0"/>
              <a:t>Шабельник</a:t>
            </a:r>
            <a:r>
              <a:rPr lang="ru-RU" sz="1600" dirty="0" smtClean="0"/>
              <a:t> Е.С, </a:t>
            </a:r>
            <a:r>
              <a:rPr lang="ru-RU" sz="1600" dirty="0" err="1" smtClean="0"/>
              <a:t>Каширцева</a:t>
            </a:r>
            <a:r>
              <a:rPr lang="ru-RU" sz="1600" dirty="0" smtClean="0"/>
              <a:t> Е.Г. Ваши права: Книга для учащихся начальных классов. – М.: </a:t>
            </a:r>
            <a:r>
              <a:rPr lang="ru-RU" sz="1600" dirty="0" err="1" smtClean="0"/>
              <a:t>Изд</a:t>
            </a:r>
            <a:r>
              <a:rPr lang="ru-RU" sz="1600" dirty="0" smtClean="0"/>
              <a:t> – во «Вита – Пресс», 1996. – 64 с.: ил.</a:t>
            </a:r>
          </a:p>
          <a:p>
            <a:r>
              <a:rPr lang="ru-RU" sz="1600" dirty="0" smtClean="0"/>
              <a:t>фон </a:t>
            </a:r>
            <a:r>
              <a:rPr lang="ru-RU" sz="1600" u="sng" dirty="0" smtClean="0">
                <a:hlinkClick r:id="rId2"/>
              </a:rPr>
              <a:t>http://i061.radikal.ru/1004/e7/179c7f9dd066.jpg</a:t>
            </a:r>
            <a:endParaRPr lang="ru-RU" sz="1600" dirty="0" smtClean="0"/>
          </a:p>
          <a:p>
            <a:r>
              <a:rPr lang="ru-RU" sz="1600" u="sng" dirty="0" smtClean="0">
                <a:hlinkClick r:id="rId3"/>
              </a:rPr>
              <a:t>http://s54.radikal.ru/i143/1003/3c/3fb52bda5119.jpg</a:t>
            </a:r>
            <a:endParaRPr lang="ru-RU" sz="1600" u="sng" dirty="0" smtClean="0"/>
          </a:p>
          <a:p>
            <a:r>
              <a:rPr lang="ru-RU" sz="1600" dirty="0" smtClean="0"/>
              <a:t>Шрифт </a:t>
            </a:r>
            <a:r>
              <a:rPr lang="ru-RU" sz="1600" u="sng" dirty="0" smtClean="0">
                <a:hlinkClick r:id="rId4"/>
              </a:rPr>
              <a:t>http://www.forum.inoe.name/showthread.php?t=45545</a:t>
            </a:r>
            <a:endParaRPr lang="ru-RU" sz="1600" u="sng" dirty="0" smtClean="0"/>
          </a:p>
          <a:p>
            <a:r>
              <a:rPr lang="ru-RU" sz="1600" dirty="0" err="1" smtClean="0"/>
              <a:t>Смешарики</a:t>
            </a:r>
            <a:r>
              <a:rPr lang="ru-RU" sz="1600" dirty="0" smtClean="0"/>
              <a:t> </a:t>
            </a:r>
            <a:r>
              <a:rPr lang="ru-RU" sz="1600" u="sng" dirty="0" smtClean="0">
                <a:hlinkClick r:id="rId5"/>
              </a:rPr>
              <a:t>http://fotki.yandex.ru/users/ksannaok/view/118330/?page=0</a:t>
            </a:r>
            <a:endParaRPr lang="ru-RU" sz="1600" dirty="0" smtClean="0"/>
          </a:p>
          <a:p>
            <a:r>
              <a:rPr lang="ru-RU" sz="1600" u="sng" dirty="0" smtClean="0">
                <a:hlinkClick r:id="rId6"/>
              </a:rPr>
              <a:t>http://s53.radikal.ru/i139/0808/88/39e0c47799f7.png</a:t>
            </a:r>
            <a:endParaRPr lang="ru-RU" sz="1600" dirty="0" smtClean="0"/>
          </a:p>
          <a:p>
            <a:r>
              <a:rPr lang="ru-RU" sz="1600" u="sng" dirty="0" smtClean="0">
                <a:hlinkClick r:id="rId7"/>
              </a:rPr>
              <a:t>http://s59.radikal.ru/i163/0808/ab/c8fba272fd9e.png</a:t>
            </a:r>
            <a:endParaRPr lang="ru-RU" sz="1600" dirty="0" smtClean="0"/>
          </a:p>
          <a:p>
            <a:r>
              <a:rPr lang="ru-RU" sz="1600" u="sng" dirty="0" smtClean="0">
                <a:hlinkClick r:id="rId8"/>
              </a:rPr>
              <a:t>http://www.radikal.ru/GALLERY/PageF4G.aspx?i=ac0b3232d77648b9b79b06c14b7559e3</a:t>
            </a:r>
            <a:endParaRPr lang="ru-RU" sz="1600" u="sng" dirty="0" smtClean="0"/>
          </a:p>
          <a:p>
            <a:r>
              <a:rPr lang="ru-RU" sz="1600" u="sng" dirty="0" smtClean="0">
                <a:hlinkClick r:id="rId9"/>
              </a:rPr>
              <a:t>http://i26.carguru.ru/88/36/13688/84/129384/0.gif</a:t>
            </a:r>
            <a:endParaRPr lang="ru-RU" sz="1600" dirty="0" smtClean="0"/>
          </a:p>
          <a:p>
            <a:r>
              <a:rPr lang="ru-RU" sz="1600" u="sng" dirty="0" smtClean="0">
                <a:hlinkClick r:id="rId10"/>
              </a:rPr>
              <a:t>http://www.fotodryg.ru/clipart/1/4/30.png</a:t>
            </a:r>
            <a:endParaRPr lang="ru-RU" sz="1600" u="sng" dirty="0" smtClean="0"/>
          </a:p>
          <a:p>
            <a:r>
              <a:rPr lang="ru-RU" sz="1600" dirty="0" smtClean="0"/>
              <a:t>Картинки Права детей</a:t>
            </a:r>
          </a:p>
          <a:p>
            <a:r>
              <a:rPr lang="ru-RU" sz="1600" u="sng" dirty="0" smtClean="0">
                <a:hlinkClick r:id="rId11"/>
              </a:rPr>
              <a:t>http://puzkarapuz.ru/79624-besedy-po-kartinkam-prava-rebenka.html</a:t>
            </a:r>
            <a:endParaRPr lang="ru-RU" sz="1600" dirty="0" smtClean="0"/>
          </a:p>
          <a:p>
            <a:endParaRPr lang="ru-RU" sz="1600" dirty="0" smtClean="0"/>
          </a:p>
          <a:p>
            <a:endParaRPr lang="ru-RU" u="sng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1357290" y="357166"/>
            <a:ext cx="6500858" cy="1357322"/>
          </a:xfrm>
          <a:prstGeom prst="wedgeRoundRectCallout">
            <a:avLst>
              <a:gd name="adj1" fmla="val -42252"/>
              <a:gd name="adj2" fmla="val 79176"/>
              <a:gd name="adj3" fmla="val 16667"/>
            </a:avLst>
          </a:prstGeom>
          <a:solidFill>
            <a:srgbClr val="FFCCCC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Каждый ребёнок имеет право на жизнь.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500174"/>
            <a:ext cx="1928794" cy="1928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000364" y="2000240"/>
            <a:ext cx="3450476" cy="4572762"/>
          </a:xfrm>
          <a:prstGeom prst="round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357290" y="357166"/>
            <a:ext cx="6500858" cy="1357322"/>
          </a:xfrm>
          <a:prstGeom prst="wedgeRoundRectCallout">
            <a:avLst>
              <a:gd name="adj1" fmla="val 39376"/>
              <a:gd name="adj2" fmla="val 71445"/>
              <a:gd name="adj3" fmla="val 16667"/>
            </a:avLst>
          </a:prstGeom>
          <a:solidFill>
            <a:srgbClr val="FFCCFF"/>
          </a:solidFill>
          <a:ln w="38100">
            <a:solidFill>
              <a:srgbClr val="CC00CC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Каждый ребёнок имеет право на сохранение семейных связей.</a:t>
            </a:r>
            <a:endParaRPr lang="ru-RU" sz="2800" b="1" dirty="0">
              <a:solidFill>
                <a:srgbClr val="CC00CC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14612" y="2000240"/>
            <a:ext cx="3530058" cy="4563923"/>
          </a:xfrm>
          <a:prstGeom prst="roundRect">
            <a:avLst/>
          </a:prstGeom>
          <a:noFill/>
          <a:ln w="38100">
            <a:solidFill>
              <a:srgbClr val="CC00CC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1571612"/>
            <a:ext cx="1620836" cy="18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C:\Documents and Settings\Елена\Рабочий стол\Права ребенка\Права ребенка_0006_новый размер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000232" y="2000240"/>
            <a:ext cx="5606182" cy="4528069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1571612"/>
            <a:ext cx="1589486" cy="2119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1500166" y="357166"/>
            <a:ext cx="6500858" cy="1357322"/>
          </a:xfrm>
          <a:prstGeom prst="wedgeRoundRectCallout">
            <a:avLst>
              <a:gd name="adj1" fmla="val -48247"/>
              <a:gd name="adj2" fmla="val 6923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Все дети независимо от цвета кожи, языка, религии, пола имеют равные права. 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357290" y="357166"/>
            <a:ext cx="6500858" cy="1357322"/>
          </a:xfrm>
          <a:prstGeom prst="wedgeRoundRectCallout">
            <a:avLst>
              <a:gd name="adj1" fmla="val 44910"/>
              <a:gd name="adj2" fmla="val 73654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C35D09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35D09"/>
                </a:solidFill>
              </a:rPr>
              <a:t>Каждый ребёнок имеет право на защиту от эксплуатации.</a:t>
            </a:r>
            <a:endParaRPr lang="ru-RU" sz="2800" b="1" dirty="0">
              <a:solidFill>
                <a:srgbClr val="C35D09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1500174"/>
            <a:ext cx="1297897" cy="136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285852" y="2357430"/>
            <a:ext cx="6450892" cy="4173539"/>
          </a:xfrm>
          <a:prstGeom prst="roundRect">
            <a:avLst/>
          </a:prstGeom>
          <a:noFill/>
          <a:ln w="38100">
            <a:solidFill>
              <a:srgbClr val="C35D0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1571604" y="357166"/>
            <a:ext cx="6500858" cy="1357322"/>
          </a:xfrm>
          <a:prstGeom prst="wedgeRoundRectCallout">
            <a:avLst>
              <a:gd name="adj1" fmla="val -43405"/>
              <a:gd name="adj2" fmla="val 76967"/>
              <a:gd name="adj3" fmla="val 16667"/>
            </a:avLst>
          </a:prstGeom>
          <a:solidFill>
            <a:srgbClr val="FFCCCC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Каждый ребёнок имеет право на защиту от насилия.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1272592"/>
            <a:ext cx="1500198" cy="1778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500166" y="2357430"/>
            <a:ext cx="6588829" cy="4244977"/>
          </a:xfrm>
          <a:prstGeom prst="round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1500174"/>
            <a:ext cx="1439750" cy="1497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1357290" y="357166"/>
            <a:ext cx="6500858" cy="1357322"/>
          </a:xfrm>
          <a:prstGeom prst="wedgeRoundRectCallout">
            <a:avLst>
              <a:gd name="adj1" fmla="val 43757"/>
              <a:gd name="adj2" fmla="val 79176"/>
              <a:gd name="adj3" fmla="val 16667"/>
            </a:avLst>
          </a:prstGeom>
          <a:solidFill>
            <a:srgbClr val="FFCCFF"/>
          </a:solidFill>
          <a:ln w="38100">
            <a:solidFill>
              <a:srgbClr val="CC00CC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Каждый ребёнок имеет право на полезное и качественное питание.</a:t>
            </a:r>
            <a:endParaRPr lang="ru-RU" sz="2800" b="1" dirty="0">
              <a:solidFill>
                <a:srgbClr val="CC00CC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357290" y="2428868"/>
            <a:ext cx="6340473" cy="4102101"/>
          </a:xfrm>
          <a:prstGeom prst="roundRect">
            <a:avLst/>
          </a:prstGeom>
          <a:noFill/>
          <a:ln w="38100">
            <a:solidFill>
              <a:srgbClr val="CC00CC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428728" y="357166"/>
            <a:ext cx="6500858" cy="1357322"/>
          </a:xfrm>
          <a:prstGeom prst="wedgeRoundRectCallout">
            <a:avLst>
              <a:gd name="adj1" fmla="val -44558"/>
              <a:gd name="adj2" fmla="val 72549"/>
              <a:gd name="adj3" fmla="val 16667"/>
            </a:avLst>
          </a:prstGeom>
          <a:solidFill>
            <a:srgbClr val="FFCCFF"/>
          </a:solidFill>
          <a:ln w="38100">
            <a:solidFill>
              <a:srgbClr val="CC00CC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Каждый ребёнок имеет право на заботу со стороны взрослых.</a:t>
            </a:r>
            <a:endParaRPr lang="ru-RU" sz="2800" b="1" dirty="0">
              <a:solidFill>
                <a:srgbClr val="CC00CC"/>
              </a:solidFill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1500174"/>
            <a:ext cx="1357322" cy="171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571604" y="2428868"/>
            <a:ext cx="6214236" cy="4103459"/>
          </a:xfrm>
          <a:prstGeom prst="roundRect">
            <a:avLst/>
          </a:prstGeom>
          <a:noFill/>
          <a:ln w="38100">
            <a:solidFill>
              <a:srgbClr val="CC00CC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357290" y="357166"/>
            <a:ext cx="6500858" cy="1357322"/>
          </a:xfrm>
          <a:prstGeom prst="wedgeRoundRectCallout">
            <a:avLst>
              <a:gd name="adj1" fmla="val 44910"/>
              <a:gd name="adj2" fmla="val 7365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Каждый ребёнок имеет право на образование.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20" y="1357298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428728" y="2357430"/>
            <a:ext cx="6215106" cy="4187074"/>
          </a:xfrm>
          <a:prstGeom prst="round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207</Words>
  <PresentationFormat>Экран (4:3)</PresentationFormat>
  <Paragraphs>32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Елена</cp:lastModifiedBy>
  <cp:revision>34</cp:revision>
  <dcterms:modified xsi:type="dcterms:W3CDTF">2010-08-20T12:26:50Z</dcterms:modified>
</cp:coreProperties>
</file>