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59" r:id="rId7"/>
    <p:sldId id="260" r:id="rId8"/>
    <p:sldId id="266" r:id="rId9"/>
    <p:sldId id="265" r:id="rId10"/>
    <p:sldId id="268" r:id="rId11"/>
    <p:sldId id="269" r:id="rId12"/>
    <p:sldId id="270" r:id="rId13"/>
    <p:sldId id="267" r:id="rId14"/>
    <p:sldId id="25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13.08.2010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13.08.2010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13.08.2010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l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tihi.ru/pics/2008/12/23/3802.jpg" TargetMode="External"/><Relationship Id="rId13" Type="http://schemas.openxmlformats.org/officeDocument/2006/relationships/hyperlink" Target="http://s41.radikal.ru/i092/0906/e1/60fc286c66bc.jpg" TargetMode="External"/><Relationship Id="rId18" Type="http://schemas.openxmlformats.org/officeDocument/2006/relationships/hyperlink" Target="http://www.mobzvonok.net/zakach.php?id=1916" TargetMode="External"/><Relationship Id="rId3" Type="http://schemas.openxmlformats.org/officeDocument/2006/relationships/hyperlink" Target="http://www.goodfon.ru/image/576-1600x1200.jpg" TargetMode="External"/><Relationship Id="rId21" Type="http://schemas.openxmlformats.org/officeDocument/2006/relationships/hyperlink" Target="http://www.zooclub.ru/voice/index4-4.shtml" TargetMode="External"/><Relationship Id="rId7" Type="http://schemas.openxmlformats.org/officeDocument/2006/relationships/hyperlink" Target="http://s12.radikal.ru/i185/0908/f3/d92d6ff81f80.png" TargetMode="External"/><Relationship Id="rId12" Type="http://schemas.openxmlformats.org/officeDocument/2006/relationships/hyperlink" Target="http://www.proza.ru/pics/2010/04/04/240.jpg" TargetMode="External"/><Relationship Id="rId17" Type="http://schemas.openxmlformats.org/officeDocument/2006/relationships/hyperlink" Target="http://www.mobzvonok.net/zakach.php?id=1912" TargetMode="External"/><Relationship Id="rId2" Type="http://schemas.openxmlformats.org/officeDocument/2006/relationships/hyperlink" Target="http://stat15.privet.ru/lr/09040330e9d3fc9785077674d8a00390" TargetMode="External"/><Relationship Id="rId16" Type="http://schemas.openxmlformats.org/officeDocument/2006/relationships/hyperlink" Target="http://www.mobzvonok.net/zakach.php?id=1915" TargetMode="External"/><Relationship Id="rId20" Type="http://schemas.openxmlformats.org/officeDocument/2006/relationships/hyperlink" Target="http://www.mobzvonok.net/zakach.php?id=191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52.radikal.ru/i136/0908/bf/86648968f735.png" TargetMode="External"/><Relationship Id="rId11" Type="http://schemas.openxmlformats.org/officeDocument/2006/relationships/hyperlink" Target="http://live4fun.ru/small_pictures/img_11566736_891_6.jpg" TargetMode="External"/><Relationship Id="rId5" Type="http://schemas.openxmlformats.org/officeDocument/2006/relationships/hyperlink" Target="http://s51.radikal.ru/i133/0810/3c/72d75690182e.png" TargetMode="External"/><Relationship Id="rId15" Type="http://schemas.openxmlformats.org/officeDocument/2006/relationships/hyperlink" Target="http://i1.i.ua/prikol/pic/6/1/431416_415195.jpg" TargetMode="External"/><Relationship Id="rId10" Type="http://schemas.openxmlformats.org/officeDocument/2006/relationships/hyperlink" Target="http://s46.radikal.ru/i114/0903/42/ac24b3b12ff2.jpg" TargetMode="External"/><Relationship Id="rId19" Type="http://schemas.openxmlformats.org/officeDocument/2006/relationships/hyperlink" Target="http://www.mobzvonok.net/zakach.php?id=1921" TargetMode="External"/><Relationship Id="rId4" Type="http://schemas.openxmlformats.org/officeDocument/2006/relationships/hyperlink" Target="http://s61.radikal.ru/i174/0810/87/4a4f2601bf46.png" TargetMode="External"/><Relationship Id="rId9" Type="http://schemas.openxmlformats.org/officeDocument/2006/relationships/hyperlink" Target="http://img0.liveinternet.ru/images/attach/c/1/50/73/50073624_237690ec2bb5.jpg" TargetMode="External"/><Relationship Id="rId14" Type="http://schemas.openxmlformats.org/officeDocument/2006/relationships/hyperlink" Target="http://upload.wikimedia.org/wikipedia/commons/thumb/b/bc/Parrot.red.macaw.1.arp.750pix.jpg/250px-Parrot.red.macaw.1.arp.750pix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3.wav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4.wav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5.wav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6.wav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7.wav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8.wav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Добро Пожаловать\Рабочий стол\Для сайта\Словарная работа\Рисунок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8143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57422" y="1714488"/>
            <a:ext cx="45624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cap="none" spc="150" dirty="0" smtClean="0">
                <a:ln w="11430"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5400000" scaled="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СЛОВАРНАЯ РАБОТА</a:t>
            </a:r>
            <a:endParaRPr lang="ru-RU" sz="2800" b="1" cap="none" spc="150" dirty="0">
              <a:ln w="11430">
                <a:solidFill>
                  <a:sysClr val="windowText" lastClr="000000"/>
                </a:solidFill>
              </a:ln>
              <a:gradFill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</a:gsLst>
                <a:lin ang="5400000" scaled="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2500306"/>
            <a:ext cx="478634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spc="150" dirty="0" smtClean="0">
                <a:ln w="1143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6200000" scaled="1"/>
                  <a:tileRect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«ПТИЧЬЯ</a:t>
            </a:r>
          </a:p>
          <a:p>
            <a:pPr algn="r"/>
            <a:r>
              <a:rPr lang="ru-RU" sz="5400" b="1" spc="150" dirty="0" smtClean="0">
                <a:ln w="1143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6200000" scaled="1"/>
                  <a:tileRect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 ГАЛЕРЕЯ»</a:t>
            </a:r>
            <a:endParaRPr lang="ru-RU" sz="5400" b="1" cap="none" spc="150" dirty="0">
              <a:ln w="1143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16200000" scaled="1"/>
                <a:tileRect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4714884"/>
            <a:ext cx="4643470" cy="64633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200" cap="all" dirty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Автор: учитель  начальных классов «МОУ СОШ№20»</a:t>
            </a:r>
          </a:p>
          <a:p>
            <a:pPr>
              <a:defRPr/>
            </a:pPr>
            <a:r>
              <a:rPr lang="ru-RU" sz="1200" cap="all" dirty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Ольховская И.В.  </a:t>
            </a:r>
          </a:p>
          <a:p>
            <a:pPr algn="ctr">
              <a:defRPr/>
            </a:pPr>
            <a:r>
              <a:rPr lang="ru-RU" sz="1200" cap="all" dirty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Г.о. Электросталь, </a:t>
            </a:r>
            <a:r>
              <a:rPr lang="ru-RU" sz="1200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Московская область</a:t>
            </a:r>
            <a:endParaRPr lang="ru-RU" sz="1200" cap="all" dirty="0">
              <a:ln w="9000" cmpd="sng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Добро Пожаловать\Рабочий стол\Для сайта\Словарная работа\Рисунок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8143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5984" y="3000372"/>
            <a:ext cx="47863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spc="150" dirty="0" smtClean="0">
                <a:ln w="1143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6200000" scaled="1"/>
                  <a:tileRect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Bookman Old Style" pitchFamily="18" charset="0"/>
              </a:rPr>
              <a:t>ПРОВЕРКА</a:t>
            </a:r>
            <a:endParaRPr lang="ru-RU" sz="5400" b="1" cap="none" spc="150" dirty="0">
              <a:ln w="1143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16200000" scaled="1"/>
                <a:tileRect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571472" y="500042"/>
            <a:ext cx="3900093" cy="1214446"/>
            <a:chOff x="642910" y="857232"/>
            <a:chExt cx="3900093" cy="1214446"/>
          </a:xfrm>
        </p:grpSpPr>
        <p:sp>
          <p:nvSpPr>
            <p:cNvPr id="2" name="Блок-схема: альтернативный процесс 1"/>
            <p:cNvSpPr/>
            <p:nvPr/>
          </p:nvSpPr>
          <p:spPr>
            <a:xfrm>
              <a:off x="642910" y="857232"/>
              <a:ext cx="3786214" cy="1214446"/>
            </a:xfrm>
            <a:prstGeom prst="flowChartAlternateProcess">
              <a:avLst/>
            </a:prstGeom>
            <a:solidFill>
              <a:srgbClr val="FFFF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642910" y="857232"/>
              <a:ext cx="3900093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В</a:t>
              </a:r>
              <a:r>
                <a:rPr lang="ru-RU" sz="6600" b="1" u="sng" dirty="0" smtClean="0">
                  <a:solidFill>
                    <a:srgbClr val="FF0000"/>
                  </a:solidFill>
                </a:rPr>
                <a:t>О</a:t>
              </a:r>
              <a:r>
                <a:rPr lang="ru-RU" sz="6600" b="1" dirty="0" smtClean="0">
                  <a:solidFill>
                    <a:srgbClr val="000000"/>
                  </a:solidFill>
                </a:rPr>
                <a:t>Р</a:t>
              </a:r>
              <a:r>
                <a:rPr lang="ru-RU" sz="6600" b="1" u="sng" dirty="0" smtClean="0">
                  <a:solidFill>
                    <a:srgbClr val="FF0000"/>
                  </a:solidFill>
                </a:rPr>
                <a:t>О</a:t>
              </a:r>
              <a:r>
                <a:rPr lang="ru-RU" sz="6600" b="1" dirty="0" smtClean="0">
                  <a:solidFill>
                    <a:srgbClr val="000000"/>
                  </a:solidFill>
                </a:rPr>
                <a:t>БЕЙ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571472" y="1928802"/>
            <a:ext cx="3900093" cy="1214446"/>
            <a:chOff x="642910" y="857232"/>
            <a:chExt cx="3900093" cy="1214446"/>
          </a:xfrm>
        </p:grpSpPr>
        <p:sp>
          <p:nvSpPr>
            <p:cNvPr id="6" name="Блок-схема: альтернативный процесс 5"/>
            <p:cNvSpPr/>
            <p:nvPr/>
          </p:nvSpPr>
          <p:spPr>
            <a:xfrm>
              <a:off x="642910" y="857232"/>
              <a:ext cx="3786214" cy="1214446"/>
            </a:xfrm>
            <a:prstGeom prst="flowChartAlternateProcess">
              <a:avLst/>
            </a:prstGeom>
            <a:solidFill>
              <a:srgbClr val="FFFF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42910" y="857232"/>
              <a:ext cx="3900093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/>
                <a:t>С</a:t>
              </a:r>
              <a:r>
                <a:rPr lang="ru-RU" sz="6600" b="1" u="sng" dirty="0" smtClean="0">
                  <a:solidFill>
                    <a:srgbClr val="FF0000"/>
                  </a:solidFill>
                </a:rPr>
                <a:t>О</a:t>
              </a:r>
              <a:r>
                <a:rPr lang="ru-RU" sz="6600" b="1" dirty="0" smtClean="0">
                  <a:solidFill>
                    <a:srgbClr val="000000"/>
                  </a:solidFill>
                </a:rPr>
                <a:t>Р</a:t>
              </a:r>
              <a:r>
                <a:rPr lang="ru-RU" sz="6600" b="1" u="sng" dirty="0" smtClean="0">
                  <a:solidFill>
                    <a:srgbClr val="FF0000"/>
                  </a:solidFill>
                </a:rPr>
                <a:t>О</a:t>
              </a:r>
              <a:r>
                <a:rPr lang="ru-RU" sz="6600" b="1" dirty="0" smtClean="0"/>
                <a:t>КА</a:t>
              </a:r>
              <a:endParaRPr lang="ru-RU" sz="66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71472" y="3357562"/>
            <a:ext cx="3900093" cy="1214446"/>
            <a:chOff x="642910" y="857232"/>
            <a:chExt cx="3900093" cy="1214446"/>
          </a:xfrm>
        </p:grpSpPr>
        <p:sp>
          <p:nvSpPr>
            <p:cNvPr id="9" name="Блок-схема: альтернативный процесс 8"/>
            <p:cNvSpPr/>
            <p:nvPr/>
          </p:nvSpPr>
          <p:spPr>
            <a:xfrm>
              <a:off x="642910" y="857232"/>
              <a:ext cx="3786214" cy="1214446"/>
            </a:xfrm>
            <a:prstGeom prst="flowChartAlternateProcess">
              <a:avLst/>
            </a:prstGeom>
            <a:solidFill>
              <a:srgbClr val="FFFF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42910" y="857232"/>
              <a:ext cx="3900093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/>
                <a:t>П</a:t>
              </a:r>
              <a:r>
                <a:rPr lang="ru-RU" sz="6600" b="1" u="sng" dirty="0" smtClean="0">
                  <a:solidFill>
                    <a:srgbClr val="FF0000"/>
                  </a:solidFill>
                </a:rPr>
                <a:t>Е</a:t>
              </a:r>
              <a:r>
                <a:rPr lang="ru-RU" sz="6600" b="1" dirty="0" smtClean="0"/>
                <a:t>ТУХ</a:t>
              </a:r>
              <a:endParaRPr lang="ru-RU" sz="6600" b="1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71907" y="4929198"/>
            <a:ext cx="3900093" cy="1214446"/>
            <a:chOff x="642910" y="857232"/>
            <a:chExt cx="3900093" cy="1214446"/>
          </a:xfrm>
        </p:grpSpPr>
        <p:sp>
          <p:nvSpPr>
            <p:cNvPr id="12" name="Блок-схема: альтернативный процесс 11"/>
            <p:cNvSpPr/>
            <p:nvPr/>
          </p:nvSpPr>
          <p:spPr>
            <a:xfrm>
              <a:off x="642910" y="857232"/>
              <a:ext cx="3786214" cy="1214446"/>
            </a:xfrm>
            <a:prstGeom prst="flowChartAlternateProcess">
              <a:avLst/>
            </a:prstGeom>
            <a:solidFill>
              <a:srgbClr val="FFFF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42910" y="857232"/>
              <a:ext cx="3900093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В</a:t>
              </a:r>
              <a:r>
                <a:rPr lang="ru-RU" sz="6600" b="1" u="sng" dirty="0" smtClean="0">
                  <a:solidFill>
                    <a:srgbClr val="FF0000"/>
                  </a:solidFill>
                </a:rPr>
                <a:t>О</a:t>
              </a:r>
              <a:r>
                <a:rPr lang="ru-RU" sz="6600" b="1" dirty="0" smtClean="0">
                  <a:solidFill>
                    <a:srgbClr val="000000"/>
                  </a:solidFill>
                </a:rPr>
                <a:t>Р</a:t>
              </a:r>
              <a:r>
                <a:rPr lang="ru-RU" sz="6600" b="1" u="sng" dirty="0" smtClean="0">
                  <a:solidFill>
                    <a:srgbClr val="FF0000"/>
                  </a:solidFill>
                </a:rPr>
                <a:t>О</a:t>
              </a:r>
              <a:r>
                <a:rPr lang="ru-RU" sz="6600" b="1" dirty="0" smtClean="0">
                  <a:solidFill>
                    <a:srgbClr val="000000"/>
                  </a:solidFill>
                </a:rPr>
                <a:t>НА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857752" y="571480"/>
            <a:ext cx="3900093" cy="1214446"/>
            <a:chOff x="642910" y="857232"/>
            <a:chExt cx="3900093" cy="1214446"/>
          </a:xfrm>
        </p:grpSpPr>
        <p:sp>
          <p:nvSpPr>
            <p:cNvPr id="15" name="Блок-схема: альтернативный процесс 14"/>
            <p:cNvSpPr/>
            <p:nvPr/>
          </p:nvSpPr>
          <p:spPr>
            <a:xfrm>
              <a:off x="642910" y="857232"/>
              <a:ext cx="3786214" cy="1214446"/>
            </a:xfrm>
            <a:prstGeom prst="flowChartAlternateProcess">
              <a:avLst/>
            </a:prstGeom>
            <a:solidFill>
              <a:srgbClr val="FFFF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10" y="857232"/>
              <a:ext cx="3900093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С</a:t>
              </a:r>
              <a:r>
                <a:rPr lang="ru-RU" sz="6600" b="1" u="sng" dirty="0" smtClean="0">
                  <a:solidFill>
                    <a:srgbClr val="FF0000"/>
                  </a:solidFill>
                </a:rPr>
                <a:t>О</a:t>
              </a:r>
              <a:r>
                <a:rPr lang="ru-RU" sz="6600" b="1" dirty="0" smtClean="0">
                  <a:solidFill>
                    <a:srgbClr val="000000"/>
                  </a:solidFill>
                </a:rPr>
                <a:t>Л</a:t>
              </a:r>
              <a:r>
                <a:rPr lang="ru-RU" sz="6600" b="1" u="sng" dirty="0" smtClean="0">
                  <a:solidFill>
                    <a:srgbClr val="FF0000"/>
                  </a:solidFill>
                </a:rPr>
                <a:t>О</a:t>
              </a:r>
              <a:r>
                <a:rPr lang="ru-RU" sz="6600" b="1" dirty="0" smtClean="0"/>
                <a:t>В</a:t>
              </a:r>
              <a:r>
                <a:rPr lang="ru-RU" sz="6600" b="1" dirty="0" smtClean="0">
                  <a:solidFill>
                    <a:srgbClr val="000000"/>
                  </a:solidFill>
                </a:rPr>
                <a:t>ЕЙ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857752" y="2000240"/>
            <a:ext cx="3900093" cy="1214446"/>
            <a:chOff x="642910" y="857232"/>
            <a:chExt cx="3900093" cy="1214446"/>
          </a:xfrm>
        </p:grpSpPr>
        <p:sp>
          <p:nvSpPr>
            <p:cNvPr id="18" name="Блок-схема: альтернативный процесс 17"/>
            <p:cNvSpPr/>
            <p:nvPr/>
          </p:nvSpPr>
          <p:spPr>
            <a:xfrm>
              <a:off x="642910" y="857232"/>
              <a:ext cx="3786214" cy="1214446"/>
            </a:xfrm>
            <a:prstGeom prst="flowChartAlternateProcess">
              <a:avLst/>
            </a:prstGeom>
            <a:solidFill>
              <a:srgbClr val="FFFF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42910" y="857232"/>
              <a:ext cx="3900093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С</a:t>
              </a:r>
              <a:r>
                <a:rPr lang="ru-RU" sz="6600" b="1" u="sng" dirty="0" smtClean="0">
                  <a:solidFill>
                    <a:srgbClr val="FF0000"/>
                  </a:solidFill>
                </a:rPr>
                <a:t>И</a:t>
              </a:r>
              <a:r>
                <a:rPr lang="ru-RU" sz="6600" b="1" dirty="0" smtClean="0">
                  <a:solidFill>
                    <a:srgbClr val="000000"/>
                  </a:solidFill>
                </a:rPr>
                <a:t>НИЦА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857752" y="3429000"/>
            <a:ext cx="3900093" cy="1214446"/>
            <a:chOff x="642910" y="857232"/>
            <a:chExt cx="3900093" cy="1214446"/>
          </a:xfrm>
        </p:grpSpPr>
        <p:sp>
          <p:nvSpPr>
            <p:cNvPr id="21" name="Блок-схема: альтернативный процесс 20"/>
            <p:cNvSpPr/>
            <p:nvPr/>
          </p:nvSpPr>
          <p:spPr>
            <a:xfrm>
              <a:off x="642910" y="857232"/>
              <a:ext cx="3786214" cy="1214446"/>
            </a:xfrm>
            <a:prstGeom prst="flowChartAlternateProcess">
              <a:avLst/>
            </a:prstGeom>
            <a:solidFill>
              <a:srgbClr val="FFFF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42910" y="857232"/>
              <a:ext cx="3900093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П</a:t>
              </a:r>
              <a:r>
                <a:rPr lang="ru-RU" sz="6600" b="1" u="sng" dirty="0" smtClean="0">
                  <a:solidFill>
                    <a:srgbClr val="FF0000"/>
                  </a:solidFill>
                </a:rPr>
                <a:t>И</a:t>
              </a:r>
              <a:r>
                <a:rPr lang="ru-RU" sz="6600" b="1" dirty="0" smtClean="0">
                  <a:solidFill>
                    <a:srgbClr val="000000"/>
                  </a:solidFill>
                </a:rPr>
                <a:t>НГВИН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786314" y="4929198"/>
            <a:ext cx="3900093" cy="1214446"/>
            <a:chOff x="642910" y="857232"/>
            <a:chExt cx="3900093" cy="1214446"/>
          </a:xfrm>
        </p:grpSpPr>
        <p:sp>
          <p:nvSpPr>
            <p:cNvPr id="24" name="Блок-схема: альтернативный процесс 23"/>
            <p:cNvSpPr/>
            <p:nvPr/>
          </p:nvSpPr>
          <p:spPr>
            <a:xfrm>
              <a:off x="642910" y="857232"/>
              <a:ext cx="3786214" cy="1214446"/>
            </a:xfrm>
            <a:prstGeom prst="flowChartAlternateProcess">
              <a:avLst/>
            </a:prstGeom>
            <a:solidFill>
              <a:srgbClr val="FFFF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42910" y="857232"/>
              <a:ext cx="3900093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П</a:t>
              </a:r>
              <a:r>
                <a:rPr lang="ru-RU" sz="6600" b="1" u="sng" dirty="0" smtClean="0">
                  <a:solidFill>
                    <a:srgbClr val="FF0000"/>
                  </a:solidFill>
                </a:rPr>
                <a:t>О</a:t>
              </a:r>
              <a:r>
                <a:rPr lang="ru-RU" sz="6600" b="1" dirty="0" smtClean="0">
                  <a:solidFill>
                    <a:srgbClr val="000000"/>
                  </a:solidFill>
                </a:rPr>
                <a:t>ПУГАЙ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Добро Пожаловать\Рабочий стол\Для сайта\Словарная работа\Рисунок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8143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5984" y="3000372"/>
            <a:ext cx="47863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spc="150" dirty="0" smtClean="0">
                <a:ln w="190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6200000" scaled="1"/>
                  <a:tileRect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Bookman Old Style" pitchFamily="18" charset="0"/>
              </a:rPr>
              <a:t>МОЛОДЦЫ</a:t>
            </a:r>
            <a:r>
              <a:rPr lang="ru-RU" sz="5400" b="1" spc="150" dirty="0" smtClean="0">
                <a:ln w="1143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6200000" scaled="1"/>
                  <a:tileRect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Bookman Old Style" pitchFamily="18" charset="0"/>
              </a:rPr>
              <a:t>!</a:t>
            </a:r>
            <a:endParaRPr lang="ru-RU" sz="5400" b="1" cap="none" spc="150" dirty="0">
              <a:ln w="1143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16200000" scaled="1"/>
                <a:tileRect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457200" y="457200"/>
            <a:ext cx="8458200" cy="5853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ru-RU" b="1" dirty="0"/>
              <a:t>         </a:t>
            </a:r>
            <a:r>
              <a:rPr lang="ru-RU" sz="3600" b="1" dirty="0"/>
              <a:t>Так и живут бок  о  бок  птицы  и люди, часто  не  обращая  внимания друг на друга, иногда ссорясь, иногда радуясь друг другу, как членам одной большой семьи.  Кто  из  них  кому больше нужен – человек птицам или птицы человеку?...                                                                                                                Но  выживет  ли  человек, если  на Земле  не  останется  птиц?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ru-RU" sz="3600" b="1" dirty="0"/>
              <a:t>                              </a:t>
            </a:r>
            <a:r>
              <a:rPr lang="ru-RU" sz="3600" b="1" i="1" dirty="0"/>
              <a:t> Э.Н.Голованова  </a:t>
            </a:r>
            <a:r>
              <a:rPr lang="ru-RU" sz="3600" b="1" dirty="0"/>
              <a:t>    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715436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/>
              <a:t>Интернет-ресурсы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2"/>
              </a:rPr>
              <a:t>http://stat15.privet.ru/lr/09040330e9d3fc9785077674d8a00390</a:t>
            </a:r>
            <a:r>
              <a:rPr lang="ru-RU" sz="1200" dirty="0" smtClean="0"/>
              <a:t> (рамка)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3"/>
              </a:rPr>
              <a:t>http://www.goodfon.ru/image/576-1600x1200.jpg</a:t>
            </a:r>
            <a:r>
              <a:rPr lang="ru-RU" sz="1200" dirty="0" smtClean="0"/>
              <a:t> (фон)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4"/>
              </a:rPr>
              <a:t>http://s61.radikal.ru/i174/0810/87/4a4f2601bf46.png</a:t>
            </a:r>
            <a:r>
              <a:rPr lang="ru-RU" sz="1200" dirty="0" smtClean="0"/>
              <a:t> (уголок)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5"/>
              </a:rPr>
              <a:t>http://s51.radikal.ru/i133/0810/3c/72d75690182e.png</a:t>
            </a:r>
            <a:r>
              <a:rPr lang="ru-RU" sz="1200" dirty="0" smtClean="0"/>
              <a:t> (птица)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6"/>
              </a:rPr>
              <a:t>http://s52.radikal.ru/i136/0908/bf/86648968f735.png</a:t>
            </a:r>
            <a:r>
              <a:rPr lang="ru-RU" sz="1200" dirty="0" smtClean="0"/>
              <a:t> (виньетка с птицей)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7"/>
              </a:rPr>
              <a:t>http://s12.radikal.ru/i185/0908/f3/d92d6ff81f80.png</a:t>
            </a:r>
            <a:r>
              <a:rPr lang="ru-RU" sz="1200" dirty="0" smtClean="0"/>
              <a:t> (карточка)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8"/>
              </a:rPr>
              <a:t>http://www.stihi.ru/pics/2008/12/23/3802.jpg</a:t>
            </a:r>
            <a:r>
              <a:rPr lang="ru-RU" sz="1200" dirty="0" smtClean="0"/>
              <a:t> (соловей)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9"/>
              </a:rPr>
              <a:t>http://img0.liveinternet.ru/images/attach/c/1/50/73/50073624_237690ec2bb5.jpg</a:t>
            </a:r>
            <a:r>
              <a:rPr lang="ru-RU" sz="1200" dirty="0" smtClean="0"/>
              <a:t> (синица)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10"/>
              </a:rPr>
              <a:t>http://s46.radikal.ru/i114/0903/42/ac24b3b12ff2.jpg</a:t>
            </a:r>
            <a:r>
              <a:rPr lang="ru-RU" sz="1200" dirty="0" smtClean="0"/>
              <a:t> (воробей)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11"/>
              </a:rPr>
              <a:t>http://live4fun.ru/small_pictures/img_11566736_891_6.jpg</a:t>
            </a:r>
            <a:r>
              <a:rPr lang="ru-RU" sz="1200" dirty="0" smtClean="0"/>
              <a:t> (сорока)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12"/>
              </a:rPr>
              <a:t>http://www.proza.ru/pics/2010/04/04/240.jpg</a:t>
            </a:r>
            <a:r>
              <a:rPr lang="ru-RU" sz="1200" dirty="0" smtClean="0"/>
              <a:t> (петух)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13"/>
              </a:rPr>
              <a:t>http://s41.radikal.ru/i092/0906/e1/60fc286c66bc.jpg</a:t>
            </a:r>
            <a:r>
              <a:rPr lang="ru-RU" sz="1200" dirty="0" smtClean="0"/>
              <a:t> (ворона)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14"/>
              </a:rPr>
              <a:t>http://upload.wikimedia.org/wikipedia/commons/thumb/b/bc/Parrot.red.macaw.1.arp.750pix.jpg/250px-Parrot.red.macaw.1.arp.750pix.jpg</a:t>
            </a:r>
            <a:r>
              <a:rPr lang="ru-RU" sz="1200" dirty="0" smtClean="0"/>
              <a:t> (попугай)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15"/>
              </a:rPr>
              <a:t>http://i1.i.ua/prikol/pic/6/1/431416_415195.jpg</a:t>
            </a:r>
            <a:r>
              <a:rPr lang="ru-RU" sz="1200" dirty="0" smtClean="0"/>
              <a:t> (пингвин</a:t>
            </a:r>
            <a:r>
              <a:rPr lang="ru-RU" sz="1200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16"/>
              </a:rPr>
              <a:t>http://</a:t>
            </a:r>
            <a:r>
              <a:rPr lang="en-US" sz="1200" dirty="0" smtClean="0">
                <a:hlinkClick r:id="rId16"/>
              </a:rPr>
              <a:t>www.mobzvonok.net/zakach.php?id=1915</a:t>
            </a:r>
            <a:r>
              <a:rPr lang="ru-RU" sz="1200" dirty="0" smtClean="0"/>
              <a:t> (голос соловья)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17"/>
              </a:rPr>
              <a:t>http://</a:t>
            </a:r>
            <a:r>
              <a:rPr lang="en-US" sz="1200" dirty="0" smtClean="0">
                <a:hlinkClick r:id="rId17"/>
              </a:rPr>
              <a:t>www.mobzvonok.net/zakach.php?id=1912</a:t>
            </a:r>
            <a:r>
              <a:rPr lang="ru-RU" sz="1200" dirty="0" smtClean="0"/>
              <a:t> (голос попугая)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18"/>
              </a:rPr>
              <a:t>http://</a:t>
            </a:r>
            <a:r>
              <a:rPr lang="en-US" sz="1200" dirty="0" smtClean="0">
                <a:hlinkClick r:id="rId18"/>
              </a:rPr>
              <a:t>www.mobzvonok.net/zakach.php?id=1916</a:t>
            </a:r>
            <a:r>
              <a:rPr lang="ru-RU" sz="1200" dirty="0" smtClean="0"/>
              <a:t> (голос сороки)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19"/>
              </a:rPr>
              <a:t>http://</a:t>
            </a:r>
            <a:r>
              <a:rPr lang="en-US" sz="1200" dirty="0" smtClean="0">
                <a:hlinkClick r:id="rId19"/>
              </a:rPr>
              <a:t>www.mobzvonok.net/zakach.php?id=1921</a:t>
            </a:r>
            <a:r>
              <a:rPr lang="ru-RU" sz="1200" dirty="0" smtClean="0"/>
              <a:t> (голос вороны)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20"/>
              </a:rPr>
              <a:t>http://</a:t>
            </a:r>
            <a:r>
              <a:rPr lang="en-US" sz="1200" dirty="0" smtClean="0">
                <a:hlinkClick r:id="rId20"/>
              </a:rPr>
              <a:t>www.mobzvonok.net/zakach.php?id=1910</a:t>
            </a:r>
            <a:r>
              <a:rPr lang="ru-RU" sz="1200" dirty="0" smtClean="0"/>
              <a:t> (крик петуха)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21"/>
              </a:rPr>
              <a:t>http://</a:t>
            </a:r>
            <a:r>
              <a:rPr lang="en-US" sz="1200" dirty="0" smtClean="0">
                <a:hlinkClick r:id="rId21"/>
              </a:rPr>
              <a:t>www.zooclub.ru/voice/index4-4.shtml</a:t>
            </a:r>
            <a:r>
              <a:rPr lang="ru-RU" sz="1200" dirty="0" smtClean="0"/>
              <a:t> (голос воробья)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>
                <a:hlinkClick r:id="rId21"/>
              </a:rPr>
              <a:t>http://</a:t>
            </a:r>
            <a:r>
              <a:rPr lang="en-US" sz="1200" dirty="0" smtClean="0">
                <a:hlinkClick r:id="rId21"/>
              </a:rPr>
              <a:t>www.zooclub.ru/voice/index4-4.shtml</a:t>
            </a:r>
            <a:r>
              <a:rPr lang="ru-RU" sz="1200" dirty="0" smtClean="0"/>
              <a:t> (голос пингвина)</a:t>
            </a:r>
            <a:endParaRPr lang="ru-RU" sz="1200" dirty="0" smtClean="0"/>
          </a:p>
          <a:p>
            <a:pPr marL="342900" indent="-342900">
              <a:buFont typeface="+mj-lt"/>
              <a:buAutoNum type="arabicPeriod"/>
            </a:pPr>
            <a:endParaRPr lang="ru-RU" sz="1200" dirty="0" smtClean="0"/>
          </a:p>
          <a:p>
            <a:pPr marL="342900" indent="-342900">
              <a:buFont typeface="+mj-lt"/>
              <a:buAutoNum type="arabicPeriod"/>
            </a:pPr>
            <a:endParaRPr lang="ru-RU" sz="1200" dirty="0" smtClean="0"/>
          </a:p>
          <a:p>
            <a:pPr marL="342900" indent="-342900">
              <a:buFont typeface="+mj-lt"/>
              <a:buAutoNum type="arabicPeriod"/>
            </a:pPr>
            <a:endParaRPr lang="ru-RU" sz="1200" dirty="0" smtClean="0"/>
          </a:p>
          <a:p>
            <a:pPr marL="342900" indent="-342900">
              <a:buFont typeface="+mj-lt"/>
              <a:buAutoNum type="arabicPeriod"/>
            </a:pPr>
            <a:endParaRPr lang="ru-RU" sz="1200" dirty="0" smtClean="0"/>
          </a:p>
          <a:p>
            <a:pPr marL="342900" indent="-342900">
              <a:buFont typeface="+mj-lt"/>
              <a:buAutoNum type="arabicPeriod"/>
            </a:pPr>
            <a:endParaRPr lang="ru-RU" sz="1200" dirty="0" smtClean="0"/>
          </a:p>
          <a:p>
            <a:pPr marL="342900" indent="-342900">
              <a:buFont typeface="+mj-lt"/>
              <a:buAutoNum type="arabicPeriod"/>
            </a:pPr>
            <a:endParaRPr lang="ru-RU" sz="1200" dirty="0" smtClean="0"/>
          </a:p>
          <a:p>
            <a:pPr marL="342900" indent="-342900">
              <a:buFont typeface="+mj-lt"/>
              <a:buAutoNum type="arabicPeriod"/>
            </a:pPr>
            <a:endParaRPr lang="ru-RU" sz="1200" dirty="0" smtClean="0"/>
          </a:p>
          <a:p>
            <a:pPr marL="342900" indent="-342900">
              <a:buFont typeface="+mj-lt"/>
              <a:buAutoNum type="arabicPeriod"/>
            </a:pPr>
            <a:endParaRPr lang="ru-RU" sz="1200" dirty="0" smtClean="0"/>
          </a:p>
          <a:p>
            <a:pPr marL="342900" indent="-342900">
              <a:buFont typeface="+mj-lt"/>
              <a:buAutoNum type="arabicPeriod"/>
            </a:pPr>
            <a:endParaRPr lang="ru-RU" sz="1200" dirty="0" smtClean="0"/>
          </a:p>
          <a:p>
            <a:pPr marL="342900" indent="-342900">
              <a:buFont typeface="+mj-lt"/>
              <a:buAutoNum type="arabicPeriod"/>
            </a:pPr>
            <a:endParaRPr lang="ru-RU" sz="1200" dirty="0" smtClean="0"/>
          </a:p>
          <a:p>
            <a:endParaRPr lang="ru-RU" sz="1100" dirty="0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1142976" y="4929198"/>
            <a:ext cx="4357718" cy="1857388"/>
            <a:chOff x="1191194" y="5000635"/>
            <a:chExt cx="4523814" cy="1785950"/>
          </a:xfrm>
        </p:grpSpPr>
        <p:pic>
          <p:nvPicPr>
            <p:cNvPr id="3074" name="Picture 2" descr="C:\Documents and Settings\Добро Пожаловать\Рабочий стол\Для сайта\Словарная работа\d92d6ff81f80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0800000">
              <a:off x="1191194" y="5000635"/>
              <a:ext cx="4523814" cy="1785950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1357290" y="5500702"/>
              <a:ext cx="404874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В…Р…БЕЙ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Группа 9"/>
          <p:cNvGrpSpPr/>
          <p:nvPr/>
        </p:nvGrpSpPr>
        <p:grpSpPr>
          <a:xfrm>
            <a:off x="4143372" y="0"/>
            <a:ext cx="4780212" cy="5286388"/>
            <a:chOff x="4143372" y="0"/>
            <a:chExt cx="4780212" cy="5286388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143372" y="0"/>
              <a:ext cx="4780212" cy="5286388"/>
              <a:chOff x="4500562" y="0"/>
              <a:chExt cx="4423022" cy="5072074"/>
            </a:xfrm>
          </p:grpSpPr>
          <p:pic>
            <p:nvPicPr>
              <p:cNvPr id="2" name="Picture 11" descr="C:\Documents and Settings\Добро Пожаловать\Рабочий стол\Для сайта\Словарная работа\86648968f735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500562" y="0"/>
                <a:ext cx="4423022" cy="5072074"/>
              </a:xfrm>
              <a:prstGeom prst="rect">
                <a:avLst/>
              </a:prstGeom>
              <a:noFill/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4857752" y="1285860"/>
                <a:ext cx="350046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ru-RU" sz="4000" b="1" dirty="0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4714876" y="1214422"/>
              <a:ext cx="3643338" cy="3970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600" b="1" dirty="0" smtClean="0"/>
                <a:t>Маленькая, но дерзкая, смелая и умная  птичка, благополучно живущая в шумных городах</a:t>
              </a:r>
              <a:r>
                <a:rPr lang="ru-RU" sz="3200" b="1" dirty="0" smtClean="0"/>
                <a:t>.</a:t>
              </a:r>
              <a:endParaRPr lang="ru-RU" sz="6000" b="1" dirty="0" smtClean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1142984"/>
            <a:ext cx="3957638" cy="3660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Управляющая кнопка: звук 12">
            <a:hlinkClick r:id="" action="ppaction://noaction" highlightClick="1">
              <a:snd r:embed="rId5" name="воробей.wav"/>
            </a:hlinkClick>
          </p:cNvPr>
          <p:cNvSpPr/>
          <p:nvPr/>
        </p:nvSpPr>
        <p:spPr>
          <a:xfrm>
            <a:off x="6215074" y="5643578"/>
            <a:ext cx="857256" cy="857256"/>
          </a:xfrm>
          <a:prstGeom prst="actionButtonSound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1142976" y="4929198"/>
            <a:ext cx="4357718" cy="1857388"/>
            <a:chOff x="1191194" y="5000635"/>
            <a:chExt cx="4523814" cy="1785950"/>
          </a:xfrm>
        </p:grpSpPr>
        <p:pic>
          <p:nvPicPr>
            <p:cNvPr id="3074" name="Picture 2" descr="C:\Documents and Settings\Добро Пожаловать\Рабочий стол\Для сайта\Словарная работа\d92d6ff81f80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0800000">
              <a:off x="1191194" y="5000635"/>
              <a:ext cx="4523814" cy="1785950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1357290" y="5500702"/>
              <a:ext cx="4048746" cy="1065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С…Р…КА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Группа 9"/>
          <p:cNvGrpSpPr/>
          <p:nvPr/>
        </p:nvGrpSpPr>
        <p:grpSpPr>
          <a:xfrm>
            <a:off x="4506696" y="0"/>
            <a:ext cx="4780212" cy="5286388"/>
            <a:chOff x="4143372" y="0"/>
            <a:chExt cx="4780212" cy="5286388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143372" y="0"/>
              <a:ext cx="4780212" cy="5286388"/>
              <a:chOff x="4500562" y="0"/>
              <a:chExt cx="4423022" cy="5072074"/>
            </a:xfrm>
          </p:grpSpPr>
          <p:pic>
            <p:nvPicPr>
              <p:cNvPr id="2" name="Picture 11" descr="C:\Documents and Settings\Добро Пожаловать\Рабочий стол\Для сайта\Словарная работа\86648968f735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500562" y="0"/>
                <a:ext cx="4423022" cy="5072074"/>
              </a:xfrm>
              <a:prstGeom prst="rect">
                <a:avLst/>
              </a:prstGeom>
              <a:noFill/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4857752" y="1285860"/>
                <a:ext cx="350046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ru-RU" sz="4000" b="1" dirty="0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4572000" y="1214422"/>
              <a:ext cx="3786214" cy="3970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600" b="1" dirty="0" smtClean="0"/>
                <a:t>Птица с белыми перьями в крыльях. Ей свойственно прятать в своём  гнезде блестящие предметы.</a:t>
              </a:r>
              <a:endParaRPr lang="ru-RU" sz="6600" b="1" dirty="0" smtClean="0"/>
            </a:p>
          </p:txBody>
        </p:sp>
      </p:grp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1357298"/>
            <a:ext cx="3657600" cy="328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Управляющая кнопка: звук 11">
            <a:hlinkClick r:id="" action="ppaction://noaction" highlightClick="1">
              <a:snd r:embed="rId5" name="сорока.wav"/>
            </a:hlinkClick>
          </p:cNvPr>
          <p:cNvSpPr/>
          <p:nvPr/>
        </p:nvSpPr>
        <p:spPr>
          <a:xfrm>
            <a:off x="6215074" y="5643578"/>
            <a:ext cx="857256" cy="857256"/>
          </a:xfrm>
          <a:prstGeom prst="actionButtonSound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1142976" y="4929198"/>
            <a:ext cx="4357718" cy="1857388"/>
            <a:chOff x="1191194" y="5000635"/>
            <a:chExt cx="4523814" cy="1785950"/>
          </a:xfrm>
        </p:grpSpPr>
        <p:pic>
          <p:nvPicPr>
            <p:cNvPr id="3074" name="Picture 2" descr="C:\Documents and Settings\Добро Пожаловать\Рабочий стол\Для сайта\Словарная работа\d92d6ff81f80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0800000">
              <a:off x="1191194" y="5000635"/>
              <a:ext cx="4523814" cy="1785950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1357290" y="5500702"/>
              <a:ext cx="4048746" cy="1065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П…ТУХ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Группа 9"/>
          <p:cNvGrpSpPr/>
          <p:nvPr/>
        </p:nvGrpSpPr>
        <p:grpSpPr>
          <a:xfrm>
            <a:off x="4363788" y="0"/>
            <a:ext cx="4780212" cy="5286364"/>
            <a:chOff x="4143372" y="0"/>
            <a:chExt cx="4780212" cy="6015736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143372" y="0"/>
              <a:ext cx="4780212" cy="5286388"/>
              <a:chOff x="4500562" y="0"/>
              <a:chExt cx="4423022" cy="5072074"/>
            </a:xfrm>
          </p:grpSpPr>
          <p:pic>
            <p:nvPicPr>
              <p:cNvPr id="2" name="Picture 11" descr="C:\Documents and Settings\Добро Пожаловать\Рабочий стол\Для сайта\Словарная работа\86648968f735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500562" y="0"/>
                <a:ext cx="4423022" cy="5072074"/>
              </a:xfrm>
              <a:prstGeom prst="rect">
                <a:avLst/>
              </a:prstGeom>
              <a:noFill/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4857752" y="1285860"/>
                <a:ext cx="350046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ru-RU" sz="4000" b="1" dirty="0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4572000" y="1214422"/>
              <a:ext cx="3786214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5400" b="1" dirty="0" smtClean="0"/>
                <a:t>Задиристая домашняя  птица.</a:t>
              </a:r>
            </a:p>
            <a:p>
              <a:pPr algn="ctr">
                <a:spcBef>
                  <a:spcPct val="50000"/>
                </a:spcBef>
              </a:pPr>
              <a:endParaRPr lang="ru-RU" sz="9600" b="1" dirty="0" smtClean="0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1142984"/>
            <a:ext cx="3607413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Управляющая кнопка: звук 10">
            <a:hlinkClick r:id="" action="ppaction://noaction" highlightClick="1">
              <a:snd r:embed="rId5" name="петух.wav"/>
            </a:hlinkClick>
          </p:cNvPr>
          <p:cNvSpPr/>
          <p:nvPr/>
        </p:nvSpPr>
        <p:spPr>
          <a:xfrm>
            <a:off x="6215074" y="5643578"/>
            <a:ext cx="857256" cy="857256"/>
          </a:xfrm>
          <a:prstGeom prst="actionButtonSound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1142976" y="4929198"/>
            <a:ext cx="4357718" cy="1857388"/>
            <a:chOff x="1191194" y="5000635"/>
            <a:chExt cx="4523814" cy="1785950"/>
          </a:xfrm>
        </p:grpSpPr>
        <p:pic>
          <p:nvPicPr>
            <p:cNvPr id="3074" name="Picture 2" descr="C:\Documents and Settings\Добро Пожаловать\Рабочий стол\Для сайта\Словарная работа\d92d6ff81f80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0800000">
              <a:off x="1191194" y="5000635"/>
              <a:ext cx="4523814" cy="1785950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1357290" y="5500702"/>
              <a:ext cx="4048746" cy="1065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В…Р…НА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Группа 9"/>
          <p:cNvGrpSpPr/>
          <p:nvPr/>
        </p:nvGrpSpPr>
        <p:grpSpPr>
          <a:xfrm>
            <a:off x="4506696" y="0"/>
            <a:ext cx="4780212" cy="5286388"/>
            <a:chOff x="4143372" y="0"/>
            <a:chExt cx="4780212" cy="5286388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143372" y="0"/>
              <a:ext cx="4780212" cy="5286388"/>
              <a:chOff x="4500562" y="0"/>
              <a:chExt cx="4423022" cy="5072074"/>
            </a:xfrm>
          </p:grpSpPr>
          <p:pic>
            <p:nvPicPr>
              <p:cNvPr id="2" name="Picture 11" descr="C:\Documents and Settings\Добро Пожаловать\Рабочий стол\Для сайта\Словарная работа\86648968f735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500562" y="0"/>
                <a:ext cx="4423022" cy="5072074"/>
              </a:xfrm>
              <a:prstGeom prst="rect">
                <a:avLst/>
              </a:prstGeom>
              <a:noFill/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4857752" y="1285860"/>
                <a:ext cx="3500462" cy="6791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ru-RU" sz="4000" b="1" dirty="0"/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4572000" y="1214422"/>
              <a:ext cx="3786214" cy="3970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600" b="1" dirty="0" smtClean="0"/>
                <a:t>Существует два вида этих птиц: серая и чёрная. Разоряет  большое количество птичьих гнёзд.</a:t>
              </a:r>
              <a:endParaRPr lang="ru-RU" sz="6600" b="1" dirty="0" smtClean="0"/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14414" y="857232"/>
            <a:ext cx="3214710" cy="4156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Управляющая кнопка: звук 10">
            <a:hlinkClick r:id="" action="ppaction://noaction" highlightClick="1">
              <a:snd r:embed="rId5" name="ворона.wav"/>
            </a:hlinkClick>
          </p:cNvPr>
          <p:cNvSpPr/>
          <p:nvPr/>
        </p:nvSpPr>
        <p:spPr>
          <a:xfrm>
            <a:off x="6215074" y="5643578"/>
            <a:ext cx="857256" cy="857256"/>
          </a:xfrm>
          <a:prstGeom prst="actionButtonSound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4500562" y="0"/>
            <a:ext cx="4423022" cy="5072074"/>
            <a:chOff x="4500562" y="0"/>
            <a:chExt cx="4423022" cy="5072074"/>
          </a:xfrm>
        </p:grpSpPr>
        <p:pic>
          <p:nvPicPr>
            <p:cNvPr id="2" name="Picture 11" descr="C:\Documents and Settings\Добро Пожаловать\Рабочий стол\Для сайта\Словарная работа\86648968f735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500562" y="0"/>
              <a:ext cx="4423022" cy="5072074"/>
            </a:xfrm>
            <a:prstGeom prst="rect">
              <a:avLst/>
            </a:prstGeom>
            <a:noFill/>
          </p:spPr>
        </p:pic>
        <p:sp>
          <p:nvSpPr>
            <p:cNvPr id="3" name="Прямоугольник 2"/>
            <p:cNvSpPr/>
            <p:nvPr/>
          </p:nvSpPr>
          <p:spPr>
            <a:xfrm>
              <a:off x="4857752" y="1285860"/>
              <a:ext cx="3500462" cy="3170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000" b="1" dirty="0" smtClean="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Буро-серая птичка,</a:t>
              </a:r>
              <a:r>
                <a:rPr lang="ru-RU" sz="3600" b="1" dirty="0" smtClean="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 </a:t>
              </a:r>
              <a:r>
                <a:rPr lang="ru-RU" sz="4000" b="1" dirty="0" smtClean="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отличающаяся красивым пением.</a:t>
              </a:r>
              <a:endParaRPr lang="ru-RU" sz="4000" b="1" dirty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785794"/>
            <a:ext cx="2847975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" name="Группа 7"/>
          <p:cNvGrpSpPr/>
          <p:nvPr/>
        </p:nvGrpSpPr>
        <p:grpSpPr>
          <a:xfrm>
            <a:off x="1142976" y="5000636"/>
            <a:ext cx="4523814" cy="1785950"/>
            <a:chOff x="1191194" y="5000635"/>
            <a:chExt cx="4523814" cy="1785950"/>
          </a:xfrm>
        </p:grpSpPr>
        <p:pic>
          <p:nvPicPr>
            <p:cNvPr id="3074" name="Picture 2" descr="C:\Documents and Settings\Добро Пожаловать\Рабочий стол\Для сайта\Словарная работа\d92d6ff81f80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0800000">
              <a:off x="1191194" y="5000635"/>
              <a:ext cx="4523814" cy="1785950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1357290" y="5500702"/>
              <a:ext cx="3857652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С…Л…ВЕЙ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0" name="Управляющая кнопка: звук 9">
            <a:hlinkClick r:id="" action="ppaction://noaction" highlightClick="1">
              <a:snd r:embed="rId5" name="соловей.wav"/>
            </a:hlinkClick>
          </p:cNvPr>
          <p:cNvSpPr/>
          <p:nvPr/>
        </p:nvSpPr>
        <p:spPr>
          <a:xfrm>
            <a:off x="6215074" y="5643578"/>
            <a:ext cx="857256" cy="857256"/>
          </a:xfrm>
          <a:prstGeom prst="actionButtonSound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7"/>
          <p:cNvGrpSpPr/>
          <p:nvPr/>
        </p:nvGrpSpPr>
        <p:grpSpPr>
          <a:xfrm>
            <a:off x="1142976" y="5000636"/>
            <a:ext cx="4523814" cy="1785950"/>
            <a:chOff x="1191194" y="5000635"/>
            <a:chExt cx="4523814" cy="1785950"/>
          </a:xfrm>
        </p:grpSpPr>
        <p:pic>
          <p:nvPicPr>
            <p:cNvPr id="3074" name="Picture 2" descr="C:\Documents and Settings\Добро Пожаловать\Рабочий стол\Для сайта\Словарная работа\d92d6ff81f80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0800000">
              <a:off x="1191194" y="5000635"/>
              <a:ext cx="4523814" cy="1785950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1357290" y="5500702"/>
              <a:ext cx="3857652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С…НИЦА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143372" y="0"/>
            <a:ext cx="4780212" cy="5286388"/>
            <a:chOff x="4143372" y="0"/>
            <a:chExt cx="4780212" cy="5286388"/>
          </a:xfrm>
        </p:grpSpPr>
        <p:grpSp>
          <p:nvGrpSpPr>
            <p:cNvPr id="4" name="Группа 6"/>
            <p:cNvGrpSpPr/>
            <p:nvPr/>
          </p:nvGrpSpPr>
          <p:grpSpPr>
            <a:xfrm>
              <a:off x="4143372" y="0"/>
              <a:ext cx="4780212" cy="5286388"/>
              <a:chOff x="4500562" y="0"/>
              <a:chExt cx="4423022" cy="5072074"/>
            </a:xfrm>
          </p:grpSpPr>
          <p:pic>
            <p:nvPicPr>
              <p:cNvPr id="2" name="Picture 11" descr="C:\Documents and Settings\Добро Пожаловать\Рабочий стол\Для сайта\Словарная работа\86648968f735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500562" y="0"/>
                <a:ext cx="4423022" cy="5072074"/>
              </a:xfrm>
              <a:prstGeom prst="rect">
                <a:avLst/>
              </a:prstGeom>
              <a:noFill/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4857752" y="1285860"/>
                <a:ext cx="350046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ru-RU" sz="4000" b="1" dirty="0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4714876" y="1214422"/>
              <a:ext cx="3429024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000" b="1" dirty="0" smtClean="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Небольшая пёстрая  зимующая птица. Живёт в парках и садах.</a:t>
              </a:r>
              <a:endParaRPr lang="ru-RU" sz="7200" b="1" dirty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1142984"/>
            <a:ext cx="3581400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Управляющая кнопка: звук 11">
            <a:hlinkClick r:id="" action="ppaction://noaction" highlightClick="1">
              <a:snd r:embed="rId5" name="синица.wav"/>
            </a:hlinkClick>
          </p:cNvPr>
          <p:cNvSpPr/>
          <p:nvPr/>
        </p:nvSpPr>
        <p:spPr>
          <a:xfrm>
            <a:off x="6215074" y="5643578"/>
            <a:ext cx="857256" cy="857256"/>
          </a:xfrm>
          <a:prstGeom prst="actionButtonSound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1142976" y="5000636"/>
            <a:ext cx="4523814" cy="1785950"/>
            <a:chOff x="1191194" y="5000635"/>
            <a:chExt cx="4523814" cy="1785950"/>
          </a:xfrm>
        </p:grpSpPr>
        <p:pic>
          <p:nvPicPr>
            <p:cNvPr id="3074" name="Picture 2" descr="C:\Documents and Settings\Добро Пожаловать\Рабочий стол\Для сайта\Словарная работа\d92d6ff81f80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0800000">
              <a:off x="1191194" y="5000635"/>
              <a:ext cx="4523814" cy="1785950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1357290" y="5500702"/>
              <a:ext cx="3857652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П…НГВИН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Группа 9"/>
          <p:cNvGrpSpPr/>
          <p:nvPr/>
        </p:nvGrpSpPr>
        <p:grpSpPr>
          <a:xfrm>
            <a:off x="4143372" y="0"/>
            <a:ext cx="4857784" cy="5214950"/>
            <a:chOff x="4143372" y="0"/>
            <a:chExt cx="4780212" cy="5286388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143372" y="0"/>
              <a:ext cx="4780212" cy="5286388"/>
              <a:chOff x="4500562" y="0"/>
              <a:chExt cx="4423022" cy="5072074"/>
            </a:xfrm>
          </p:grpSpPr>
          <p:pic>
            <p:nvPicPr>
              <p:cNvPr id="2" name="Picture 11" descr="C:\Documents and Settings\Добро Пожаловать\Рабочий стол\Для сайта\Словарная работа\86648968f735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500562" y="0"/>
                <a:ext cx="4423022" cy="5072074"/>
              </a:xfrm>
              <a:prstGeom prst="rect">
                <a:avLst/>
              </a:prstGeom>
              <a:noFill/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4857752" y="1285860"/>
                <a:ext cx="350046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ru-RU" sz="4000" b="1" dirty="0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4500562" y="1214422"/>
              <a:ext cx="3929090" cy="25895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000" b="1" dirty="0" smtClean="0"/>
                <a:t>Антарктическая короткокрылая плавающая, не летающая птица</a:t>
              </a:r>
              <a:endParaRPr lang="ru-RU" sz="4000" b="1" dirty="0"/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571612"/>
            <a:ext cx="4000495" cy="3000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Управляющая кнопка: звук 10">
            <a:hlinkClick r:id="" action="ppaction://noaction" highlightClick="1">
              <a:snd r:embed="rId5" name="пингвин.wav"/>
            </a:hlinkClick>
          </p:cNvPr>
          <p:cNvSpPr/>
          <p:nvPr/>
        </p:nvSpPr>
        <p:spPr>
          <a:xfrm>
            <a:off x="6215074" y="5643578"/>
            <a:ext cx="857256" cy="857256"/>
          </a:xfrm>
          <a:prstGeom prst="actionButtonSound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1142976" y="4929198"/>
            <a:ext cx="4357718" cy="1857388"/>
            <a:chOff x="1191194" y="5000635"/>
            <a:chExt cx="4523814" cy="1785950"/>
          </a:xfrm>
        </p:grpSpPr>
        <p:pic>
          <p:nvPicPr>
            <p:cNvPr id="3074" name="Picture 2" descr="C:\Documents and Settings\Добро Пожаловать\Рабочий стол\Для сайта\Словарная работа\d92d6ff81f80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0800000">
              <a:off x="1191194" y="5000635"/>
              <a:ext cx="4523814" cy="1785950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1357290" y="5500702"/>
              <a:ext cx="4048746" cy="1065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6600" b="1" dirty="0" smtClean="0">
                  <a:solidFill>
                    <a:srgbClr val="000000"/>
                  </a:solidFill>
                </a:rPr>
                <a:t>П…ПУГАЙ</a:t>
              </a:r>
              <a:endParaRPr lang="ru-RU" sz="6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Группа 9"/>
          <p:cNvGrpSpPr/>
          <p:nvPr/>
        </p:nvGrpSpPr>
        <p:grpSpPr>
          <a:xfrm>
            <a:off x="4506696" y="0"/>
            <a:ext cx="4780212" cy="5286388"/>
            <a:chOff x="4143372" y="0"/>
            <a:chExt cx="4780212" cy="5286388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143372" y="0"/>
              <a:ext cx="4780212" cy="5286388"/>
              <a:chOff x="4500562" y="0"/>
              <a:chExt cx="4423022" cy="5072074"/>
            </a:xfrm>
          </p:grpSpPr>
          <p:pic>
            <p:nvPicPr>
              <p:cNvPr id="2" name="Picture 11" descr="C:\Documents and Settings\Добро Пожаловать\Рабочий стол\Для сайта\Словарная работа\86648968f735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500562" y="0"/>
                <a:ext cx="4423022" cy="5072074"/>
              </a:xfrm>
              <a:prstGeom prst="rect">
                <a:avLst/>
              </a:prstGeom>
              <a:noFill/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4857752" y="1285860"/>
                <a:ext cx="3500462" cy="6791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ru-RU" sz="4000" b="1" dirty="0"/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4572000" y="1214422"/>
              <a:ext cx="3786214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800" b="1" dirty="0" smtClean="0"/>
                <a:t>Птица тропических стран с ярким оперением.</a:t>
              </a:r>
              <a:endParaRPr lang="ru-RU" sz="8800" b="1" dirty="0" smtClean="0"/>
            </a:p>
          </p:txBody>
        </p:sp>
      </p:grp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500042"/>
            <a:ext cx="3363913" cy="44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Управляющая кнопка: звук 11">
            <a:hlinkClick r:id="" action="ppaction://noaction" highlightClick="1">
              <a:snd r:embed="rId5" name="попугай.wav"/>
            </a:hlinkClick>
          </p:cNvPr>
          <p:cNvSpPr/>
          <p:nvPr/>
        </p:nvSpPr>
        <p:spPr>
          <a:xfrm>
            <a:off x="6215074" y="5643578"/>
            <a:ext cx="857256" cy="857256"/>
          </a:xfrm>
          <a:prstGeom prst="actionButtonSound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327</Words>
  <Application>Microsoft Office PowerPoint</Application>
  <PresentationFormat>Экран (4:3)</PresentationFormat>
  <Paragraphs>65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Птичья галерея</dc:title>
  <dc:creator>Ольховская И.В.</dc:creator>
  <cp:lastModifiedBy>IRA</cp:lastModifiedBy>
  <cp:revision>112</cp:revision>
  <dcterms:modified xsi:type="dcterms:W3CDTF">2010-08-13T11:23:20Z</dcterms:modified>
</cp:coreProperties>
</file>