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91" r:id="rId2"/>
    <p:sldId id="257" r:id="rId3"/>
    <p:sldId id="258" r:id="rId4"/>
    <p:sldId id="259" r:id="rId5"/>
    <p:sldId id="260" r:id="rId6"/>
    <p:sldId id="262" r:id="rId7"/>
    <p:sldId id="263" r:id="rId8"/>
    <p:sldId id="290" r:id="rId9"/>
    <p:sldId id="265" r:id="rId10"/>
    <p:sldId id="266" r:id="rId11"/>
    <p:sldId id="267" r:id="rId12"/>
    <p:sldId id="268" r:id="rId13"/>
    <p:sldId id="275" r:id="rId14"/>
    <p:sldId id="269" r:id="rId15"/>
    <p:sldId id="270" r:id="rId16"/>
    <p:sldId id="271" r:id="rId17"/>
    <p:sldId id="272" r:id="rId18"/>
    <p:sldId id="273" r:id="rId19"/>
    <p:sldId id="274" r:id="rId20"/>
    <p:sldId id="276" r:id="rId21"/>
    <p:sldId id="277" r:id="rId22"/>
    <p:sldId id="279" r:id="rId23"/>
    <p:sldId id="278" r:id="rId24"/>
    <p:sldId id="280" r:id="rId25"/>
    <p:sldId id="281" r:id="rId26"/>
    <p:sldId id="282" r:id="rId27"/>
    <p:sldId id="283" r:id="rId28"/>
    <p:sldId id="285" r:id="rId29"/>
    <p:sldId id="286" r:id="rId30"/>
    <p:sldId id="287" r:id="rId31"/>
    <p:sldId id="261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68" autoAdjust="0"/>
    <p:restoredTop sz="94660"/>
  </p:normalViewPr>
  <p:slideViewPr>
    <p:cSldViewPr>
      <p:cViewPr varScale="1">
        <p:scale>
          <a:sx n="94" d="100"/>
          <a:sy n="94" d="100"/>
        </p:scale>
        <p:origin x="-16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14.02.2012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14.02.2012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14.02.2012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://t1.gstatic.com/images?q=tbn:ANd9GcSrJg23THyvtGusCUpOApo52hgd-2aJX4cRvz8uzCiq79RwTUMIcg" TargetMode="External"/><Relationship Id="rId13" Type="http://schemas.openxmlformats.org/officeDocument/2006/relationships/hyperlink" Target="http://t1.gstatic.com/images?q=tbn:ANd9GcQBg6zPgNWEpatniVeCXZUoumJGQy3b4Tf0KhK0Unn6mfxk1zsu" TargetMode="External"/><Relationship Id="rId18" Type="http://schemas.openxmlformats.org/officeDocument/2006/relationships/hyperlink" Target="http://t0.gstatic.com/images?q=tbn:ANd9GcSodVxBGK2E5NHytZndvdEE5RLeql138WCTMieqJ_CdhjND_Ple" TargetMode="External"/><Relationship Id="rId3" Type="http://schemas.openxmlformats.org/officeDocument/2006/relationships/hyperlink" Target="http://t0.gstatic.com/images?q=tbn:ANd9GcQHANAVKpKtao3E9yH90BVhITBPFWawzhIIpLqwj1WMZjnO6Bv8" TargetMode="External"/><Relationship Id="rId21" Type="http://schemas.openxmlformats.org/officeDocument/2006/relationships/hyperlink" Target="http://t0.gstatic.com/images?q=tbn:ANd9GcQT478lljuWE1NJGKXA18fFfEQL3zr65UpwxLxSMzmRp_ZAPQ_CrQ" TargetMode="External"/><Relationship Id="rId7" Type="http://schemas.openxmlformats.org/officeDocument/2006/relationships/hyperlink" Target="http://t2.gstatic.com/images?q=tbn:ANd9GcQF9elJa7mDg8ATM2uNlz_kMWL7EjkW20RDs1LA54NfjjbJLHjaFNrX5-0Q" TargetMode="External"/><Relationship Id="rId12" Type="http://schemas.openxmlformats.org/officeDocument/2006/relationships/hyperlink" Target="http://t2.gstatic.com/images?q=tbn:ANd9GcTDJx0zIqftMcMl1JeVdpxZcKFzoXh7gChIi8QaFoh-dUIdADvdt4jq5mnBVg" TargetMode="External"/><Relationship Id="rId17" Type="http://schemas.openxmlformats.org/officeDocument/2006/relationships/hyperlink" Target="http://t0.gstatic.com/images?q=tbn:ANd9GcT7MGOQi5HdDE6DIMBn5_2cxa5Y-zPMF-u1aIZuTcIx_N6d88Ww" TargetMode="External"/><Relationship Id="rId2" Type="http://schemas.openxmlformats.org/officeDocument/2006/relationships/hyperlink" Target="http://libymax.ru/wpcontent/uploads/2011/02/international_mother_language_day.jpg" TargetMode="External"/><Relationship Id="rId16" Type="http://schemas.openxmlformats.org/officeDocument/2006/relationships/hyperlink" Target="http://t1.gstatic.com/images?q=tbn:ANd9GcT6HP-OEQNzbRNw-9xqiQmVMjufiJvn9AvfQw3LbLq7G8eLHwWE" TargetMode="External"/><Relationship Id="rId20" Type="http://schemas.openxmlformats.org/officeDocument/2006/relationships/hyperlink" Target="http://t2.gstatic.com/images?q=tbn:ANd9GcTML0wjWvbdSV9kx511iZNHyN1a75QmoQ8ZcJnsht1p7xt5yiG8osJ5P4I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t3.gstatic.com/images?q=tbn:ANd9GcT07CPwbx3r_ynV9Stqy0X72bEHp0diLTWQDv4OwC1LHUB8A9H_" TargetMode="External"/><Relationship Id="rId11" Type="http://schemas.openxmlformats.org/officeDocument/2006/relationships/hyperlink" Target="http://www.raut.ru/files/tato/gallery/forest/27184946.jpg" TargetMode="External"/><Relationship Id="rId5" Type="http://schemas.openxmlformats.org/officeDocument/2006/relationships/hyperlink" Target="http://t2.gstatic.com/images?q=tbn:ANd9GcRULmqLQ9W9FGB8ZAm-C2TaPnUgiNUJhlyqG9RkmGOsOWmGXnbNdNZkYzQvig" TargetMode="External"/><Relationship Id="rId15" Type="http://schemas.openxmlformats.org/officeDocument/2006/relationships/hyperlink" Target="http://www.vrmz.ru/i/catalog/excavators/eo-3323_b.jpg" TargetMode="External"/><Relationship Id="rId10" Type="http://schemas.openxmlformats.org/officeDocument/2006/relationships/hyperlink" Target="http://t2.gstatic.com/images?q=tbn:ANd9GcSaN1n-SzZF4LRZqNHQvu9Gxuq5t3oGK4iLghCG5MHO-6cDYhO1" TargetMode="External"/><Relationship Id="rId19" Type="http://schemas.openxmlformats.org/officeDocument/2006/relationships/hyperlink" Target="http://www.tgl.net.ru/wiki/index.php/%D0%98%D0%B7%D0%BE%D0%B1%D1%80%D0%B0%D0%B6%D0%B5%D0%BD%D0%B8%D0%B5:%D0%96%D0%B6%D0%B6.jpg" TargetMode="External"/><Relationship Id="rId4" Type="http://schemas.openxmlformats.org/officeDocument/2006/relationships/hyperlink" Target="http://t3.gstatic.com/images?q=tbn:ANd9GcToZwrjG2zq0gQf4LqQf8DyodIim-yX8-IcVUJqPNOfSdEoQ0Eb0g" TargetMode="External"/><Relationship Id="rId9" Type="http://schemas.openxmlformats.org/officeDocument/2006/relationships/hyperlink" Target="http://t0.gstatic.com/images?q=tbn:ANd9GcTNm4kXjxSRb8Nj9gGAxLnZw6yowLCIo2urv8TXFtzyvdkAUfCr" TargetMode="External"/><Relationship Id="rId14" Type="http://schemas.openxmlformats.org/officeDocument/2006/relationships/hyperlink" Target="http://1.bp.blogspot.com/_ckWp2nrHfSs/TEb3hsuqIiI/AAAAAAAAAI8/vETADLqXTvI/s1600/escalator2.gif" TargetMode="External"/><Relationship Id="rId22" Type="http://schemas.openxmlformats.org/officeDocument/2006/relationships/hyperlink" Target="http://t1.gstatic.com/images?q=tbn:ANd9GcQI_nkndi8aK7lIcI0iiAfkpi2pAahGYPmYBqiZF0Jmk0E5VqnyEw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85852" y="285728"/>
            <a:ext cx="65722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МКС(К)ОУ 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«</a:t>
            </a:r>
            <a:r>
              <a:rPr lang="ru-RU" dirty="0" err="1" smtClean="0">
                <a:solidFill>
                  <a:srgbClr val="002060"/>
                </a:solidFill>
              </a:rPr>
              <a:t>Краснинская</a:t>
            </a:r>
            <a:r>
              <a:rPr lang="ru-RU" dirty="0" smtClean="0">
                <a:solidFill>
                  <a:srgbClr val="002060"/>
                </a:solidFill>
              </a:rPr>
              <a:t> школа-интернат</a:t>
            </a:r>
            <a:r>
              <a:rPr lang="en-US" dirty="0" smtClean="0">
                <a:solidFill>
                  <a:srgbClr val="002060"/>
                </a:solidFill>
              </a:rPr>
              <a:t> VIII</a:t>
            </a:r>
            <a:r>
              <a:rPr lang="ru-RU" dirty="0" smtClean="0">
                <a:solidFill>
                  <a:srgbClr val="002060"/>
                </a:solidFill>
              </a:rPr>
              <a:t> вида»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57224" y="1500174"/>
            <a:ext cx="71438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Внеклассное мероприятие по русскому языку для учащихся 7 – 8 классов специальной (коррекционной) </a:t>
            </a:r>
            <a:endParaRPr lang="ru-RU" sz="2400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школы </a:t>
            </a:r>
            <a:r>
              <a:rPr lang="en-US" sz="2400" dirty="0" smtClean="0">
                <a:solidFill>
                  <a:srgbClr val="002060"/>
                </a:solidFill>
              </a:rPr>
              <a:t>VIII </a:t>
            </a:r>
            <a:r>
              <a:rPr lang="ru-RU" sz="2400" dirty="0" smtClean="0">
                <a:solidFill>
                  <a:srgbClr val="002060"/>
                </a:solidFill>
              </a:rPr>
              <a:t>вида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«Язык мой – друг мой</a:t>
            </a:r>
            <a:r>
              <a:rPr lang="ru-RU" sz="2400" b="1" dirty="0" smtClean="0">
                <a:solidFill>
                  <a:srgbClr val="002060"/>
                </a:solidFill>
              </a:rPr>
              <a:t>»,</a:t>
            </a:r>
          </a:p>
          <a:p>
            <a:pPr algn="ctr"/>
            <a:endParaRPr lang="en-US" dirty="0" smtClean="0">
              <a:solidFill>
                <a:srgbClr val="002060"/>
              </a:solidFill>
            </a:endParaRP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посвященное международному дню родного языка</a:t>
            </a:r>
          </a:p>
          <a:p>
            <a:pPr algn="ctr"/>
            <a:endParaRPr lang="ru-RU" b="1" dirty="0" smtClean="0">
              <a:solidFill>
                <a:srgbClr val="002060"/>
              </a:solidFill>
            </a:endParaRPr>
          </a:p>
          <a:p>
            <a:pPr algn="ctr"/>
            <a:endParaRPr lang="ru-RU" b="1" dirty="0" smtClean="0">
              <a:solidFill>
                <a:srgbClr val="002060"/>
              </a:solidFill>
            </a:endParaRPr>
          </a:p>
          <a:p>
            <a:pPr algn="ctr"/>
            <a:endParaRPr lang="ru-RU" b="1" dirty="0" smtClean="0">
              <a:solidFill>
                <a:srgbClr val="002060"/>
              </a:solidFill>
            </a:endParaRP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                                           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en-US" b="1" dirty="0" smtClean="0">
                <a:solidFill>
                  <a:srgbClr val="002060"/>
                </a:solidFill>
              </a:rPr>
              <a:t>C</a:t>
            </a:r>
            <a:r>
              <a:rPr lang="ru-RU" b="1" dirty="0" err="1" smtClean="0">
                <a:solidFill>
                  <a:srgbClr val="002060"/>
                </a:solidFill>
              </a:rPr>
              <a:t>оставитель</a:t>
            </a:r>
            <a:r>
              <a:rPr lang="ru-RU" b="1" dirty="0" smtClean="0">
                <a:solidFill>
                  <a:srgbClr val="002060"/>
                </a:solidFill>
              </a:rPr>
              <a:t>: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                                             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Сизикова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Н.А.,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                                                   </a:t>
            </a:r>
            <a:r>
              <a:rPr lang="ru-RU" b="1" dirty="0" smtClean="0">
                <a:solidFill>
                  <a:srgbClr val="002060"/>
                </a:solidFill>
              </a:rPr>
              <a:t>            учитель </a:t>
            </a:r>
            <a:r>
              <a:rPr lang="ru-RU" b="1" dirty="0" smtClean="0">
                <a:solidFill>
                  <a:srgbClr val="002060"/>
                </a:solidFill>
              </a:rPr>
              <a:t>письма, чтения</a:t>
            </a:r>
            <a:endParaRPr lang="en-US" b="1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500034" y="857232"/>
            <a:ext cx="8001056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Это кукла, это книжка,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Это кошка, это мышка.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Всё так просто и понятно,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Увлекательно, занятно.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 вопросы КТО? И ЧТО?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Отвечать оно должно.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            (Н. Анишина).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571472" y="1500174"/>
            <a:ext cx="3429024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После окончания школы сестре вручили похвальную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грамоту.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3554" name="Picture 2" descr="http://t2.gstatic.com/images?q=tbn:ANd9GcSaN1n-SzZF4LRZqNHQvu9Gxuq5t3oGK4iLghCG5MHO-6cDYhO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642918"/>
            <a:ext cx="3857652" cy="54496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1000100" y="928670"/>
            <a:ext cx="7000892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Ну а он всегда в работе,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 напряженье и заботе.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Пишет, моет, убирает,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Шьёт, рисует и читает.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Варит, жарит, мастерит,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Режет, пилит, говорит.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Так его легко узнать –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Стоит лишь вопрос назвать.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dirty="0" smtClean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            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(Н. Анишина)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img0.liveinternet.ru/images/attach/c/1/54/50/54050128_SnimokWordle__Create__Oper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143116"/>
            <a:ext cx="4143404" cy="3929090"/>
          </a:xfrm>
          <a:prstGeom prst="rect">
            <a:avLst/>
          </a:prstGeom>
          <a:noFill/>
        </p:spPr>
      </p:pic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1714480" y="357166"/>
            <a:ext cx="5429256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агон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«Язык – к знанию ключ»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628" y="2071678"/>
            <a:ext cx="3500462" cy="3465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Для всего, что существует в природе, в русском языке есть великое множество хороших слов и </a:t>
            </a:r>
            <a:r>
              <a:rPr lang="ru-RU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названий.</a:t>
            </a:r>
            <a:endParaRPr lang="ru-RU" sz="2400" dirty="0" smtClean="0">
              <a:solidFill>
                <a:srgbClr val="0070C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                                                             </a:t>
            </a: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      </a:t>
            </a:r>
            <a:r>
              <a:rPr lang="ru-RU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К.Паустовский</a:t>
            </a:r>
            <a:endParaRPr lang="ru-RU" sz="24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642910" y="785794"/>
            <a:ext cx="792961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Верх, вол, вино, окно, ушки, град.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8434" name="Picture 2" descr="http://t2.gstatic.com/images?q=tbn:ANd9GcTMJSCNtLnMUAXXgKKTkjjAao-RaiZyQe2A4O9Gor53K9d_DINoT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4143380"/>
            <a:ext cx="3143272" cy="2354421"/>
          </a:xfrm>
          <a:prstGeom prst="rect">
            <a:avLst/>
          </a:prstGeom>
          <a:noFill/>
        </p:spPr>
      </p:pic>
      <p:pic>
        <p:nvPicPr>
          <p:cNvPr id="18436" name="Picture 4" descr="http://t2.gstatic.com/images?q=tbn:ANd9GcTARx9UD7i30OltX1tq5Dje4JsO_6gxyQQmhFgYrnROF64hTRvZG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1643050"/>
            <a:ext cx="3143272" cy="2362318"/>
          </a:xfrm>
          <a:prstGeom prst="rect">
            <a:avLst/>
          </a:prstGeom>
          <a:noFill/>
        </p:spPr>
      </p:pic>
      <p:pic>
        <p:nvPicPr>
          <p:cNvPr id="20482" name="Picture 2" descr="http://t1.gstatic.com/images?q=tbn:ANd9GcQBg6zPgNWEpatniVeCXZUoumJGQy3b4Tf0KhK0Unn6mfxk1zs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62" y="1571612"/>
            <a:ext cx="2786082" cy="23681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28662" y="642918"/>
            <a:ext cx="71437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Особенно понравился ребятам в метро экскаватор.</a:t>
            </a:r>
            <a:endParaRPr lang="ru-RU" sz="3200" dirty="0"/>
          </a:p>
        </p:txBody>
      </p:sp>
      <p:pic>
        <p:nvPicPr>
          <p:cNvPr id="17410" name="Picture 2" descr="http://1.bp.blogspot.com/_ckWp2nrHfSs/TEb3hsuqIiI/AAAAAAAAAI8/vETADLqXTvI/s1600/escalator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2500306"/>
            <a:ext cx="3333750" cy="3324226"/>
          </a:xfrm>
          <a:prstGeom prst="rect">
            <a:avLst/>
          </a:prstGeom>
          <a:noFill/>
        </p:spPr>
      </p:pic>
      <p:pic>
        <p:nvPicPr>
          <p:cNvPr id="17412" name="Picture 4" descr="http://www.vrmz.ru/i/catalog/excavators/eo-3323_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571744"/>
            <a:ext cx="3667125" cy="2914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500034" y="571480"/>
            <a:ext cx="8215370" cy="458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Беречь, сторожить, охранять.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b="1" dirty="0" smtClean="0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Надо __________ школьное имущество.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Часовые ______________ вход в штаб.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Старик ______________ колхозный сад.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1000100" y="285728"/>
            <a:ext cx="721523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У ворот стоял пожилой старик и смотрел вдоль улицы.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5362" name="Picture 2" descr="http://bse.sci-lib.com/pictures/20/16/2475716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2" y="1928802"/>
            <a:ext cx="3000396" cy="45807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500034" y="932905"/>
            <a:ext cx="8072494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rgbClr val="002060"/>
                </a:solidFill>
                <a:latin typeface="+mj-lt"/>
                <a:ea typeface="Calibri" pitchFamily="34" charset="0"/>
                <a:cs typeface="Times New Roman" pitchFamily="18" charset="0"/>
              </a:rPr>
              <a:t>Верхушки, вершины.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ru-RU" sz="3600" dirty="0" smtClean="0">
              <a:solidFill>
                <a:srgbClr val="002060"/>
              </a:solidFill>
              <a:latin typeface="+mj-lt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0070C0"/>
                </a:solidFill>
                <a:latin typeface="+mj-lt"/>
                <a:ea typeface="Calibri" pitchFamily="34" charset="0"/>
                <a:cs typeface="Times New Roman" pitchFamily="18" charset="0"/>
              </a:rPr>
              <a:t>Падая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, самолёт задел _______ сосен.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Альпинисты достигли _________ горы. 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+mj-lt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4357686" y="582492"/>
            <a:ext cx="4214842" cy="5755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Яблоко.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У прохожих на виду                                                                                                                                                     Висело яблоко в саду.                                                                                                                                                            Ну, кому какое дело?                                                                                                                                                     Просто                                                                                                                                                                               Яблоко                                                                                                                                                                         Висело.                                                                                                                                                                  Только конь сказал,                                                                                                                                                         Что низко,                                                                                                                                                                          А мышонок –                                                                                                                                                              Высоко,                                                                                                                                                                       Воробей сказал,                                                                                                                                                                 Что близко,                                                                                                                                                              А улитка – далеко.                                                                                                                                                       А телёнок озабочен                                                                                                                                                                      Тем, что яблоко                                                                                                                                                                    Мало.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    (Г. Сапгир.)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5362" name="Picture 2" descr="http://t0.gstatic.com/images?q=tbn:ANd9GcT7MGOQi5HdDE6DIMBn5_2cxa5Y-zPMF-u1aIZuTcIx_N6d88W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357298"/>
            <a:ext cx="3673938" cy="32146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428604"/>
            <a:ext cx="72866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21 февраля – международный день родного языка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500034" y="4429132"/>
            <a:ext cx="821533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70C0"/>
                </a:solidFill>
              </a:rPr>
              <a:t>Русский язык был и остается 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70C0"/>
                </a:solidFill>
              </a:rPr>
              <a:t>национальным языком русского народа.</a:t>
            </a:r>
            <a:r>
              <a:rPr lang="ru-RU" sz="2400" dirty="0" smtClean="0">
                <a:solidFill>
                  <a:srgbClr val="0070C0"/>
                </a:solidFill>
              </a:rPr>
              <a:t> 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70C0"/>
                </a:solidFill>
              </a:rPr>
              <a:t>Это язык культуры, науки, техники. На русском языке созданы выдающие произведения литературы, труды учёных. дающие произведения литературы, труды учёных.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24" name="Picture 4" descr="http://1.bp.blogspot.com/-62Y0qdBblZc/TWIB7pV8tSI/AAAAAAAAAMA/U-epmanpj10/s200/rus_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1500174"/>
            <a:ext cx="3619525" cy="2714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642910" y="989969"/>
            <a:ext cx="7929618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Тучи, облака.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3600" b="1" dirty="0" smtClean="0">
              <a:solidFill>
                <a:srgbClr val="0070C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Лёгкие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белоснежные ______________ напоминали стаю лебедей.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 севера надвигались чёрные _______.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642910" y="1437489"/>
            <a:ext cx="785818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Мальчик, игра, бегать, карандаш.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Весёлый, синий, красивый, краснота.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Учиться, учебный, читать, говорить.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714480" y="1928802"/>
          <a:ext cx="6096000" cy="2783586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9187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Times New Roman"/>
                        </a:rPr>
                        <a:t>В светлых, прозрачных глубинах народного языка отражается не одна природа родной страны, но и вся история духовной жизни народа</a:t>
                      </a:r>
                      <a:r>
                        <a:rPr lang="ru-RU" sz="2000" b="1" dirty="0" smtClean="0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  <a:endParaRPr lang="ru-RU" sz="2000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Times New Roman"/>
                        </a:rPr>
                        <a:t>                                                                      </a:t>
                      </a:r>
                      <a:r>
                        <a:rPr lang="ru-RU" sz="2000" b="1" dirty="0" smtClean="0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Times New Roman"/>
                        </a:rPr>
                        <a:t>                   К.Д.Ушинский</a:t>
                      </a:r>
                      <a:r>
                        <a:rPr lang="ru-RU" sz="2000" b="1" dirty="0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  <a:endParaRPr lang="ru-RU" sz="2000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428596" y="285728"/>
            <a:ext cx="8286808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3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агон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«Сила слова – беспредельна»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571472" y="1532081"/>
            <a:ext cx="3357586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Дружнее этих двух ребят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 свете не найдёшь.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 них обычно говорят: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Водой_______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218" name="Picture 2" descr="http://festival.1september.ru/articles/413632/image34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2" y="1071546"/>
            <a:ext cx="3848100" cy="4286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571472" y="857232"/>
            <a:ext cx="3500462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Его вешают, приходя в уныние; его задирают, зазнаваясь; его всюду суют, вмешиваясь не в своё дело, за него водят, если </a:t>
            </a:r>
            <a:r>
              <a:rPr lang="ru-RU" sz="3200" b="1" dirty="0" smtClean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хотят обмануть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4" name="Picture 2" descr="http://t3.gstatic.com/images?q=tbn:ANd9GcRX__-ITO9IJqGY7GRcXCL83R2fUaDQktwKyuT3OYAx3OXs-nY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4" y="1357298"/>
            <a:ext cx="4643438" cy="37862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1643050"/>
            <a:ext cx="764386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002060"/>
                </a:solidFill>
              </a:rPr>
              <a:t>Долго не заходили в больницу к Алёше его новые приятели. Зато друг, с которым Алёша был знаком с раннего детства, пришёл навестить его в первый же день.</a:t>
            </a:r>
          </a:p>
          <a:p>
            <a:pPr algn="ctr"/>
            <a:endParaRPr lang="ru-RU" sz="3200" dirty="0" smtClean="0">
              <a:solidFill>
                <a:srgbClr val="002060"/>
              </a:solidFill>
            </a:endParaRPr>
          </a:p>
          <a:p>
            <a:pPr algn="ctr"/>
            <a:r>
              <a:rPr lang="ru-RU" sz="3200" dirty="0" smtClean="0">
                <a:solidFill>
                  <a:srgbClr val="002060"/>
                </a:solidFill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</a:rPr>
              <a:t>Какую пословицу вспомнил Алёша?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714356"/>
            <a:ext cx="35719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Её толкут в ступе или носят решетом те, кто занимается бесполезным делом; её набирают в рот, когда молчат; ею нельзя разлить неразлучных друзей; в неё прячут концы нечестные люди, иногда они выходят из неё сухими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38914" name="Picture 2" descr="http://festival.1september.ru/articles/413632/image34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428736"/>
            <a:ext cx="3829050" cy="41434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1285852" y="1643050"/>
            <a:ext cx="628651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Фальшивят, путают слова,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Поют кто в лес, кто по дрова.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Ребята слушать их не станут: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От этой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песни___________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://slavput.ru/i/207/main/99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2571744"/>
            <a:ext cx="2857500" cy="2781300"/>
          </a:xfrm>
          <a:prstGeom prst="rect">
            <a:avLst/>
          </a:prstGeom>
          <a:noFill/>
        </p:spPr>
      </p:pic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1000100" y="902127"/>
            <a:ext cx="5143536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Глеб у доски повесил нос,                                                                                                                                     Краснеет до корней волос.                                                                                                                                               Он в этот час, как говорится,                                                                                                                                        Готов сквозь землю провалиться.                                                                                                                                   О чём же думал он вчера,                                                                                                                                                      Когда баклуши бил с утра?</a:t>
            </a:r>
            <a:endParaRPr kumimoji="0" lang="ru-RU" sz="320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://www.solnet.ee/gallery/pic/konkurs2009/p2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3000372"/>
            <a:ext cx="4762500" cy="3381375"/>
          </a:xfrm>
          <a:prstGeom prst="rect">
            <a:avLst/>
          </a:prstGeom>
          <a:noFill/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500034" y="540702"/>
            <a:ext cx="8072494" cy="236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Удил Коля рыбу двумя удочками. Клюнуло на одной, он подсёк, тащит, вдруг видит – на другой клюёт. Бросил он первую удочку – и к другой. На другой сорвалось, а пока подбежал к первой,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рыба с крючка ушла.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Какую пословицу вспомнил огорчённый мальчик?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0" y="5031414"/>
            <a:ext cx="928694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Агон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испытание, соревнование.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Ареопаг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– судилище, собрание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(первоначальное название суда в древних Афинах).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 descr="http://www.pro-afini.ru/wp-content/uploads/2011/03/6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642918"/>
            <a:ext cx="5575301" cy="43297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857224" y="1982734"/>
            <a:ext cx="757242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Товарищ твой просит украдкой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Ответы списать из тетрадки.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Не надо! Ведь этим ты другу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Окажешь________________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85918" y="0"/>
            <a:ext cx="50720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Источники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357166"/>
            <a:ext cx="8429684" cy="5001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solidFill>
                  <a:srgbClr val="002060"/>
                </a:solidFill>
              </a:rPr>
              <a:t>Слайд 2.</a:t>
            </a:r>
            <a:r>
              <a:rPr lang="en-US" sz="1100" dirty="0" smtClean="0">
                <a:solidFill>
                  <a:srgbClr val="002060"/>
                </a:solidFill>
                <a:hlinkClick r:id="rId2"/>
              </a:rPr>
              <a:t> </a:t>
            </a:r>
            <a:r>
              <a:rPr lang="en-US" sz="1100" dirty="0" smtClean="0">
                <a:solidFill>
                  <a:srgbClr val="002060"/>
                </a:solidFill>
                <a:hlinkClick r:id="rId3"/>
              </a:rPr>
              <a:t>http://t0.gstatic.com/images?q=tbn:ANd9GcQHANAVKpKtao3E9yH90BVhITBPFWawzhIIpLqwj1WMZjnO6Bv8</a:t>
            </a:r>
            <a:endParaRPr lang="en-US" sz="1100" dirty="0" smtClean="0">
              <a:solidFill>
                <a:srgbClr val="002060"/>
              </a:solidFill>
            </a:endParaRPr>
          </a:p>
          <a:p>
            <a:r>
              <a:rPr lang="ru-RU" sz="1100" dirty="0" smtClean="0">
                <a:solidFill>
                  <a:srgbClr val="002060"/>
                </a:solidFill>
              </a:rPr>
              <a:t>Слайд 3. </a:t>
            </a:r>
            <a:r>
              <a:rPr lang="en-US" sz="1100" dirty="0" smtClean="0">
                <a:solidFill>
                  <a:srgbClr val="002060"/>
                </a:solidFill>
                <a:hlinkClick r:id="rId4"/>
              </a:rPr>
              <a:t>http://t3.gstatic.com/images?q=tbn:ANd9GcToZwrjG2zq0gQf4LqQf8DyodIim-yX8-IcVUJqPNOfSdEoQ0Eb0g</a:t>
            </a:r>
            <a:endParaRPr lang="ru-RU" sz="1100" dirty="0" smtClean="0">
              <a:solidFill>
                <a:srgbClr val="002060"/>
              </a:solidFill>
            </a:endParaRPr>
          </a:p>
          <a:p>
            <a:r>
              <a:rPr lang="ru-RU" sz="1100" dirty="0" smtClean="0">
                <a:solidFill>
                  <a:srgbClr val="002060"/>
                </a:solidFill>
              </a:rPr>
              <a:t>Слайд 4. </a:t>
            </a:r>
            <a:r>
              <a:rPr lang="en-US" sz="1100" dirty="0" smtClean="0">
                <a:solidFill>
                  <a:srgbClr val="002060"/>
                </a:solidFill>
                <a:hlinkClick r:id="rId5"/>
              </a:rPr>
              <a:t>http://t2.gstatic.com/images?q=tbn:ANd9GcRULmqLQ9W9FGB8ZAm-C2TaPnUgiNUJhlyqG9RkmGOsOWmGXnbNdNZkYzQvig</a:t>
            </a:r>
            <a:endParaRPr lang="ru-RU" sz="1100" dirty="0" smtClean="0">
              <a:solidFill>
                <a:srgbClr val="002060"/>
              </a:solidFill>
            </a:endParaRPr>
          </a:p>
          <a:p>
            <a:r>
              <a:rPr lang="ru-RU" sz="1100" dirty="0" smtClean="0">
                <a:solidFill>
                  <a:srgbClr val="002060"/>
                </a:solidFill>
              </a:rPr>
              <a:t>Слайд 5. </a:t>
            </a:r>
            <a:r>
              <a:rPr lang="en-US" sz="1100" dirty="0" smtClean="0">
                <a:solidFill>
                  <a:srgbClr val="002060"/>
                </a:solidFill>
                <a:hlinkClick r:id="rId6"/>
              </a:rPr>
              <a:t>http://t3.gstatic.com/images?q=tbn:ANd9GcT07CPwbx3r_ynV9Stqy0X72bEHp0diLTWQDv4OwC1LHUB8A9H_</a:t>
            </a:r>
            <a:endParaRPr lang="ru-RU" sz="1100" dirty="0" smtClean="0">
              <a:solidFill>
                <a:srgbClr val="002060"/>
              </a:solidFill>
            </a:endParaRPr>
          </a:p>
          <a:p>
            <a:r>
              <a:rPr lang="ru-RU" sz="1100" dirty="0" smtClean="0">
                <a:solidFill>
                  <a:srgbClr val="002060"/>
                </a:solidFill>
              </a:rPr>
              <a:t>Слайд 6.</a:t>
            </a:r>
            <a:r>
              <a:rPr lang="en-US" sz="1100" dirty="0" smtClean="0">
                <a:solidFill>
                  <a:srgbClr val="002060"/>
                </a:solidFill>
              </a:rPr>
              <a:t> </a:t>
            </a:r>
            <a:r>
              <a:rPr lang="en-US" sz="1100" dirty="0" smtClean="0">
                <a:solidFill>
                  <a:srgbClr val="002060"/>
                </a:solidFill>
                <a:hlinkClick r:id="rId7"/>
              </a:rPr>
              <a:t>http://t2.gstatic.com/images?q=tbn:ANd9GcQF9elJa7mDg8ATM2uNlz_kMWL7EjkW20RDs1LA54NfjjbJLHjaFNrX5-0Q</a:t>
            </a:r>
            <a:endParaRPr lang="ru-RU" sz="1100" dirty="0" smtClean="0">
              <a:solidFill>
                <a:srgbClr val="002060"/>
              </a:solidFill>
            </a:endParaRPr>
          </a:p>
          <a:p>
            <a:r>
              <a:rPr lang="ru-RU" sz="1100" dirty="0" smtClean="0">
                <a:solidFill>
                  <a:srgbClr val="002060"/>
                </a:solidFill>
              </a:rPr>
              <a:t>Слайд 7. </a:t>
            </a:r>
            <a:r>
              <a:rPr lang="en-US" sz="1100" dirty="0" smtClean="0">
                <a:solidFill>
                  <a:srgbClr val="002060"/>
                </a:solidFill>
                <a:hlinkClick r:id="rId8"/>
              </a:rPr>
              <a:t>http://t1.gstatic.com/images?q=tbn:ANd9GcSrJg23THyvtGusCUpOApo52hgd-2aJX4cRvz8uzCiq79RwTUMIcg</a:t>
            </a:r>
            <a:endParaRPr lang="ru-RU" sz="1100" dirty="0" smtClean="0">
              <a:solidFill>
                <a:srgbClr val="002060"/>
              </a:solidFill>
            </a:endParaRPr>
          </a:p>
          <a:p>
            <a:r>
              <a:rPr lang="ru-RU" sz="1100" dirty="0" smtClean="0">
                <a:solidFill>
                  <a:srgbClr val="002060"/>
                </a:solidFill>
              </a:rPr>
              <a:t>Слайд 9. </a:t>
            </a:r>
            <a:r>
              <a:rPr lang="en-US" sz="1100" dirty="0" smtClean="0">
                <a:solidFill>
                  <a:srgbClr val="002060"/>
                </a:solidFill>
                <a:hlinkClick r:id="rId9"/>
              </a:rPr>
              <a:t>http://t0.gstatic.com/images?q=tbn:ANd9GcTNm4kXjxSRb8Nj9gGAxLnZw6yowLCIo2urv8TXFtzyvdkAUfCr</a:t>
            </a:r>
            <a:endParaRPr lang="ru-RU" sz="1100" dirty="0" smtClean="0">
              <a:solidFill>
                <a:srgbClr val="002060"/>
              </a:solidFill>
            </a:endParaRPr>
          </a:p>
          <a:p>
            <a:r>
              <a:rPr lang="ru-RU" sz="1100" dirty="0" smtClean="0">
                <a:solidFill>
                  <a:srgbClr val="002060"/>
                </a:solidFill>
              </a:rPr>
              <a:t>Слайд 11. </a:t>
            </a:r>
            <a:r>
              <a:rPr lang="en-US" sz="1100" dirty="0" smtClean="0">
                <a:solidFill>
                  <a:srgbClr val="002060"/>
                </a:solidFill>
                <a:hlinkClick r:id="rId10"/>
              </a:rPr>
              <a:t>http://t2.gstatic.com/images?q=tbn:ANd9GcSaN1n-SzZF4LRZqNHQvu9Gxuq5t3oGK4iLghCG5MHO-6cDYhO1</a:t>
            </a:r>
            <a:endParaRPr lang="ru-RU" sz="1100" dirty="0" smtClean="0">
              <a:solidFill>
                <a:srgbClr val="002060"/>
              </a:solidFill>
            </a:endParaRPr>
          </a:p>
          <a:p>
            <a:r>
              <a:rPr lang="ru-RU" sz="1100" dirty="0" smtClean="0">
                <a:solidFill>
                  <a:srgbClr val="002060"/>
                </a:solidFill>
              </a:rPr>
              <a:t>Слайд 14. </a:t>
            </a:r>
            <a:r>
              <a:rPr lang="en-US" sz="1100" dirty="0" smtClean="0">
                <a:solidFill>
                  <a:srgbClr val="002060"/>
                </a:solidFill>
                <a:hlinkClick r:id="rId11"/>
              </a:rPr>
              <a:t>http://www.raut.ru/files/tato/gallery/forest/27184946.jpg</a:t>
            </a:r>
            <a:r>
              <a:rPr lang="en-US" sz="1100" dirty="0" smtClean="0">
                <a:solidFill>
                  <a:srgbClr val="002060"/>
                </a:solidFill>
              </a:rPr>
              <a:t>  </a:t>
            </a:r>
            <a:r>
              <a:rPr lang="ru-RU" sz="1100" dirty="0" smtClean="0">
                <a:solidFill>
                  <a:srgbClr val="002060"/>
                </a:solidFill>
              </a:rPr>
              <a:t> верхушки,</a:t>
            </a:r>
            <a:r>
              <a:rPr lang="en-US" sz="1100" dirty="0" smtClean="0">
                <a:solidFill>
                  <a:srgbClr val="002060"/>
                </a:solidFill>
              </a:rPr>
              <a:t> </a:t>
            </a:r>
            <a:r>
              <a:rPr lang="en-US" sz="1100" dirty="0" smtClean="0">
                <a:solidFill>
                  <a:srgbClr val="002060"/>
                </a:solidFill>
                <a:hlinkClick r:id="rId12"/>
              </a:rPr>
              <a:t>http://t2.gstatic.com/images?q=tbn:ANd9GcTDJx0zIqftMcMl1JeVdpxZcKFzoXh7gChIi8QaFoh-dUIdADvdt4jq5mnBVg</a:t>
            </a:r>
            <a:r>
              <a:rPr lang="en-US" sz="1100" dirty="0" smtClean="0">
                <a:solidFill>
                  <a:srgbClr val="002060"/>
                </a:solidFill>
              </a:rPr>
              <a:t>   </a:t>
            </a:r>
            <a:r>
              <a:rPr lang="ru-RU" sz="1100" dirty="0" smtClean="0">
                <a:solidFill>
                  <a:srgbClr val="002060"/>
                </a:solidFill>
              </a:rPr>
              <a:t>волокно,</a:t>
            </a:r>
          </a:p>
          <a:p>
            <a:r>
              <a:rPr lang="en-US" sz="1100" dirty="0" smtClean="0">
                <a:solidFill>
                  <a:srgbClr val="002060"/>
                </a:solidFill>
                <a:hlinkClick r:id="rId13"/>
              </a:rPr>
              <a:t>http://t1.gstatic.com/images?q=tbn:ANd9GcQBg6zPgNWEpatniVeCXZUoumJGQy3b4Tf0KhK0Unn6mfxk1zsu</a:t>
            </a:r>
            <a:r>
              <a:rPr lang="ru-RU" sz="1100" dirty="0" smtClean="0">
                <a:solidFill>
                  <a:srgbClr val="002060"/>
                </a:solidFill>
              </a:rPr>
              <a:t> виноград.</a:t>
            </a:r>
          </a:p>
          <a:p>
            <a:r>
              <a:rPr lang="ru-RU" sz="1100" dirty="0" smtClean="0">
                <a:solidFill>
                  <a:srgbClr val="002060"/>
                </a:solidFill>
              </a:rPr>
              <a:t>Слайд 15. </a:t>
            </a:r>
            <a:r>
              <a:rPr lang="en-US" sz="1100" dirty="0" smtClean="0">
                <a:solidFill>
                  <a:srgbClr val="002060"/>
                </a:solidFill>
                <a:hlinkClick r:id="rId14"/>
              </a:rPr>
              <a:t>http://1.bp.blogspot.com/_ckWp2nrHfSs/TEb3hsuqIiI/AAAAAAAAAI8/vETADLqXTvI/s1600/escalator2.gif</a:t>
            </a:r>
            <a:r>
              <a:rPr lang="ru-RU" sz="1100" dirty="0" smtClean="0">
                <a:solidFill>
                  <a:srgbClr val="002060"/>
                </a:solidFill>
              </a:rPr>
              <a:t> эскалатор. </a:t>
            </a:r>
            <a:r>
              <a:rPr lang="en-US" sz="1100" dirty="0" smtClean="0">
                <a:solidFill>
                  <a:srgbClr val="002060"/>
                </a:solidFill>
              </a:rPr>
              <a:t>  </a:t>
            </a:r>
          </a:p>
          <a:p>
            <a:r>
              <a:rPr lang="en-US" sz="1100" dirty="0" smtClean="0">
                <a:solidFill>
                  <a:srgbClr val="002060"/>
                </a:solidFill>
              </a:rPr>
              <a:t> </a:t>
            </a:r>
            <a:r>
              <a:rPr lang="en-US" sz="1100" dirty="0" smtClean="0">
                <a:solidFill>
                  <a:srgbClr val="002060"/>
                </a:solidFill>
                <a:hlinkClick r:id="rId15"/>
              </a:rPr>
              <a:t>http://www.vrmz.ru/i/catalog/excavators/eo-3323_b.jpg</a:t>
            </a:r>
            <a:r>
              <a:rPr lang="ru-RU" sz="1100" dirty="0" smtClean="0">
                <a:solidFill>
                  <a:srgbClr val="002060"/>
                </a:solidFill>
              </a:rPr>
              <a:t>  экскаватор</a:t>
            </a:r>
            <a:endParaRPr lang="ru-RU" sz="1100" u="sng" dirty="0" smtClean="0">
              <a:solidFill>
                <a:srgbClr val="002060"/>
              </a:solidFill>
            </a:endParaRPr>
          </a:p>
          <a:p>
            <a:r>
              <a:rPr lang="ru-RU" sz="1100" dirty="0" smtClean="0">
                <a:solidFill>
                  <a:srgbClr val="002060"/>
                </a:solidFill>
              </a:rPr>
              <a:t>Слайд 17. </a:t>
            </a:r>
            <a:r>
              <a:rPr lang="en-US" sz="1100" dirty="0" smtClean="0">
                <a:solidFill>
                  <a:srgbClr val="002060"/>
                </a:solidFill>
                <a:hlinkClick r:id="rId16"/>
              </a:rPr>
              <a:t>http://t1.gstatic.com/images?q=tbn:ANd9GcT6HP-OEQNzbRNw-9xqiQmVMjufiJvn9AvfQw3LbLq7G8eLHwWE</a:t>
            </a:r>
            <a:endParaRPr lang="ru-RU" sz="1100" dirty="0" smtClean="0">
              <a:solidFill>
                <a:srgbClr val="002060"/>
              </a:solidFill>
            </a:endParaRPr>
          </a:p>
          <a:p>
            <a:r>
              <a:rPr lang="ru-RU" sz="1100" dirty="0" smtClean="0">
                <a:solidFill>
                  <a:srgbClr val="002060"/>
                </a:solidFill>
              </a:rPr>
              <a:t>Слайд 19. </a:t>
            </a:r>
            <a:r>
              <a:rPr lang="en-US" sz="1100" dirty="0" smtClean="0">
                <a:solidFill>
                  <a:srgbClr val="002060"/>
                </a:solidFill>
                <a:hlinkClick r:id="rId17"/>
              </a:rPr>
              <a:t>http://t0.gstatic.com/images?q=tbn:ANd9GcT7MGOQi5HdDE6DIMBn5_2cxa5Y-zPMF-u1aIZuTcIx_N6d88Ww</a:t>
            </a:r>
            <a:endParaRPr lang="ru-RU" sz="1100" dirty="0" smtClean="0">
              <a:solidFill>
                <a:srgbClr val="002060"/>
              </a:solidFill>
            </a:endParaRPr>
          </a:p>
          <a:p>
            <a:r>
              <a:rPr lang="ru-RU" sz="1100" dirty="0" smtClean="0">
                <a:solidFill>
                  <a:srgbClr val="002060"/>
                </a:solidFill>
              </a:rPr>
              <a:t>Слайд 23. </a:t>
            </a:r>
            <a:r>
              <a:rPr lang="en-US" sz="1100" dirty="0" smtClean="0">
                <a:solidFill>
                  <a:srgbClr val="002060"/>
                </a:solidFill>
                <a:hlinkClick r:id="rId18"/>
              </a:rPr>
              <a:t>http://t0.gstatic.com/images?q=tbn:ANd9GcSodVxBGK2E5NHytZndvdEE5RLeql138WCTMieqJ_CdhjND_Ple</a:t>
            </a:r>
            <a:endParaRPr lang="ru-RU" sz="1100" dirty="0" smtClean="0">
              <a:solidFill>
                <a:srgbClr val="002060"/>
              </a:solidFill>
            </a:endParaRPr>
          </a:p>
          <a:p>
            <a:r>
              <a:rPr lang="ru-RU" sz="1100" dirty="0" smtClean="0">
                <a:solidFill>
                  <a:srgbClr val="002060"/>
                </a:solidFill>
              </a:rPr>
              <a:t>Слайд 24. </a:t>
            </a:r>
            <a:r>
              <a:rPr lang="en-US" sz="1100" dirty="0" smtClean="0">
                <a:solidFill>
                  <a:srgbClr val="002060"/>
                </a:solidFill>
                <a:hlinkClick r:id="rId19"/>
              </a:rPr>
              <a:t>http://www.tgl.net.ru/wiki/index.php/%D0%98%D0%B7%D0%BE%D0%B1%D1%80%D0%B0%D0%B6%D0%B5%D0%BD%D0%B8%D0%B5:%D0%96%D0%B6%D0%B6.jpg</a:t>
            </a:r>
            <a:endParaRPr lang="ru-RU" sz="1100" dirty="0" smtClean="0">
              <a:solidFill>
                <a:srgbClr val="002060"/>
              </a:solidFill>
            </a:endParaRPr>
          </a:p>
          <a:p>
            <a:r>
              <a:rPr lang="ru-RU" sz="1100" dirty="0" smtClean="0">
                <a:solidFill>
                  <a:srgbClr val="002060"/>
                </a:solidFill>
              </a:rPr>
              <a:t>Слайд 26. </a:t>
            </a:r>
            <a:r>
              <a:rPr lang="en-US" sz="1100" dirty="0" smtClean="0">
                <a:solidFill>
                  <a:srgbClr val="002060"/>
                </a:solidFill>
                <a:hlinkClick r:id="rId20"/>
              </a:rPr>
              <a:t>http://t2.gstatic.com/images?q=tbn:ANd9GcTML0wjWvbdSV9kx511iZNHyN1a75QmoQ8ZcJnsht1p7xt5yiG8osJ5P4I</a:t>
            </a:r>
            <a:endParaRPr lang="ru-RU" sz="1100" dirty="0" smtClean="0">
              <a:solidFill>
                <a:srgbClr val="002060"/>
              </a:solidFill>
            </a:endParaRPr>
          </a:p>
          <a:p>
            <a:r>
              <a:rPr lang="ru-RU" sz="1100" dirty="0" smtClean="0">
                <a:solidFill>
                  <a:srgbClr val="002060"/>
                </a:solidFill>
              </a:rPr>
              <a:t>Слайд 28. </a:t>
            </a:r>
            <a:r>
              <a:rPr lang="en-US" sz="1100" dirty="0" smtClean="0">
                <a:solidFill>
                  <a:srgbClr val="002060"/>
                </a:solidFill>
                <a:hlinkClick r:id="rId21"/>
              </a:rPr>
              <a:t>http://t0.gstatic.com/images?q=tbn:ANd9GcQT478lljuWE1NJGKXA18fFfEQL3zr65UpwxLxSMzmRp_ZAPQ_CrQ</a:t>
            </a:r>
            <a:r>
              <a:rPr lang="ru-RU" sz="1100" dirty="0" smtClean="0">
                <a:solidFill>
                  <a:srgbClr val="002060"/>
                </a:solidFill>
              </a:rPr>
              <a:t> </a:t>
            </a:r>
          </a:p>
          <a:p>
            <a:r>
              <a:rPr lang="ru-RU" sz="1100" dirty="0" smtClean="0">
                <a:solidFill>
                  <a:srgbClr val="002060"/>
                </a:solidFill>
              </a:rPr>
              <a:t>Слайд 29</a:t>
            </a:r>
            <a:r>
              <a:rPr lang="ru-RU" sz="1100" dirty="0" smtClean="0">
                <a:solidFill>
                  <a:schemeClr val="bg1"/>
                </a:solidFill>
              </a:rPr>
              <a:t>.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smtClean="0">
                <a:solidFill>
                  <a:schemeClr val="bg1"/>
                </a:solidFill>
                <a:hlinkClick r:id="rId22"/>
              </a:rPr>
              <a:t>http://t1.gstatic.com/images?q=tbn:ANd9GcQI_nkndi8aK7lIcI0iiAfkpi2pAahGYPmYBqiZF0Jmk0E5VqnyEw</a:t>
            </a:r>
            <a:r>
              <a:rPr lang="ru-RU" sz="1100" dirty="0" smtClean="0">
                <a:solidFill>
                  <a:schemeClr val="bg1"/>
                </a:solidFill>
              </a:rPr>
              <a:t> </a:t>
            </a:r>
          </a:p>
          <a:p>
            <a:endParaRPr lang="ru-RU" sz="1200" dirty="0" smtClean="0">
              <a:solidFill>
                <a:schemeClr val="bg1"/>
              </a:solidFill>
            </a:endParaRPr>
          </a:p>
          <a:p>
            <a:endParaRPr lang="ru-RU" sz="1200" dirty="0" smtClean="0">
              <a:solidFill>
                <a:schemeClr val="bg1"/>
              </a:solidFill>
            </a:endParaRPr>
          </a:p>
          <a:p>
            <a:pPr algn="ctr"/>
            <a:endParaRPr lang="ru-RU" sz="1200" dirty="0" smtClean="0">
              <a:solidFill>
                <a:schemeClr val="bg1"/>
              </a:solidFill>
            </a:endParaRPr>
          </a:p>
          <a:p>
            <a:endParaRPr lang="ru-RU" sz="1200" dirty="0" smtClean="0"/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4929198"/>
            <a:ext cx="8215370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Литература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</a:t>
            </a:r>
            <a:r>
              <a:rPr lang="ru-RU" sz="1400" dirty="0" err="1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Арсирий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А.Т. Материалы по занимательной грамматике русского языка. - Москва : Просвещение, 1967. - 286 с.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14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Григорян, Л.Т. Язык мой </a:t>
            </a:r>
            <a:r>
              <a:rPr lang="ru-RU" sz="14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друг мой. Материалы для внеклассной работы по русскому языку : пособие для учителей </a:t>
            </a:r>
            <a:r>
              <a:rPr lang="ru-RU" sz="14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Москва : Просвещение, 1976. -  224 с.</a:t>
            </a:r>
            <a:endParaRPr lang="ru-RU" sz="14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0"/>
            <a:ext cx="7929618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1 </a:t>
            </a:r>
            <a:r>
              <a:rPr lang="ru-RU" sz="4000" b="1" dirty="0" err="1" smtClean="0">
                <a:solidFill>
                  <a:srgbClr val="002060"/>
                </a:solidFill>
              </a:rPr>
              <a:t>агон</a:t>
            </a:r>
            <a:endParaRPr lang="ru-RU" sz="40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«Без грамматики не выучишь и математики»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3074" name="Picture 2" descr="http://lib.rus.ec/i/51/202951/i_0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1714488"/>
            <a:ext cx="5500726" cy="48434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2" descr="data:image/jpeg;base64,/9j/4AAQSkZJRgABAQAAAQABAAD/2wCEAAkGBhQSEBQUEBQUFRQWEhUVFhcVFRYUFxQWFRQVFRYVFBYXHCYeFxojGhgSHy8gIycpLC4uFR4xNTAqNSYrLCkBCQoKDQwOGg8PFyokHBwsLCwpLCwsKSwpLCwsKSwpLCwsKSksKSwsLCwpKSkpLyksKSkpKSwsLC0tLCkpLCksKf/AABEIAP4AxgMBIgACEQEDEQH/xAAcAAEAAQUBAQAAAAAAAAAAAAAAAQIDBAUHBgj/xABLEAACAQIDBAcEBgUICQUAAAABAgADEQQSIQUxQVEGEyJhcYGRBzKhsRQjQsHR8FJicoLhFSRTY3SSsrMWJTRDosLD4vEzc4OT0v/EABkBAQEBAQEBAAAAAAAAAAAAAAABAgMEBf/EACIRAQEAAgIDAQEAAwEAAAAAAAABAhEDMRIhUUETIkJhBP/aAAwDAQACEQMRAD8A7HF5MidGSTEQEREBERAREQESLzCxu2aNI2q1EU8mZQfQm8DOiY+Hxa1FDU2VlO4qbg+kuq0CuJEmAiIgIiICIkQJiRJgIiICQJMiBMREBERASLyZSYC8t4nFLTRnqMqIouzMbKo5kmVzj3tT6VNWxH0Wi1qdI2ci2tQXNQ8uzol+Bz85MrqNYzdXulXtNq1Cy0G6qlfKtiVq1e9j7yqd+UBdN7HUTw9fbDrdmqIFv7q06bDwzFTc+APjLKYZQMyrmY6Zjrx3KDv8959JTUwwLdoF2+yo9wfvfojdpvM4W7dpPjO2J06xVEscKxGYjslcynS2azXCcN2ptynuejvtSFl+lVGz3s+bKUY5gPqwqXpkLc+9a/A6W5pWoOWPasFNgqaXbTeePr/DXdX2+4EAkcM2mnd+EY5X8Li+qsHjlqKGQ3B4+v4H0PIzInKPZNtN0rNh6hJV0LIeIZNSp53UH+7Orid8buOOU1UxESskREBIkxAiTEQEREBIkxAREiAkyJMCJEkymBj7S2iuHo1K1T3aaM578ovYeJsPOfMmMxedmdveqOzn9457Duu3wnd/apXK7JxFvtdVTP7L16at8PnPn2tv9bd3Gcs+3XDpnYXFk2G/Xde1hx1O7vM2AbMDfsjNYni37I4LbnzF+U0NCuRu3aedv4zdYPGA3tqb9pjrbdYC/lOddJV8ISmnZBViDrmyi97HgSABz7Q3TGrbNALBt1gDbcP/ABY+szaT3AUH3Q2bkAbWA79Wv4jvle0bFXFrt1ZJA91bOpIB4k5KQvyBmOq33HovZ62XG0cxuRZb/wDuKaQPqROyrOEdHK/VPTL/AGKrKDfXKj02APeLq3r3zvHE+M68F7cuadVMRE7uBERAREiBMREBERAREQEREBIkyDASDEQNL0tpB8N1bU6dQVKiKRVBKABs+ZgCNBlvOC9OMBRo4ojDWFNlDBAcwpG9mTNc3FwSNdAQJ9E7SwvWUyoFzyPHeCPMEics9pWwB9DNRE7SV0bNxKMopMpFhuPV6jeB3WHmz3M/+PZhMbxX7HMHoEWzaAi4uCMw7uY+EnB4ixsd3LgPD8Z2ir0cothKdPEIrgIviGA+yeBnjNpdDcML9VUak39cpKHl2tw9TM+cJx38eYw2NN7DmPCw3ff+RMvC40GoynXOyJ4KGBa3kLTYU+htSmpd8rAajq71M3fcAAAcvjI6NdGnapnqKUQE9p7U13ge89hf3wANTp3zGWeOm5x5emw2Tsx620URFLg1KdWoBuRWyFyx4ACwndBPO9D+j9Kgr1aYJetlzMeKpooQcEvcjncHlPRz0cOOsd/Xm5rvLXxMRE7OJERAiIiBMRIgTERASJMQERECJBlUpMCJMiTeBE8n0uwQNRd+WorBhc5cysDmA3A7rz1hmm6R4N2VTluFYkFbkgZdS3LUCc+Wbxrpx3WTApMrLlYXFrGabFdEqwJNHE1Ah+zZDbuDMpImZQrW3+s2f0m6EKdTu7p4LbH05Jpr9g7Dye81zbfxNhxPE98yP9HGNfrWrPfcqhabAa6WLoWXgNCNBMnZmK3qUcG1tbNw35hw4zbYMXN+A0Hj+fnLjj55ajGWXhjbWYsqkWkz6T5ZERAREQEiIgIiIExEQEREBERASDJkQMXA1i9NWa2a1mtoMykq9u7MGmQJhU8SlOgXqsqIpqMzOwVVHWvqzHQDWeH6Re2WhSuuCQ13/Te9OkO8fbqeQUfrSS+lvb3uM2hTpZOtcLnqJSS/2qlRgqoo4kk+QuToJs6Y0ny9tzpDiMZVFTE1SzKTkA7KUwSD9Uo9zcNdToLk2BnWfZf7RmxH82xjXrqt0qbuuVd4Yf0gGunvDW2hio9jtjYge7IAG38s3j3988lisO4a2dkI5HKR8DPd0tpo4JpkMAzKbcGU2KniCDw8Jxv2tbGq1sX9IamTRRFpoy2OTIWZi6n7JZm8hOOfHM3fj5bh26DsPY1RxepVqMmu9jrfgDy+E1PTfp2+ysRSQ4damHqUsyFXNN1ZGy1F1DK3vU24HtTO9n23qj4YLVJJUgDOSXVSoyq5OrC+cBjr2bHUGed9uWDNWjhXH2KtVCOH1iKw1/8AjPrJhh4Ly8t5L7ZOC9t2DYgVKeIpa2uUSoB33R81vBZ63YvS7C4v/Zq9N2tfJcrUA5mm4DW77T5obDkaETI2fialGqlWkbVKbh0P6y7vI7jzBM7brhp9TXky1szEriMPSr09Fq00qL4Ooax9bS4JqXaJiIgIiICIiAiIgIiICIlus9gTAVa4XeZTSxQY6fnzmpxdZv8Ad2a/C9iedm3etvGYvX9r6onMD9ZRPZPO6g+63duO/TeeGXLZXsw/88s9ttR2LRxFOma9NagVmdVftIGztZih7JYX0JBI4WnEfaT0P+g4zsD+b1sz0rbk17dL90m4/VI5Gdx2JtMOAmRk1YBWADAKd7KNBc7vEc5idONgrjMI9FgC/v0j+jVTVTfgDqp7nM1hlLPTz8mFxy1XzthsHm1Og+c2WHJQgoSpUhlK6FWGoYHmDKrd1u46W5g/LylqvXC+PATbDsPRjb64qmlYdmuHWlXUaBrq2VrcVNsy8iGUcb53S6kxwjqNA5RHYg2VCwLlv1coN78CRvInH+h/SNsNihWN2VKbF6a/bUPTFhzYZiR3gDcTO57Yw1PG4CoqNmp16ByOut8y5kZeZvlNpJ218csw+3GpXxyEBLijRpsdKtMM2jd7OKjZt96bniJv+nWOTFbJp1qd8prU2AO9T26bK3eCWHlOc9KtoipUSlSFqNBciAarmsqsQeIAVKYPEUyftmbHZ2Jddh4oH3fpmGanfvYLUtyBNM/E8RfVx9bMrutO1MEWOswa2EKnTcT6eMzcPWzeOnx4iZPVXGvI+q6zLLrvsd2gamzFQ/7mrUpfu3FRR5LUA8p6/EpqCPA/dOeexOpanjE4CujjwekB/wAnwnS3W4klVhyZFpM6MkREBERAREQEREBMTadQrSdh9lc2nIG5+F5ly1XaykncAb35W1irLqvFYjbVMv2ldHF7sosR3kAFW/eEldtU6jAu4JF1p1aQBa+7IV11Jv2TcHgbzUVzkqmxYjNoOQuec2/R/Bp9JVhT7dwxA+zYWztwB9305z5vll5eP19eamHl8et2WUppe5DfbZxlLPqDmYgAkHTkNLS7iXubjy8Jfr0RlJ1BtvBsfPgfAzU1cHdSA1gdNAR8FIHnae6TU1HyssvK7rkPTfCijja4XcW6wDvqKtQgW/WZp49yTcnlee/6c0aTbQZXeoawoUCiKKQzm+Utmq1VznKp7Gh7Vxext53BdGHaxAqAC6/WYeumtl401qJbfrnmts6Y2y8FpVZv6E2HjVogfEidC9mvSIIfojmylmageRuWan56sO/MOInmKOCyUsQWamfqMgyVVNnFalVUFdG7QpkbtNb20mhfaJBPV3BBVlbcQVIsy23EHXyki1s2wBbEPSQHStUTQXsq1WS4HHgAOJKjjMnpE2goUjahTGRgtir1FyO9jbXJ9UtxvyrvvKMBtskuyBTi69ZgB7q084LvV42RVYm/AmoT7iRtRUWqKVM3FJerbn1j9ts44MbpccCMv2Zb7ak1N/XnxhyrAHf2k8wMy69+g9ZsaNfMt+NlY8N91b4/KRiBdbjeOrceK6N6zA6zIQORdD4Bg3zJmGXU/YzWs+JXmKDf5onUiZyL2Um1XEfsUfg1X8+U62ALaSixXWx8ZRMiuvZ8NZjzc6SkSIvKiYkSYCIiAiIgJSBJkA2t3k28t4lGlbopSZyxLZb6IDlA5i41tfla26bXCYNKS5aSKi9wtfvJ3k95l6oAup0J9IFW/Pu0M5+GM9yOnnllNWreKxYy8fyZramMUEC/aO5Tpffb4gzZ1sP2TOae1HGOiLlFlqFUDA6jqm61rW3XJUX/AKs9xmmHMune2PpOPq1NCpyottxWmuUHwOrfvSzsFlA3L7/IchMTaNLtA8wPhp+Eu7KbePP8/CQbfE1LKo7yvkbafCa+mdB3qR8P+6ZeO924+zUB8u1/CYasFIvuDka6cf4SozcLi6lBxVp6EKp7S3Wx7JuOI0v5eUxsLVKjMSSxHWNc3JbOc1+Z1vee02d0Ir16Wd8tFMuhrAqXFwfdtdQRm1I5WB4el6NeyXBBL4iscQ5GoSoaSLfeAFbMdb6k+QmW9V4Ckt/A5wP8Qmn2iO2e/KfVbH43ndU6C4JdFoKQDpd6rbtBvc3kjots1BephKJPAnDtVOnK6mRHjPZNWvUqjnSpk/us34zsNA3UeE8xhDhqZP0ejl0t9XhKq6ciVpDTdpN0lRXTKVqWI1ulVfjYESjOWsDcAg20NtbHkZpNvbU+jpcAEk5RfMRc3IVUphqlVyASEQXNjcqNZtsJhVRQqCygWA5Dz18zPEe0naOJ7OHwOFFaq6nNUqZRSpIxtbtkK5JGqkkWAzBrgSb0SbXMD02qOdKRa2jHQAbxcph1r9XblUqA7tJnt04ooD1tSglt+arSB9HqKfhOa4f2UY7FkNj8ZoNAqZq2QWHZS+WlTtustwLbp63Y3sewFEgvTasw/pnzrw+woVLdxDb5uJdt3Q9omCqHLTrJVb9ChTq1n/u0labzD4jOL5HQcM4Ck/u3LD960owWz6dFMlFEpoPsooUcr2XS+g17pkARoIkxKhERAiWC3bJ5AD43l5paZcvnKK3e9uevG3LnDkixO+4v4Siq5inqefjxtvPrJWou1NQdTa05t7V6dsLR7q9vWk//AOZ0QNdiPsjTzOuvll9TPI+1XA5tnuw+xUpv6t1f/Uv5SfiOIYylmXTeNfx/PdMDCVCHGUXJNgBclieAA1JPIT0Oy+ozfzrr8vAURTued2c9nyB8p6bBdLsNhQf5PwtOi5BBqOGqVmB/rDe3gDbukWe1rZXQbEVVz1x9GpsAb1gc+7W1Lfz94rPQ4DDYLBNmoUxUrXv1tXtMp50x7tPedQL95nka/S967fWPc77XI+EsHaPIn1lmv0vrp63aO32qE9YxPcDNdSxhuOrDX7rfOaA1yTYG58ZstnMAO0y3vuVmQkftboueOM9GOOWeWq9TQ2tUXQuo7mIJ89R85P8ApBSvxv8A1D1U8z1VTJ6iaOrhnXt02zG2tOob3HHK28eOomN/IVJznXNTqcQLqCeZG7zE4Xkxt1Y9cwyxm8b7enqY6jUAzkkE2HW1Mwvyu9Jh8ZbxOG2bTsa+GwyngbPd/wBgUyCx8Fmpw9FkUJV7Y1GtreHhx/IlyjsOklzrzLE5tBqSSTc2F+PCc/6Sf6xv+e57yr13RDbFMuyYWjUp07G7O1TJca2Wm9RjqLncp0npqeFAJIAuSSSAASTvud54cZhbO2OtEKq65Sded9CT+eU2yCerGanvt5OTKW/49IFISsCTE25EREgREQERECCJjVnI09JlS3Up3lGFUxNuGvykfTiAdAo0HMgch3n75U2Ea+lvMn8Jco4AAgtqRqOQPMDnv1POX0q/QXS5FiTcjlfh6Wmn6cYPrdm4tBvOGqkW5ovWL8VE3ks42kWpOq5czIyjNcrdlIGaxBtci+u6ZqPl3B44NodD85mZpoOqK6EEEXBB3gjQg99xaXKWNccb9xB+YmVblwDa4B37/wA98qWppz7J366i537+XGatdq81PlJ/lUcFaRW1fGsLBbDTgPneYWLx5TVmN9bC/wB260wMRtRiBlsNPE7zMKpUJJO/x11sL/fAzKXSLEI10qMP1dCn9wgr52vPQUfaTUCBalJW5kOVFuYBDWPnaeTA/PiJHVzNxlameU/XStgdKVxV1RW61bkUsyl3AFy1PNlD21uoNxvsRcjOGKr4gGmiCkCCrGo3by7iLKCFvqN5M5nsvFPQrJVpEB0YMtwGHEEMp0IIuCO+fQ/s32o2NwK1q4Q1etqIxCBR2SCunPKRJOLGt/2ybzo8rDC0A5JZaSoxOhYoMlzfXWwPnNqokKoG6VTs427IiIQiIgIiICIiAiIgIiICQy305yYB1HiIHy70uxQq4/F1FFg+JqkW5Z2APnbN5zUEzL2xRNPE1kbelaoh8Ucr90xDIF9f3wfnKbWt+0w/wyr+HylQp3sP6y3raFYmXTyMAWI7wN/nf7pkrSvlHe6/BZYcaKf1fxkFKn5D4SvL9/4iFUfL0MrA+74aSKld/wCe+d79ig/1c/8Aaqn+VQnD9k7IrYioEw9KpVfTRFJt+0dyjQ6sQJ9C+zbozVwOC6uuV6x6jVWCm4TMlNAubcxslyRprYXtc2I9XERNIREQEREBERAREQERIgTERASipulUpc6Sj5j6erl2pjQNR9Lqnlva5+JM0PXi1zceXPwm96cG+0sb/a6/+a00NOjnyr+kwHqwEwqs1R8uBkLigNxHvBvS/wCMyiNFPMs3rlI+6Yj0BYW5E+l/wlFYxS5hqP8A1CfIkfgJbFcADiRm07tLa+stmhYi8pI1kEUqh18x/wCJWXJlqju9fnLkiu7ewisDga6cRi8xHc1CiFP/AAN6Tps497AsR/tad2Hb411P3TsE1ETERKhERAREQEREBERAiReTFoCTEQIhpMpqbpR8udLgRj8YG3/S8Rf/AO55qKFTKQeV7eM3vT8W2njv7VV+Jv8AfPOk6CYVl9ZoO5SPn/CQ7Ke7Qetz/CYyPb0lTCFXWYAHW+63qp+V5h309fhpLhllvvPxJkFVLcPCVCQokiB1P2COfpOJHD6Oh9KunzPpO3icY9gI7eN55MP/AI61/unZ1m50lTERCEiTECJMRAREQEREBERAREQEpaVSl5R82+1Wnl2vixuu9NvHNQpG/qTPJgT3XtroZdqsf08PRb0DU/8AkE8HMNIOkrVoOolAgVEyxUNiDL0sPqTILqmVS1T3y7A617BB9Zi+XVUvg7/iZ2dZyH2B0uxjG/WoJ6Cs33ideWbnTKYiICJSXANidTJgTERAREQEREBERAREQEpeVSipulHAPbi99qDuwtEf8dY/eJz8Ge89to/1qf7NQ/6gngphpKmQZMGQJjI1yfE/OZDH75hoYGxwOD6xwLhRZmZjeyqoLMTbU6DdNjV2YpRSGCqMOajMVYlvr3prZeBPYHd5TW4TEtTYMhsRfgDvFiCDoQQSLHnL9babtmzEdpFQgKqgKrBgqgCyi4G6B2n2JYMUsHVJa7VcQpyi/Z+oRlF+eVwTwGZZ0ulVB3cyN1rkcu7Q+k5z7FHZ9nG7Hs4qoo0W+VadCwva9uHh4Towp63ud9xu0uCOXeZudIhcQDbfqAdRbRjYSXrAEjXRSxNtBobX9OEpGHFrXO5Rw3IbjhK0p2ubkk7725WsBa1oRZqDMQRddQtyNdQd2um8+srWqoA32APA7ksCZK0La3JOYMTprYWA0GgtwEj6MLWufdK8NxNyd2+BUa4By8b23cbX+AtflcS5KGTW9+fAfO1+XpLZwo58SdAOJB5cwD/CBeky1RoBd3K3oSfv+EQ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428596" y="928670"/>
            <a:ext cx="378621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   </a:t>
            </a:r>
            <a:r>
              <a:rPr lang="ru-RU" sz="3600" dirty="0" smtClean="0">
                <a:solidFill>
                  <a:srgbClr val="002060"/>
                </a:solidFill>
              </a:rPr>
              <a:t>Под его (Савельича) надзором на двенадцатом году жизни выучился я русской </a:t>
            </a:r>
            <a:r>
              <a:rPr lang="ru-RU" sz="3600" b="1" dirty="0" smtClean="0">
                <a:solidFill>
                  <a:srgbClr val="002060"/>
                </a:solidFill>
              </a:rPr>
              <a:t>грамоте.</a:t>
            </a:r>
            <a:r>
              <a:rPr lang="ru-RU" sz="3600" dirty="0" smtClean="0">
                <a:solidFill>
                  <a:srgbClr val="002060"/>
                </a:solidFill>
              </a:rPr>
              <a:t> (А.С. Пушкин)</a:t>
            </a:r>
            <a:endParaRPr lang="ru-RU" sz="3600" dirty="0">
              <a:solidFill>
                <a:srgbClr val="002060"/>
              </a:solidFill>
            </a:endParaRPr>
          </a:p>
        </p:txBody>
      </p:sp>
      <p:pic>
        <p:nvPicPr>
          <p:cNvPr id="29698" name="Picture 2" descr="http://t3.gstatic.com/images?q=tbn:ANd9GcT07CPwbx3r_ynV9Stqy0X72bEHp0diLTWQDv4OwC1LHUB8A9H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2000240"/>
            <a:ext cx="4526235" cy="34385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festival.1september.ru/articles/559727/img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2500306"/>
            <a:ext cx="5367929" cy="330042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57224" y="785794"/>
            <a:ext cx="70009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2060"/>
                </a:solidFill>
              </a:rPr>
              <a:t>Яблоко от яблони </a:t>
            </a:r>
          </a:p>
          <a:p>
            <a:pPr algn="ctr"/>
            <a:r>
              <a:rPr lang="ru-RU" sz="3600" dirty="0" smtClean="0">
                <a:solidFill>
                  <a:srgbClr val="002060"/>
                </a:solidFill>
              </a:rPr>
              <a:t>недалеко падает.</a:t>
            </a:r>
            <a:endParaRPr lang="ru-RU" sz="36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www.atsuk.dart.ru/books_online/01engineer/images/ris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071546"/>
            <a:ext cx="3929090" cy="5103504"/>
          </a:xfrm>
          <a:prstGeom prst="rect">
            <a:avLst/>
          </a:prstGeom>
          <a:noFill/>
        </p:spPr>
      </p:pic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4429124" y="1000108"/>
            <a:ext cx="4143372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Правдин. 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Дверь, например, какое имя: существительное или прилагательное? 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Митрофан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Дверь, </a:t>
            </a:r>
            <a:r>
              <a:rPr kumimoji="0" lang="ru-RU" sz="200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котора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дверь?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Правдин. </a:t>
            </a:r>
            <a:r>
              <a:rPr kumimoji="0" lang="ru-RU" sz="200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Котора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дверь! Вот эта.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Митрофан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Эта? </a:t>
            </a:r>
            <a:r>
              <a:rPr kumimoji="0" lang="ru-RU" sz="200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Прилагательна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Правдин. 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Почему же?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Митрофан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Потому что она приложена к своему месту. Вот у чулана дверь стоит ещё не навешана: так та покамест </a:t>
            </a:r>
            <a:r>
              <a:rPr kumimoji="0" lang="ru-RU" sz="200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существительна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1214414" y="407709"/>
            <a:ext cx="621507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«В грамматике он силён»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571472" y="753887"/>
            <a:ext cx="7929618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В чём предметов-то секрет?</a:t>
            </a:r>
            <a:b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</a:b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На вопросы дай ответ:</a:t>
            </a:r>
            <a:b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</a:b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Он какой? Она какая?</a:t>
            </a:r>
            <a:b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</a:b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Сильный, добрая, родная.</a:t>
            </a:r>
            <a:b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</a:b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А оно? Оно смешное,</a:t>
            </a:r>
            <a:b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</a:b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Тёплое и озорное.</a:t>
            </a:r>
            <a:b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</a:b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Эти признаки важны,</a:t>
            </a:r>
            <a:b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</a:b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Речь обогатить должны.</a:t>
            </a:r>
            <a:endParaRPr kumimoji="0" lang="en-US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    (Е. Мельникова-Кравченко)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571472" y="500042"/>
            <a:ext cx="385765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Эту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грамоту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из далёкого прошлого изучали многие учёные.</a:t>
            </a: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5604" name="Picture 4" descr="http://t0.gstatic.com/images?q=tbn:ANd9GcTNm4kXjxSRb8Nj9gGAxLnZw6yowLCIo2urv8TXFtzyvdkAUfC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2928934"/>
            <a:ext cx="5286412" cy="26937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Другая 5">
      <a:dk1>
        <a:srgbClr val="D7D7D7"/>
      </a:dk1>
      <a:lt1>
        <a:sysClr val="window" lastClr="FFFFFF"/>
      </a:lt1>
      <a:dk2>
        <a:srgbClr val="C9F0FF"/>
      </a:dk2>
      <a:lt2>
        <a:srgbClr val="BFE4FF"/>
      </a:lt2>
      <a:accent1>
        <a:srgbClr val="00B0F0"/>
      </a:accent1>
      <a:accent2>
        <a:srgbClr val="0070C0"/>
      </a:accent2>
      <a:accent3>
        <a:srgbClr val="8D89A4"/>
      </a:accent3>
      <a:accent4>
        <a:srgbClr val="0070C0"/>
      </a:accent4>
      <a:accent5>
        <a:srgbClr val="00A4E4"/>
      </a:accent5>
      <a:accent6>
        <a:srgbClr val="DA9EF5"/>
      </a:accent6>
      <a:hlink>
        <a:srgbClr val="0080DF"/>
      </a:hlink>
      <a:folHlink>
        <a:srgbClr val="ECCEFA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436</TotalTime>
  <Words>969</Words>
  <Application>Microsoft Office PowerPoint</Application>
  <PresentationFormat>Экран (4:3)</PresentationFormat>
  <Paragraphs>142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Техническая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Титульный лист</dc:title>
  <dc:creator>Наталья</dc:creator>
  <cp:lastModifiedBy>Наталья</cp:lastModifiedBy>
  <cp:revision>55</cp:revision>
  <dcterms:created xsi:type="dcterms:W3CDTF">2012-01-28T12:04:12Z</dcterms:created>
  <dcterms:modified xsi:type="dcterms:W3CDTF">2012-02-14T09:23:10Z</dcterms:modified>
</cp:coreProperties>
</file>