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76" r:id="rId10"/>
    <p:sldId id="279" r:id="rId11"/>
    <p:sldId id="280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6" r:id="rId20"/>
    <p:sldId id="284" r:id="rId21"/>
    <p:sldId id="285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C75F09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9" autoAdjust="0"/>
    <p:restoredTop sz="94721" autoAdjust="0"/>
  </p:normalViewPr>
  <p:slideViewPr>
    <p:cSldViewPr>
      <p:cViewPr>
        <p:scale>
          <a:sx n="60" d="100"/>
          <a:sy n="60" d="100"/>
        </p:scale>
        <p:origin x="-1026" y="-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DDCE8-CD94-4B9C-9B26-B9148E5059E6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52E91-B2ED-43BC-8E51-6EA5BA1EDF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441DBC-A43C-4CAB-8302-48F4DE436DD8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9C9CA-CB1B-482B-8635-2A75826E7859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ABCE9-2FF0-484E-B8A7-0F7FA4AE2F8D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C250E-2265-4BA9-B3D6-01FAFDF44FEC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64096-06B3-43D4-BD83-90A968273E98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927E1-1A1C-4251-A4A7-4296EC7CB04F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A955-4096-4044-81BB-B69244FC4879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A72BF-9431-42DD-8A55-1EA72438BE60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B8D41-2169-4732-AE47-6ED6F94667FC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C8C1A-6132-4174-AB4B-6FE697A89B08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93DFC-EC2F-445E-B173-F64BF1F5A28A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C124A-E4E9-4E03-97BE-61B49647AC93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AD27E-4E7E-4FE0-AC1C-CDE4B4ADBA9D}" type="datetime1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9C49E-EEF7-4CCD-A7BF-927F937BBD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0.pn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0.pn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slide" Target="slide18.xml"/><Relationship Id="rId5" Type="http://schemas.openxmlformats.org/officeDocument/2006/relationships/image" Target="../media/image10.png"/><Relationship Id="rId10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png"/><Relationship Id="rId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10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png"/><Relationship Id="rId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10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0.png"/><Relationship Id="rId7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0.png"/><Relationship Id="rId7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" Target="slide3.xml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2;&#1086;&#1085;&#1082;&#1091;&#1088;&#1089;%20&#1087;&#1088;&#1077;&#1079;&#1077;&#1085;&#1090;&#1072;&#1094;&#1080;&#1081;\&#1055;&#1077;&#1076;&#1072;&#1075;&#1086;&#1075;&#1080;&#1095;&#1077;&#1089;&#1082;&#1072;&#1103;%20&#1087;&#1083;&#1072;&#1085;&#1077;&#1090;&#1072;\Blue_Rapsody.mp3" TargetMode="Externa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3/77/685/77685081_2158834_cvetaevab.png" TargetMode="External"/><Relationship Id="rId13" Type="http://schemas.openxmlformats.org/officeDocument/2006/relationships/hyperlink" Target="http://img1.liveinternet.ru/images/attach/c/1/62/458/62458302_savitckaja_se.jpg" TargetMode="External"/><Relationship Id="rId3" Type="http://schemas.openxmlformats.org/officeDocument/2006/relationships/hyperlink" Target="http://pivan-school.net.ru/index2.php?option=com_content&amp;task=emailform&amp;id=559" TargetMode="External"/><Relationship Id="rId7" Type="http://schemas.openxmlformats.org/officeDocument/2006/relationships/hyperlink" Target="http://ria.ru/video/20070305/63544861.html" TargetMode="External"/><Relationship Id="rId12" Type="http://schemas.openxmlformats.org/officeDocument/2006/relationships/hyperlink" Target="http://www.kino-teatr.ru/acter/album/259342/144366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sovet.su/load/klass_ruk/klass_chas/viktorina_quot_chto_gde_kogda_quot/138-1-0-1909" TargetMode="External"/><Relationship Id="rId11" Type="http://schemas.openxmlformats.org/officeDocument/2006/relationships/hyperlink" Target="http://fanparty.ru/images/fanclubs/Ballet%20and%20Opera/articles/99978/93771_tribune_ballet_and_opera.jpg" TargetMode="External"/><Relationship Id="rId5" Type="http://schemas.openxmlformats.org/officeDocument/2006/relationships/hyperlink" Target="http://pitermediaport.narod.ru/sound/show/www/whipping-top.mp3" TargetMode="External"/><Relationship Id="rId15" Type="http://schemas.openxmlformats.org/officeDocument/2006/relationships/hyperlink" Target="http://i036.radikal.ru/0810/1d/fa7aa5bcca53.jpg" TargetMode="External"/><Relationship Id="rId10" Type="http://schemas.openxmlformats.org/officeDocument/2006/relationships/hyperlink" Target="http://stat16.privet.ru/lr/0b0310ec903e85ceba67d194b6122249" TargetMode="External"/><Relationship Id="rId4" Type="http://schemas.openxmlformats.org/officeDocument/2006/relationships/hyperlink" Target="http://pitermediaport.narod.ru/sound/show/www/Zarathustra.mp3" TargetMode="External"/><Relationship Id="rId9" Type="http://schemas.openxmlformats.org/officeDocument/2006/relationships/hyperlink" Target="http://upload.wikimedia.org/wikipedia/ru/c/c1/Furtseva_E_A.jpeg" TargetMode="External"/><Relationship Id="rId14" Type="http://schemas.openxmlformats.org/officeDocument/2006/relationships/hyperlink" Target="http://static2.aif.ru/pictures/201011/pugf-1.jpg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xmages.net/upload/a593babf.jpg" TargetMode="External"/><Relationship Id="rId13" Type="http://schemas.openxmlformats.org/officeDocument/2006/relationships/hyperlink" Target="http://lichnosti.net/photos/2872/12932271301.jpg" TargetMode="External"/><Relationship Id="rId18" Type="http://schemas.openxmlformats.org/officeDocument/2006/relationships/hyperlink" Target="http://russkiymir.mobi/images/image008.jpg" TargetMode="External"/><Relationship Id="rId26" Type="http://schemas.openxmlformats.org/officeDocument/2006/relationships/hyperlink" Target="http://pioss.net/uploads/images/d/2/6/a/4/ec9c6265db.jpg" TargetMode="External"/><Relationship Id="rId3" Type="http://schemas.openxmlformats.org/officeDocument/2006/relationships/hyperlink" Target="http://chgk.tvigra.ru/images/vvc1.jpg" TargetMode="External"/><Relationship Id="rId21" Type="http://schemas.openxmlformats.org/officeDocument/2006/relationships/hyperlink" Target="http://i058.radikal.ru/1107/c5/8363abd42650.jpg" TargetMode="External"/><Relationship Id="rId7" Type="http://schemas.openxmlformats.org/officeDocument/2006/relationships/hyperlink" Target="http://www.historylost.ru/uploads/posts/2011-11/1321040448_anna.jpg" TargetMode="External"/><Relationship Id="rId12" Type="http://schemas.openxmlformats.org/officeDocument/2006/relationships/hyperlink" Target="http://img-fotki.yandex.ru/get/4705/mihtimak.92/0_76ec2_82f17efa_XL" TargetMode="External"/><Relationship Id="rId17" Type="http://schemas.openxmlformats.org/officeDocument/2006/relationships/hyperlink" Target="http://www.swosu.edu/physics/images/astronomy/planets.montage.jpl.jpg" TargetMode="External"/><Relationship Id="rId25" Type="http://schemas.openxmlformats.org/officeDocument/2006/relationships/hyperlink" Target="http://www.mk.ru/upload/iblock_mk/photoreport/new/86/b2/07/495_50094.jpg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://thebigfoto.com/wp-content/uploads/2009/03/venus-card.jpg" TargetMode="External"/><Relationship Id="rId20" Type="http://schemas.openxmlformats.org/officeDocument/2006/relationships/hyperlink" Target="http://ru.rodovid.org/images/e/e7/%D0%95%D0%BA%D0%B0%D1%82%D0%B5%D1%80%D0%B8%D0%BD%D0%B0_%D0%A0%D0%BE%D0%BC%D0%B0%D0%BD%D0%BE%D0%B2%D0%BD%D0%B0_%D0%92%D0%BE%D1%80%D0%BE%D0%BD%D1%86%D0%BE%D0%B2%D0%B0(%D0%94%D0%B0%D1%88%D0%BA%D0%BE%D0%B2%D0%B0)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egodnya.ua/img/forall/a/9279/13.jpg" TargetMode="External"/><Relationship Id="rId11" Type="http://schemas.openxmlformats.org/officeDocument/2006/relationships/hyperlink" Target="http://900igr.net/datai/literatura/Tvorchestvo-Barto/0007-010-Kak-uronili-mishku-na-pol-idjot-bychok-kachaetsja-uzhe-byli.jpg" TargetMode="External"/><Relationship Id="rId24" Type="http://schemas.openxmlformats.org/officeDocument/2006/relationships/hyperlink" Target="http://ruskino.ru/film/603/kadr/12599.jpg" TargetMode="External"/><Relationship Id="rId5" Type="http://schemas.openxmlformats.org/officeDocument/2006/relationships/hyperlink" Target="http://stranamasterov.ru/files/u42770/4310_1_375_340.jpg" TargetMode="External"/><Relationship Id="rId15" Type="http://schemas.openxmlformats.org/officeDocument/2006/relationships/hyperlink" Target="http://img-fotki.yandex.ru/get/4207/alexguner2010.c/0_4199b_f5a833f2_L" TargetMode="External"/><Relationship Id="rId23" Type="http://schemas.openxmlformats.org/officeDocument/2006/relationships/hyperlink" Target="http://www.openoren.ru/content/Image/image12760.jpg" TargetMode="External"/><Relationship Id="rId10" Type="http://schemas.openxmlformats.org/officeDocument/2006/relationships/hyperlink" Target="http://www.tumencev.pp.ua/uploads/2011/09/uronila-tanya-machik.jpg" TargetMode="External"/><Relationship Id="rId19" Type="http://schemas.openxmlformats.org/officeDocument/2006/relationships/hyperlink" Target="http://www.syt.edu.severodvinsk.ru/web/poloscova/Site/pic/14.jpg" TargetMode="External"/><Relationship Id="rId4" Type="http://schemas.openxmlformats.org/officeDocument/2006/relationships/hyperlink" Target="http://chgk.tvigra.ru/images/black_box.jpg" TargetMode="External"/><Relationship Id="rId9" Type="http://schemas.openxmlformats.org/officeDocument/2006/relationships/hyperlink" Target="http://u.pikucha.ru/i1h60/1251282737_in1_42_01_00.jpeg" TargetMode="External"/><Relationship Id="rId14" Type="http://schemas.openxmlformats.org/officeDocument/2006/relationships/hyperlink" Target="http://medpred.co.ua/uploads/forum/thumbs/1264353787.jpg" TargetMode="External"/><Relationship Id="rId22" Type="http://schemas.openxmlformats.org/officeDocument/2006/relationships/hyperlink" Target="http://img.beta.rian.ru/images/48451/97/484519726.jpg" TargetMode="External"/><Relationship Id="rId27" Type="http://schemas.openxmlformats.org/officeDocument/2006/relationships/hyperlink" Target="http://cccp.narod.ru/graph/person/muhina/muhina_1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4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9.png"/><Relationship Id="rId7" Type="http://schemas.openxmlformats.org/officeDocument/2006/relationships/slide" Target="slide5.xml"/><Relationship Id="rId12" Type="http://schemas.openxmlformats.org/officeDocument/2006/relationships/slide" Target="slide13.xml"/><Relationship Id="rId17" Type="http://schemas.openxmlformats.org/officeDocument/2006/relationships/slide" Target="slide15.xml"/><Relationship Id="rId2" Type="http://schemas.openxmlformats.org/officeDocument/2006/relationships/audio" Target="file:///C:\Documents%20and%20Settings\Admin\&#1056;&#1072;&#1073;&#1086;&#1095;&#1080;&#1081;%20&#1089;&#1090;&#1086;&#1083;\&#1082;&#1086;&#1085;&#1082;&#1091;&#1088;&#1089;%20&#1087;&#1088;&#1077;&#1079;&#1077;&#1085;&#1090;&#1072;&#1094;&#1080;&#1081;\&#1055;&#1077;&#1076;&#1072;&#1075;&#1086;&#1075;&#1080;&#1095;&#1077;&#1089;&#1082;&#1072;&#1103;%20&#1087;&#1083;&#1072;&#1085;&#1077;&#1090;&#1072;\Sing_sing_sing.mp3" TargetMode="External"/><Relationship Id="rId16" Type="http://schemas.openxmlformats.org/officeDocument/2006/relationships/slide" Target="slide6.xml"/><Relationship Id="rId20" Type="http://schemas.openxmlformats.org/officeDocument/2006/relationships/slide" Target="slide20.xml"/><Relationship Id="rId1" Type="http://schemas.openxmlformats.org/officeDocument/2006/relationships/audio" Target="../media/audio2.wav"/><Relationship Id="rId6" Type="http://schemas.openxmlformats.org/officeDocument/2006/relationships/image" Target="../media/image7.png"/><Relationship Id="rId11" Type="http://schemas.openxmlformats.org/officeDocument/2006/relationships/slide" Target="slide16.xml"/><Relationship Id="rId5" Type="http://schemas.openxmlformats.org/officeDocument/2006/relationships/slide" Target="slide17.xml"/><Relationship Id="rId15" Type="http://schemas.openxmlformats.org/officeDocument/2006/relationships/slide" Target="slide12.xml"/><Relationship Id="rId10" Type="http://schemas.openxmlformats.org/officeDocument/2006/relationships/slide" Target="slide7.xml"/><Relationship Id="rId19" Type="http://schemas.openxmlformats.org/officeDocument/2006/relationships/image" Target="../media/image8.jpeg"/><Relationship Id="rId4" Type="http://schemas.openxmlformats.org/officeDocument/2006/relationships/image" Target="../media/image6.jpeg"/><Relationship Id="rId9" Type="http://schemas.openxmlformats.org/officeDocument/2006/relationships/slide" Target="slide8.xml"/><Relationship Id="rId1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6.jpeg"/><Relationship Id="rId12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15.jpeg"/><Relationship Id="rId11" Type="http://schemas.openxmlformats.org/officeDocument/2006/relationships/image" Target="../media/image7.png"/><Relationship Id="rId5" Type="http://schemas.openxmlformats.org/officeDocument/2006/relationships/image" Target="../media/image14.jpeg"/><Relationship Id="rId10" Type="http://schemas.openxmlformats.org/officeDocument/2006/relationships/slide" Target="slide18.xml"/><Relationship Id="rId4" Type="http://schemas.openxmlformats.org/officeDocument/2006/relationships/image" Target="../media/image13.jpe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0.png"/><Relationship Id="rId7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6" Type="http://schemas.openxmlformats.org/officeDocument/2006/relationships/slide" Target="slide18.xml"/><Relationship Id="rId11" Type="http://schemas.openxmlformats.org/officeDocument/2006/relationships/image" Target="../media/image22.png"/><Relationship Id="rId5" Type="http://schemas.openxmlformats.org/officeDocument/2006/relationships/image" Target="../media/image10.png"/><Relationship Id="rId10" Type="http://schemas.openxmlformats.org/officeDocument/2006/relationships/image" Target="../media/image21.jpeg"/><Relationship Id="rId4" Type="http://schemas.openxmlformats.org/officeDocument/2006/relationships/image" Target="../media/image1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00034" y="785794"/>
            <a:ext cx="8429684" cy="4572032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Викторина знатоков </a:t>
            </a:r>
          </a:p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«Знаменитые женщины России» </a:t>
            </a:r>
          </a:p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для учащихся 9</a:t>
            </a:r>
            <a:r>
              <a:rPr lang="en-US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-10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классов</a:t>
            </a:r>
          </a:p>
          <a:p>
            <a:pPr algn="ctr"/>
            <a:r>
              <a:rPr lang="ru-RU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форме игры </a:t>
            </a:r>
          </a:p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«Что? Где? Когда?»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4714884"/>
            <a:ext cx="5143536" cy="200026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Ермолаева Ирина Алексеевна </a:t>
            </a:r>
          </a:p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учитель информатики и ИКТ</a:t>
            </a:r>
          </a:p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МБОУ «Павловская СОШ» </a:t>
            </a:r>
          </a:p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с. Павловск</a:t>
            </a:r>
          </a:p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Павловский район</a:t>
            </a:r>
          </a:p>
          <a:p>
            <a:r>
              <a:rPr lang="ru-RU" b="1" dirty="0" smtClean="0">
                <a:solidFill>
                  <a:srgbClr val="00007A"/>
                </a:solidFill>
                <a:latin typeface="Arial" pitchFamily="34" charset="0"/>
                <a:cs typeface="Arial" pitchFamily="34" charset="0"/>
              </a:rPr>
              <a:t>Алтайский край</a:t>
            </a:r>
            <a:endParaRPr lang="ru-RU" b="1" dirty="0">
              <a:solidFill>
                <a:srgbClr val="00007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1285852" y="214290"/>
            <a:ext cx="6715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7A"/>
                </a:solidFill>
              </a:rPr>
              <a:t>Конкурс «Мозаика презентаций 2012»</a:t>
            </a:r>
            <a:endParaRPr lang="ru-RU" sz="2400" b="1" dirty="0">
              <a:solidFill>
                <a:srgbClr val="00007A"/>
              </a:solidFill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642918"/>
            <a:ext cx="2818907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Admin\Рабочий стол\конкурс презентаций\Педагогическая планет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57166"/>
            <a:ext cx="682311" cy="823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529662" y="6356350"/>
            <a:ext cx="614338" cy="501650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85984" y="285728"/>
            <a:ext cx="4929222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Вопрос 2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2" name="Группа 17"/>
          <p:cNvGrpSpPr/>
          <p:nvPr/>
        </p:nvGrpSpPr>
        <p:grpSpPr>
          <a:xfrm>
            <a:off x="642910" y="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285852" y="57148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 rot="20397613">
            <a:off x="84849" y="1170092"/>
            <a:ext cx="1544782" cy="768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БЛИЦ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Управляющая кнопка: возврат 14">
            <a:hlinkClick r:id="rId6" action="ppaction://hlinksldjump" highlightClick="1"/>
          </p:cNvPr>
          <p:cNvSpPr/>
          <p:nvPr/>
        </p:nvSpPr>
        <p:spPr>
          <a:xfrm>
            <a:off x="8643966" y="5500702"/>
            <a:ext cx="500034" cy="57148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28992" y="5572140"/>
            <a:ext cx="3000375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Венера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43000" y="1857375"/>
            <a:ext cx="3500438" cy="29289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Одна из девяти планет Солнечной системы носит красивое женское имя. Назовите его.</a:t>
            </a:r>
          </a:p>
        </p:txBody>
      </p:sp>
      <p:pic>
        <p:nvPicPr>
          <p:cNvPr id="20" name="Picture 2" descr="C:\Documents and Settings\Admin\Рабочий стол\ФЕСТИВАЛЬ 23 февраля и 8 марта\planets.montage.jpl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57752" y="1071546"/>
            <a:ext cx="3670416" cy="46434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3573" y="1285860"/>
            <a:ext cx="787253" cy="77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285860"/>
            <a:ext cx="37893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286776" y="0"/>
            <a:ext cx="857224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10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61425E-6 C -0.00833 -0.00392 -0.01406 -0.01248 -0.0224 -0.01595 C -0.02899 -0.02196 -0.0342 -0.02636 -0.04167 -0.02983 C -0.04566 -0.03168 -0.05365 -0.03399 -0.05365 -0.03399 C -0.0658 -0.04463 -0.08698 -0.04995 -0.10139 -0.05365 C -0.10851 -0.06012 -0.1033 -0.05665 -0.11337 -0.05966 C -0.11736 -0.06082 -0.12535 -0.06359 -0.12535 -0.06359 C -0.23177 -0.06267 -0.31701 -0.07562 -0.41337 -0.0518 C -0.43021 -0.04278 -0.42309 -0.04532 -0.4342 -0.04185 C -0.44566 -0.03445 -0.45712 -0.02636 -0.46719 -0.01595 C -0.47847 -0.00415 -0.48802 0.01134 -0.5 0.02175 C -0.50451 0.03077 -0.50972 0.03909 -0.51632 0.04557 C -0.51875 0.05505 -0.52326 0.06245 -0.5283 0.06962 C -0.53108 0.08003 -0.53524 0.09043 -0.54028 0.09922 C -0.54358 0.11795 -0.54774 0.13599 -0.55069 0.15496 C -0.55017 0.20005 -0.55052 0.24515 -0.54913 0.29025 C -0.54792 0.33373 -0.5151 0.3742 -0.49253 0.39964 C -0.48507 0.40819 -0.47882 0.41768 -0.47014 0.42346 C -0.45937 0.43063 -0.45087 0.4415 -0.43871 0.4452 C -0.43056 0.4526 -0.42101 0.45584 -0.41198 0.46115 C -0.39601 0.47064 -0.38003 0.47827 -0.36267 0.48313 C -0.33229 0.48243 -0.30191 0.4822 -0.27153 0.48104 C -0.26476 0.48081 -0.25226 0.47318 -0.25226 0.47318 C -0.2474 0.46717 -0.24149 0.46763 -0.23576 0.46324 C -0.22309 0.45375 -0.20781 0.4452 -0.19392 0.43942 C -0.18299 0.42901 -0.19705 0.44127 -0.18351 0.4334 C -0.17726 0.4297 -0.16979 0.42253 -0.16562 0.41536 C -0.15955 0.40496 -0.1566 0.39316 -0.15226 0.3816 C -0.14774 0.36934 -0.14253 0.3557 -0.13733 0.3439 C -0.13472 0.32702 -0.12743 0.31384 -0.1224 0.29811 C -0.12031 0.29164 -0.11962 0.2847 -0.11788 0.27822 C -0.1184 0.2551 -0.11944 0.20861 -0.11944 0.20861 " pathEditMode="relative" ptsTypes="fffffffffffffffffffffffffffffff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428992" y="357166"/>
            <a:ext cx="3143272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Вопрос 3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2" name="Группа 14"/>
          <p:cNvGrpSpPr/>
          <p:nvPr/>
        </p:nvGrpSpPr>
        <p:grpSpPr>
          <a:xfrm>
            <a:off x="1000100" y="142852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643042" y="642918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 rot="20397613">
            <a:off x="84849" y="1241530"/>
            <a:ext cx="1544782" cy="768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БЛИЦ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14414" y="2285992"/>
            <a:ext cx="6715172" cy="18573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Назовите имя знаменитой поэтессы</a:t>
            </a:r>
          </a:p>
          <a:p>
            <a:pPr algn="ctr"/>
            <a:r>
              <a:rPr lang="ru-RU" sz="2400" b="1" dirty="0" smtClean="0"/>
              <a:t>«Можно быть замечательным поэтом, но писать плохие стихи».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143240" y="5500702"/>
            <a:ext cx="3571900" cy="10001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Анна Андреевна Ахматова</a:t>
            </a:r>
            <a:endParaRPr lang="ru-RU" sz="2800" b="1" dirty="0"/>
          </a:p>
        </p:txBody>
      </p:sp>
      <p:pic>
        <p:nvPicPr>
          <p:cNvPr id="2050" name="Picture 2" descr="C:\Documents and Settings\Admin\Рабочий стол\ФЕСТИВАЛЬ 23 февраля и 8 марта\image0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28992" y="1285860"/>
            <a:ext cx="2652714" cy="4144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Скругленный прямоугольник 15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358214" y="0"/>
            <a:ext cx="785786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11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357313" y="2286000"/>
            <a:ext cx="6786562" cy="1714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Известно, что в конце </a:t>
            </a:r>
            <a:r>
              <a:rPr lang="en-US" sz="2400" b="1" dirty="0"/>
              <a:t>XVIII </a:t>
            </a:r>
            <a:r>
              <a:rPr lang="ru-RU" sz="2400" b="1" dirty="0"/>
              <a:t>века </a:t>
            </a:r>
            <a:r>
              <a:rPr lang="ru-RU" sz="2400" b="1" dirty="0" smtClean="0"/>
              <a:t>в течение 12 лет президентом </a:t>
            </a:r>
            <a:r>
              <a:rPr lang="ru-RU" sz="2400" b="1" dirty="0"/>
              <a:t>Российской Академии наук была женщина</a:t>
            </a:r>
            <a:r>
              <a:rPr lang="ru-RU" sz="2400" b="1" dirty="0" smtClean="0"/>
              <a:t>. КТО ОНА?</a:t>
            </a:r>
            <a:endParaRPr lang="ru-RU" sz="2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28794" y="285728"/>
            <a:ext cx="62865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12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928662" y="142852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71604" y="71435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28926" y="5572140"/>
            <a:ext cx="3643326" cy="85727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Екатерина </a:t>
            </a:r>
          </a:p>
          <a:p>
            <a:pPr algn="ctr">
              <a:defRPr/>
            </a:pPr>
            <a:r>
              <a:rPr lang="ru-RU" sz="2400" b="1" dirty="0"/>
              <a:t>Воронцова-Дашкова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1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5143504" y="1285860"/>
            <a:ext cx="3200422" cy="4000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785786" y="2000240"/>
            <a:ext cx="4085955" cy="25717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12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ЕСТИВАЛЬ 23 февраля и 8 марта\8363abd4265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1500173"/>
            <a:ext cx="7358114" cy="36790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357422" y="214290"/>
            <a:ext cx="5143536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3 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 rot="21332905">
            <a:off x="832963" y="58698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6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00166" y="57148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8" action="ppaction://hlinksldjump" highlightClick="1"/>
          </p:cNvPr>
          <p:cNvSpPr/>
          <p:nvPr/>
        </p:nvSpPr>
        <p:spPr>
          <a:xfrm>
            <a:off x="8643966" y="5500702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3071810"/>
            <a:ext cx="8143932" cy="32861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Pour">
              <a:avLst>
                <a:gd name="adj1" fmla="val 21210969"/>
                <a:gd name="adj2" fmla="val 41225"/>
              </a:avLst>
            </a:prstTxWarp>
            <a:spAutoFit/>
          </a:bodyPr>
          <a:lstStyle/>
          <a:p>
            <a:pPr algn="ctr"/>
            <a:r>
              <a:rPr lang="ru-RU" sz="54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Чёрный ящик</a:t>
            </a:r>
            <a:endParaRPr lang="ru-RU" sz="5400" b="1" i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4" descr="4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1643050"/>
            <a:ext cx="3416303" cy="3035100"/>
          </a:xfrm>
          <a:prstGeom prst="rect">
            <a:avLst/>
          </a:prstGeom>
          <a:noFill/>
        </p:spPr>
      </p:pic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 cstate="print"/>
          <a:stretch>
            <a:fillRect/>
          </a:stretch>
        </p:blipFill>
        <p:spPr>
          <a:xfrm>
            <a:off x="-304800" y="5857892"/>
            <a:ext cx="304800" cy="304800"/>
          </a:xfrm>
          <a:prstGeom prst="rect">
            <a:avLst/>
          </a:prstGeom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5143504" y="1071546"/>
            <a:ext cx="3714776" cy="4357718"/>
          </a:xfrm>
          <a:prstGeom prst="wedgeRoundRectCallout">
            <a:avLst>
              <a:gd name="adj1" fmla="val -71954"/>
              <a:gd name="adj2" fmla="val 1798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чёрном ящике изображение одной из самых богатых и родовитых женщин России, но в 1671 году была арестована за «неприятие новой веры». Ей посвящена одна из картин В.И. Сурикова.</a:t>
            </a:r>
          </a:p>
          <a:p>
            <a:pPr algn="ctr"/>
            <a:r>
              <a:rPr lang="ru-RU" sz="2400" b="1" dirty="0" smtClean="0"/>
              <a:t>КТО ОНА?</a:t>
            </a:r>
            <a:endParaRPr lang="ru-RU" sz="24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58050" y="6215082"/>
            <a:ext cx="1785950" cy="64291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Правильный ответ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57488" y="5572140"/>
            <a:ext cx="3786214" cy="8572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Боярыня Морозова</a:t>
            </a:r>
            <a:endParaRPr lang="ru-RU" sz="2800" b="1" dirty="0"/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429652" y="0"/>
            <a:ext cx="714348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13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7 L -0.11736 0.2597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13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2" grpId="0" animBg="1"/>
      <p:bldP spid="22" grpId="1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142976" y="2643182"/>
            <a:ext cx="6786563" cy="1714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Как называется песня и кто композитор?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143240" y="285728"/>
            <a:ext cx="44291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9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928662" y="21429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5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71604" y="71435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9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7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3"/>
          <p:cNvSpPr txBox="1">
            <a:spLocks/>
          </p:cNvSpPr>
          <p:nvPr/>
        </p:nvSpPr>
        <p:spPr>
          <a:xfrm>
            <a:off x="2357422" y="1071546"/>
            <a:ext cx="6229336" cy="868346"/>
          </a:xfrm>
          <a:prstGeom prst="rect">
            <a:avLst/>
          </a:prstGeom>
        </p:spPr>
        <p:txBody>
          <a:bodyPr>
            <a:prstTxWarp prst="textDeflateTop">
              <a:avLst/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Музыкальный вопрос</a:t>
            </a:r>
            <a:endParaRPr kumimoji="0" lang="ru-RU" sz="4400" b="1" i="0" u="none" strike="noStrike" kern="1200" spc="150" normalizeH="0" baseline="0" noProof="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572140"/>
            <a:ext cx="3571875" cy="8572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/>
              <a:t>Песня «Надежда</a:t>
            </a:r>
            <a:r>
              <a:rPr lang="ru-RU" sz="2400" b="1" dirty="0" smtClean="0"/>
              <a:t>»,</a:t>
            </a:r>
            <a:endParaRPr lang="ru-RU" sz="2400" b="1" dirty="0" smtClean="0"/>
          </a:p>
          <a:p>
            <a:pPr algn="ctr">
              <a:defRPr/>
            </a:pPr>
            <a:r>
              <a:rPr lang="ru-RU" sz="2400" b="1" dirty="0" smtClean="0"/>
              <a:t>Александра </a:t>
            </a:r>
            <a:r>
              <a:rPr lang="ru-RU" sz="2400" b="1" dirty="0" err="1"/>
              <a:t>Пахмутова</a:t>
            </a:r>
            <a:endParaRPr lang="ru-RU" sz="24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20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000232" y="2071678"/>
            <a:ext cx="5954343" cy="335758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7786710" y="6858000"/>
            <a:ext cx="304800" cy="304800"/>
          </a:xfrm>
          <a:prstGeom prst="rect">
            <a:avLst/>
          </a:prstGeom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14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9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428728" y="2500306"/>
            <a:ext cx="6786562" cy="1714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Известная русская певица, возглавлявшая Российскую Академию народного творчества</a:t>
            </a:r>
            <a:r>
              <a:rPr lang="ru-RU" sz="2400" b="1" dirty="0" smtClean="0"/>
              <a:t>.</a:t>
            </a:r>
          </a:p>
          <a:p>
            <a:pPr algn="ctr">
              <a:defRPr/>
            </a:pPr>
            <a:r>
              <a:rPr lang="ru-RU" sz="2400" b="1" dirty="0" smtClean="0"/>
              <a:t>КТО ЭТА ЖЕНЩИНА-ЛЕГЕНДА?</a:t>
            </a:r>
            <a:endParaRPr lang="ru-RU" sz="2400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71736" y="285728"/>
            <a:ext cx="4857784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10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14348" y="21429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5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5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357290" y="71435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10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7" action="ppaction://hlinksldjump" highlightClick="1"/>
          </p:cNvPr>
          <p:cNvSpPr/>
          <p:nvPr/>
        </p:nvSpPr>
        <p:spPr>
          <a:xfrm>
            <a:off x="8643966" y="5500702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786454"/>
            <a:ext cx="3571875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Людмила Зыкина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</a:t>
            </a:r>
            <a:r>
              <a:rPr lang="ru-RU" b="1" dirty="0"/>
              <a:t> </a:t>
            </a:r>
            <a:r>
              <a:rPr lang="ru-RU" b="1" dirty="0">
                <a:solidFill>
                  <a:schemeClr val="tx1"/>
                </a:solidFill>
              </a:rPr>
              <a:t>ответ</a:t>
            </a:r>
          </a:p>
        </p:txBody>
      </p:sp>
      <p:pic>
        <p:nvPicPr>
          <p:cNvPr id="1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3428992" y="1643050"/>
            <a:ext cx="2664841" cy="39972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1" name="Заголовок 3"/>
          <p:cNvSpPr txBox="1">
            <a:spLocks/>
          </p:cNvSpPr>
          <p:nvPr/>
        </p:nvSpPr>
        <p:spPr>
          <a:xfrm>
            <a:off x="2357422" y="785794"/>
            <a:ext cx="6229336" cy="868346"/>
          </a:xfrm>
          <a:prstGeom prst="rect">
            <a:avLst/>
          </a:prstGeom>
        </p:spPr>
        <p:txBody>
          <a:bodyPr>
            <a:prstTxWarp prst="textDeflateTop">
              <a:avLst/>
            </a:prstTxWarp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Музыкальный вопрос</a:t>
            </a:r>
            <a:endParaRPr kumimoji="0" lang="ru-RU" sz="4400" b="1" i="0" u="none" strike="noStrike" kern="1200" spc="150" normalizeH="0" baseline="0" noProof="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 cstate="print"/>
          <a:stretch>
            <a:fillRect/>
          </a:stretch>
        </p:blipFill>
        <p:spPr>
          <a:xfrm>
            <a:off x="8429652" y="7072338"/>
            <a:ext cx="304800" cy="304800"/>
          </a:xfrm>
          <a:prstGeom prst="rect">
            <a:avLst/>
          </a:prstGeom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15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86116" y="357166"/>
            <a:ext cx="328614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4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928662" y="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71604" y="50004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Управляющая кнопка: возврат 16">
            <a:hlinkClick r:id="rId6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57488" y="5429264"/>
            <a:ext cx="3602908" cy="8572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Татьяна Михайловна </a:t>
            </a:r>
            <a:r>
              <a:rPr lang="ru-RU" sz="2400" b="1" dirty="0" err="1"/>
              <a:t>Лиознова</a:t>
            </a:r>
            <a:endParaRPr lang="ru-RU" sz="24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33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3428992" y="1285860"/>
            <a:ext cx="2740960" cy="39148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" name="Picture 2" descr="C:\Documents and Settings\Admin\Рабочий стол\ФЕСТИВАЛЬ 23 февраля и 8 марта\planets.montage.jpl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29124" y="1571612"/>
            <a:ext cx="4308172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Скругленный прямоугольник 35"/>
          <p:cNvSpPr/>
          <p:nvPr/>
        </p:nvSpPr>
        <p:spPr>
          <a:xfrm>
            <a:off x="428596" y="1500185"/>
            <a:ext cx="3857651" cy="321469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Всем известный многосерийный кинофильм о наших разведчиках «Семнадцать мгновений весны» поставила женщина-режиссёр. Назовите её имя.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16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4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71538" y="428604"/>
            <a:ext cx="735811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7</a:t>
            </a:r>
            <a:r>
              <a:rPr kumimoji="0" lang="ru-RU" sz="4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4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857224" y="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00166" y="57148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643966" y="5429264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86125" y="5572125"/>
            <a:ext cx="3000375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Вера Игнатьевна Мухина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24" name="Picture 2" descr="C:\Documents and Settings\Admin\Рабочий стол\ФЕСТИВАЛЬ 23 февраля и 8 марта\planets.montage.jpl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4714876" y="1357298"/>
            <a:ext cx="3643311" cy="4434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Скругленный прямоугольник 24"/>
          <p:cNvSpPr/>
          <p:nvPr/>
        </p:nvSpPr>
        <p:spPr>
          <a:xfrm>
            <a:off x="857224" y="1714488"/>
            <a:ext cx="3500437" cy="29289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Автор всемирно известной скульптуры «Рабочий и колхозница», установленной в Москве на проспекте Мира.</a:t>
            </a:r>
          </a:p>
        </p:txBody>
      </p:sp>
      <p:pic>
        <p:nvPicPr>
          <p:cNvPr id="26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928926" y="1500174"/>
            <a:ext cx="3452556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58214" y="0"/>
            <a:ext cx="785786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17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488" y="357166"/>
            <a:ext cx="414340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1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857224" y="0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4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500166" y="57148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 rot="20364837">
            <a:off x="439475" y="483000"/>
            <a:ext cx="2928958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БЛИЦ 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29256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322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388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29454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429520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929586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429652" y="207167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29190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29256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929322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429388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29454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29520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929586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429652" y="264318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929190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429256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929322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429388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929454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429520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929586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8429652" y="321468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929190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429256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29322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429388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929454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429520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929586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8429652" y="3786190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929190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429256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929322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429388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929454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429520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929586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8429652" y="4357694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929190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429256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929322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6429388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929454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429520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7929586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8429652" y="49291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929190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429256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929322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429388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929454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7429520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929586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8429652" y="5500702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4929190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5429256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929322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6429388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929454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7429520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7929586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8429652" y="6072206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2357422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857488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3357554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857620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6357950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5857884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4357686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4857752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5357818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04" name="4-конечная звезда 103"/>
          <p:cNvSpPr/>
          <p:nvPr/>
        </p:nvSpPr>
        <p:spPr>
          <a:xfrm>
            <a:off x="6929454" y="428604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2428860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4929190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5429256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2928926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4429124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5929322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1" name="Скругленный прямоугольник 110"/>
          <p:cNvSpPr/>
          <p:nvPr/>
        </p:nvSpPr>
        <p:spPr>
          <a:xfrm>
            <a:off x="3428992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3929058" y="1357298"/>
            <a:ext cx="500066" cy="571504"/>
          </a:xfrm>
          <a:prstGeom prst="round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3" name="4-конечная звезда 112"/>
          <p:cNvSpPr/>
          <p:nvPr/>
        </p:nvSpPr>
        <p:spPr>
          <a:xfrm>
            <a:off x="3643306" y="2500306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5429256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5929322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2928926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3428992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4929190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2428860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3929058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4429124" y="1357298"/>
            <a:ext cx="500066" cy="571504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122" name="4-конечная звезда 121"/>
          <p:cNvSpPr/>
          <p:nvPr/>
        </p:nvSpPr>
        <p:spPr>
          <a:xfrm>
            <a:off x="8143900" y="1000108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2357422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124" name="Скругленный прямоугольник 123"/>
          <p:cNvSpPr/>
          <p:nvPr/>
        </p:nvSpPr>
        <p:spPr>
          <a:xfrm>
            <a:off x="3857620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4357686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2857488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3357554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4857752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5357818" y="1357298"/>
            <a:ext cx="500066" cy="571504"/>
          </a:xfrm>
          <a:prstGeom prst="roundRect">
            <a:avLst/>
          </a:prstGeom>
          <a:solidFill>
            <a:srgbClr val="CC009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30" name="4-конечная звезда 129"/>
          <p:cNvSpPr/>
          <p:nvPr/>
        </p:nvSpPr>
        <p:spPr>
          <a:xfrm>
            <a:off x="357158" y="928670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4-конечная звезда 138"/>
          <p:cNvSpPr/>
          <p:nvPr/>
        </p:nvSpPr>
        <p:spPr>
          <a:xfrm>
            <a:off x="4071934" y="4786322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2786050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141" name="Скругленный прямоугольник 140"/>
          <p:cNvSpPr/>
          <p:nvPr/>
        </p:nvSpPr>
        <p:spPr>
          <a:xfrm>
            <a:off x="3286116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42" name="Скругленный прямоугольник 141"/>
          <p:cNvSpPr/>
          <p:nvPr/>
        </p:nvSpPr>
        <p:spPr>
          <a:xfrm>
            <a:off x="3786182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43" name="Скругленный прямоугольник 142"/>
          <p:cNvSpPr/>
          <p:nvPr/>
        </p:nvSpPr>
        <p:spPr>
          <a:xfrm>
            <a:off x="4286248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144" name="Скругленный прямоугольник 143"/>
          <p:cNvSpPr/>
          <p:nvPr/>
        </p:nvSpPr>
        <p:spPr>
          <a:xfrm>
            <a:off x="4786314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45" name="Скругленный прямоугольник 144"/>
          <p:cNvSpPr/>
          <p:nvPr/>
        </p:nvSpPr>
        <p:spPr>
          <a:xfrm>
            <a:off x="5286380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46" name="Скругленный прямоугольник 145"/>
          <p:cNvSpPr/>
          <p:nvPr/>
        </p:nvSpPr>
        <p:spPr>
          <a:xfrm>
            <a:off x="5786446" y="1357298"/>
            <a:ext cx="500066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47" name="4-конечная звезда 146"/>
          <p:cNvSpPr/>
          <p:nvPr/>
        </p:nvSpPr>
        <p:spPr>
          <a:xfrm>
            <a:off x="2857488" y="5500702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Скругленный прямоугольник 147"/>
          <p:cNvSpPr/>
          <p:nvPr/>
        </p:nvSpPr>
        <p:spPr>
          <a:xfrm>
            <a:off x="4214810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4714876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3714744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51" name="Скругленный прямоугольник 150"/>
          <p:cNvSpPr/>
          <p:nvPr/>
        </p:nvSpPr>
        <p:spPr>
          <a:xfrm>
            <a:off x="5214942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152" name="Скругленный прямоугольник 151"/>
          <p:cNvSpPr/>
          <p:nvPr/>
        </p:nvSpPr>
        <p:spPr>
          <a:xfrm>
            <a:off x="2714612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153" name="Скругленный прямоугольник 152"/>
          <p:cNvSpPr/>
          <p:nvPr/>
        </p:nvSpPr>
        <p:spPr>
          <a:xfrm>
            <a:off x="3214678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54" name="Скругленный прямоугольник 153"/>
          <p:cNvSpPr/>
          <p:nvPr/>
        </p:nvSpPr>
        <p:spPr>
          <a:xfrm>
            <a:off x="5715008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55" name="Скругленный прямоугольник 154"/>
          <p:cNvSpPr/>
          <p:nvPr/>
        </p:nvSpPr>
        <p:spPr>
          <a:xfrm>
            <a:off x="6715140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156" name="Скругленный прямоугольник 155"/>
          <p:cNvSpPr/>
          <p:nvPr/>
        </p:nvSpPr>
        <p:spPr>
          <a:xfrm>
            <a:off x="6215074" y="1357298"/>
            <a:ext cx="500066" cy="571504"/>
          </a:xfrm>
          <a:prstGeom prst="roundRect">
            <a:avLst/>
          </a:prstGeom>
          <a:solidFill>
            <a:srgbClr val="C75F09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57" name="4-конечная звезда 156"/>
          <p:cNvSpPr/>
          <p:nvPr/>
        </p:nvSpPr>
        <p:spPr>
          <a:xfrm>
            <a:off x="1928794" y="3143248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Скругленный прямоугольник 157"/>
          <p:cNvSpPr/>
          <p:nvPr/>
        </p:nvSpPr>
        <p:spPr>
          <a:xfrm>
            <a:off x="2714612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59" name="Скругленный прямоугольник 158"/>
          <p:cNvSpPr/>
          <p:nvPr/>
        </p:nvSpPr>
        <p:spPr>
          <a:xfrm>
            <a:off x="3214678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3714744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М</a:t>
            </a:r>
            <a:endParaRPr lang="ru-RU" sz="2800" b="1" dirty="0"/>
          </a:p>
        </p:txBody>
      </p:sp>
      <p:sp>
        <p:nvSpPr>
          <p:cNvPr id="161" name="Скругленный прямоугольник 160"/>
          <p:cNvSpPr/>
          <p:nvPr/>
        </p:nvSpPr>
        <p:spPr>
          <a:xfrm>
            <a:off x="4214810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62" name="Скругленный прямоугольник 161"/>
          <p:cNvSpPr/>
          <p:nvPr/>
        </p:nvSpPr>
        <p:spPr>
          <a:xfrm>
            <a:off x="4714876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63" name="Скругленный прямоугольник 162"/>
          <p:cNvSpPr/>
          <p:nvPr/>
        </p:nvSpPr>
        <p:spPr>
          <a:xfrm>
            <a:off x="5214942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164" name="Скругленный прямоугольник 163"/>
          <p:cNvSpPr/>
          <p:nvPr/>
        </p:nvSpPr>
        <p:spPr>
          <a:xfrm>
            <a:off x="5715008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6215074" y="1285860"/>
            <a:ext cx="500066" cy="571504"/>
          </a:xfrm>
          <a:prstGeom prst="roundRect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66" name="4-конечная звезда 165"/>
          <p:cNvSpPr/>
          <p:nvPr/>
        </p:nvSpPr>
        <p:spPr>
          <a:xfrm>
            <a:off x="357158" y="3429000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2357422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5357818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3357554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3857620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357686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857752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37" name="Скругленный прямоугольник 136"/>
          <p:cNvSpPr/>
          <p:nvPr/>
        </p:nvSpPr>
        <p:spPr>
          <a:xfrm>
            <a:off x="5857884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138" name="Скругленный прямоугольник 137"/>
          <p:cNvSpPr/>
          <p:nvPr/>
        </p:nvSpPr>
        <p:spPr>
          <a:xfrm>
            <a:off x="2857488" y="1357298"/>
            <a:ext cx="500066" cy="571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167" name="Управляющая кнопка: далее 166">
            <a:hlinkClick r:id="" action="ppaction://hlinkshowjump?jump=nextslide" highlightClick="1"/>
          </p:cNvPr>
          <p:cNvSpPr/>
          <p:nvPr/>
        </p:nvSpPr>
        <p:spPr>
          <a:xfrm>
            <a:off x="3857620" y="6357958"/>
            <a:ext cx="428596" cy="50004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Номер слайда 167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18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50" autoRev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2" dur="250" autoRev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50" autoRev="1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7" dur="250" autoRev="1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250" autoRev="1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22" dur="250" autoRev="1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50" autoRev="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27" dur="250" autoRev="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8" dur="250" autoRev="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250" autoRev="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32" dur="250" autoRev="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250" autoRev="1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37" dur="250" autoRev="1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250" autoRev="1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42" dur="250" autoRev="1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27795 0.1030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5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783 0.10301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5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22362 0.18681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9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11389 0.18681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9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-0.04931 0.10301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51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00538 0.18681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93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0592 0.27084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3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05955 0.27084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3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06007 0.27084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-0.00243 0.43889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219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05225 0.35486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77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10643 0.4388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219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05174 0.35486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77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16112 0.52292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261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16076 0.52292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261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21545 0.43889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21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27014 0.35486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000"/>
                            </p:stCondLst>
                            <p:childTnLst>
                              <p:par>
                                <p:cTn id="216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27014 0.69098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" y="345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21545 0.60695 " pathEditMode="relative" rAng="0" ptsTypes="AA">
                                      <p:cBhvr>
                                        <p:cTn id="219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303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158 0.60695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303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16112 0.69098 " pathEditMode="relative" rAng="0" ptsTypes="AA">
                                      <p:cBhvr>
                                        <p:cTn id="223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345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16163 0.69098 " pathEditMode="relative" rAng="0" ptsTypes="AA">
                                      <p:cBhvr>
                                        <p:cTn id="225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345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10694 0.60695 " pathEditMode="relative" rAng="0" ptsTypes="AA">
                                      <p:cBhvr>
                                        <p:cTn id="22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" y="303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05225 0.52292 " pathEditMode="relative" rAng="0" ptsTypes="AA">
                                      <p:cBhvr>
                                        <p:cTn id="229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61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05261 0.52292 " pathEditMode="relative" rAng="0" ptsTypes="AA">
                                      <p:cBhvr>
                                        <p:cTn id="231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00"/>
                            </p:stCondLst>
                            <p:childTnLst>
                              <p:par>
                                <p:cTn id="271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44323 0.60695 " pathEditMode="relative" rAng="0" ptsTypes="AA">
                                      <p:cBhvr>
                                        <p:cTn id="27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303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3438 0.60695 " pathEditMode="relative" rAng="0" ptsTypes="AA">
                                      <p:cBhvr>
                                        <p:cTn id="27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303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3472 0.60695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303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38854 0.69098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345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8907 0.69098 " pathEditMode="relative" rAng="0" ptsTypes="AA">
                                      <p:cBhvr>
                                        <p:cTn id="28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34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8003 0.69098 " pathEditMode="relative" rAng="0" ptsTypes="AA">
                                      <p:cBhvr>
                                        <p:cTn id="28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45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28056 0.69098 " pathEditMode="relative" rAng="0" ptsTypes="AA">
                                      <p:cBhvr>
                                        <p:cTn id="28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00"/>
                            </p:stCondLst>
                            <p:childTnLst>
                              <p:par>
                                <p:cTn id="329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44323 0.43889 " pathEditMode="relative" rAng="0" ptsTypes="AA">
                                      <p:cBhvr>
                                        <p:cTn id="330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21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3559 0.60695 " pathEditMode="relative" rAng="0" ptsTypes="AA">
                                      <p:cBhvr>
                                        <p:cTn id="332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" y="303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8907 0.52292 " pathEditMode="relative" rAng="0" ptsTypes="AA">
                                      <p:cBhvr>
                                        <p:cTn id="334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261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8941 0.52292 " pathEditMode="relative" rAng="0" ptsTypes="AA">
                                      <p:cBhvr>
                                        <p:cTn id="336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261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8993 0.52292 " pathEditMode="relative" rAng="0" ptsTypes="AA">
                                      <p:cBhvr>
                                        <p:cTn id="338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261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33524 0.60695 " pathEditMode="relative" rAng="0" ptsTypes="AA">
                                      <p:cBhvr>
                                        <p:cTn id="340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" y="30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2809 0.69098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345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44375 0.43889 " pathEditMode="relative" rAng="0" ptsTypes="AA">
                                      <p:cBhvr>
                                        <p:cTn id="344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1000"/>
                            </p:stCondLst>
                            <p:childTnLst>
                              <p:par>
                                <p:cTn id="384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9636 0.35486 " pathEditMode="relative" rAng="0" ptsTypes="AA">
                                      <p:cBhvr>
                                        <p:cTn id="385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177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9688 0.35486 " pathEditMode="relative" rAng="0" ptsTypes="AA">
                                      <p:cBhvr>
                                        <p:cTn id="38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177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9722 0.35486 " pathEditMode="relative" rAng="0" ptsTypes="AA">
                                      <p:cBhvr>
                                        <p:cTn id="389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" y="177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34253 0.43889 " pathEditMode="relative" rAng="0" ptsTypes="AA">
                                      <p:cBhvr>
                                        <p:cTn id="391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219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34306 0.43889 " pathEditMode="relative" rAng="0" ptsTypes="AA">
                                      <p:cBhvr>
                                        <p:cTn id="393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219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3434 0.43889 " pathEditMode="relative" rAng="0" ptsTypes="AA">
                                      <p:cBhvr>
                                        <p:cTn id="395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219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28871 0.52292 " pathEditMode="relative" rAng="0" ptsTypes="AA">
                                      <p:cBhvr>
                                        <p:cTn id="397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47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40556 0.10301 " pathEditMode="relative" rAng="0" ptsTypes="AA">
                                      <p:cBhvr>
                                        <p:cTn id="448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51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4059 0.10301 " pathEditMode="relative" rAng="0" ptsTypes="AA">
                                      <p:cBhvr>
                                        <p:cTn id="450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51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46024 0.18681 " pathEditMode="relative" rAng="0" ptsTypes="AA">
                                      <p:cBhvr>
                                        <p:cTn id="452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" y="93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35121 0.18681 " pathEditMode="relative" rAng="0" ptsTypes="AA">
                                      <p:cBhvr>
                                        <p:cTn id="454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" y="93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51441 0.27084 " pathEditMode="relative" rAng="0" ptsTypes="AA">
                                      <p:cBhvr>
                                        <p:cTn id="456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135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3.33333E-6 L 0.51493 0.27084 " pathEditMode="relative" rAng="0" ptsTypes="AA">
                                      <p:cBhvr>
                                        <p:cTn id="458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" y="135"/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-3.33333E-6 L 0.29652 0.27084 " pathEditMode="relative" rAng="0" ptsTypes="AA">
                                      <p:cBhvr>
                                        <p:cTn id="460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35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3.33333E-6 L 0.13212 0.35486 " pathEditMode="relative" rAng="0" ptsTypes="AA">
                                      <p:cBhvr>
                                        <p:cTn id="462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177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33333E-6 L 0.24184 0.35486 " pathEditMode="relative" rAng="0" ptsTypes="AA">
                                      <p:cBhvr>
                                        <p:cTn id="464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465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6" fill="hold">
                      <p:stCondLst>
                        <p:cond delay="0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2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1000"/>
                            </p:stCondLst>
                            <p:childTnLst>
                              <p:par>
                                <p:cTn id="509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40417 0.11342 " pathEditMode="relative" rAng="0" ptsTypes="AA">
                                      <p:cBhvr>
                                        <p:cTn id="510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" y="57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34948 0.19722 " pathEditMode="relative" rAng="0" ptsTypes="AA">
                                      <p:cBhvr>
                                        <p:cTn id="512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99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29479 0.28125 " pathEditMode="relative" rAng="0" ptsTypes="AA">
                                      <p:cBhvr>
                                        <p:cTn id="514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141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29532 0.28125 " pathEditMode="relative" rAng="0" ptsTypes="AA">
                                      <p:cBhvr>
                                        <p:cTn id="516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" y="141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3.33333E-6 L 0.24063 0.19722 " pathEditMode="relative" rAng="0" ptsTypes="AA">
                                      <p:cBhvr>
                                        <p:cTn id="518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99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3.33333E-6 L 0.18594 0.11342 " pathEditMode="relative" rAng="0" ptsTypes="AA">
                                      <p:cBhvr>
                                        <p:cTn id="520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57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05556E-6 3.33333E-6 L 0.18628 0.11342 " pathEditMode="relative" rAng="0" ptsTypes="AA">
                                      <p:cBhvr>
                                        <p:cTn id="522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5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3.33333E-6 L 0.1316 0.19722 " pathEditMode="relative" rAng="0" ptsTypes="AA">
                                      <p:cBhvr>
                                        <p:cTn id="524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104" grpId="0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9" grpId="0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4-конечная звезда 28"/>
          <p:cNvSpPr/>
          <p:nvPr/>
        </p:nvSpPr>
        <p:spPr>
          <a:xfrm>
            <a:off x="8001024" y="500042"/>
            <a:ext cx="642942" cy="785818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4-конечная звезда 29"/>
          <p:cNvSpPr/>
          <p:nvPr/>
        </p:nvSpPr>
        <p:spPr>
          <a:xfrm>
            <a:off x="571472" y="428604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4-конечная звезда 30"/>
          <p:cNvSpPr/>
          <p:nvPr/>
        </p:nvSpPr>
        <p:spPr>
          <a:xfrm>
            <a:off x="7286644" y="3714752"/>
            <a:ext cx="642942" cy="1000132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4-конечная звезда 31"/>
          <p:cNvSpPr/>
          <p:nvPr/>
        </p:nvSpPr>
        <p:spPr>
          <a:xfrm>
            <a:off x="285720" y="3714752"/>
            <a:ext cx="642942" cy="785818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4-конечная звезда 32"/>
          <p:cNvSpPr/>
          <p:nvPr/>
        </p:nvSpPr>
        <p:spPr>
          <a:xfrm>
            <a:off x="1500166" y="3143248"/>
            <a:ext cx="642942" cy="785818"/>
          </a:xfrm>
          <a:prstGeom prst="star4">
            <a:avLst>
              <a:gd name="adj" fmla="val 14938"/>
            </a:avLst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4-конечная звезда 33"/>
          <p:cNvSpPr/>
          <p:nvPr/>
        </p:nvSpPr>
        <p:spPr>
          <a:xfrm>
            <a:off x="7143768" y="1214422"/>
            <a:ext cx="642942" cy="1000132"/>
          </a:xfrm>
          <a:prstGeom prst="star4">
            <a:avLst>
              <a:gd name="adj" fmla="val 14938"/>
            </a:avLst>
          </a:prstGeom>
          <a:solidFill>
            <a:srgbClr val="CF237D"/>
          </a:soli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4-конечная звезда 34"/>
          <p:cNvSpPr/>
          <p:nvPr/>
        </p:nvSpPr>
        <p:spPr>
          <a:xfrm>
            <a:off x="357158" y="1857364"/>
            <a:ext cx="642942" cy="1000132"/>
          </a:xfrm>
          <a:prstGeom prst="star4">
            <a:avLst>
              <a:gd name="adj" fmla="val 14938"/>
            </a:avLst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4-конечная звезда 35"/>
          <p:cNvSpPr/>
          <p:nvPr/>
        </p:nvSpPr>
        <p:spPr>
          <a:xfrm>
            <a:off x="1571604" y="1214422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4-конечная звезда 36"/>
          <p:cNvSpPr/>
          <p:nvPr/>
        </p:nvSpPr>
        <p:spPr>
          <a:xfrm>
            <a:off x="8143900" y="5357826"/>
            <a:ext cx="642942" cy="785818"/>
          </a:xfrm>
          <a:prstGeom prst="star4">
            <a:avLst>
              <a:gd name="adj" fmla="val 14938"/>
            </a:avLst>
          </a:prstGeom>
          <a:solidFill>
            <a:srgbClr val="6840CC"/>
          </a:solidFill>
          <a:ln>
            <a:solidFill>
              <a:srgbClr val="6321A5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4-конечная звезда 37"/>
          <p:cNvSpPr/>
          <p:nvPr/>
        </p:nvSpPr>
        <p:spPr>
          <a:xfrm>
            <a:off x="8143900" y="2857496"/>
            <a:ext cx="642942" cy="785818"/>
          </a:xfrm>
          <a:prstGeom prst="star4">
            <a:avLst>
              <a:gd name="adj" fmla="val 14938"/>
            </a:avLst>
          </a:prstGeom>
          <a:solidFill>
            <a:srgbClr val="00B0F0"/>
          </a:solidFill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правляющая кнопка: возврат 38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2428860" y="285728"/>
            <a:ext cx="4429156" cy="6572272"/>
            <a:chOff x="2428860" y="285728"/>
            <a:chExt cx="4429156" cy="6572272"/>
          </a:xfrm>
        </p:grpSpPr>
        <p:pic>
          <p:nvPicPr>
            <p:cNvPr id="2050" name="Picture 2" descr="C:\Documents and Settings\Admin\Рабочий стол\ФЕСТИВАЛЬ 23 февраля и 8 марта\93771_tribune_ballet_and_opera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428860" y="285728"/>
              <a:ext cx="4357718" cy="6485906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17" name="Прямоугольник 16"/>
            <p:cNvSpPr/>
            <p:nvPr/>
          </p:nvSpPr>
          <p:spPr>
            <a:xfrm>
              <a:off x="2428860" y="4643446"/>
              <a:ext cx="4429156" cy="2214554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Уланова Галина Сергеевна</a:t>
              </a:r>
            </a:p>
            <a:p>
              <a:pPr algn="ctr"/>
              <a:r>
                <a:rPr lang="ru-RU" sz="2000" b="1" dirty="0" smtClean="0"/>
                <a:t>1909 - 1998</a:t>
              </a:r>
            </a:p>
            <a:p>
              <a:pPr algn="ctr"/>
              <a:r>
                <a:rPr lang="en-US" sz="2000" dirty="0" smtClean="0"/>
                <a:t>C</a:t>
              </a:r>
              <a:r>
                <a:rPr lang="ru-RU" sz="2000" dirty="0" smtClean="0"/>
                <a:t>оветская артистка балета, народная артистка СССР, дважды Герой Социалистического Труда, лауреат четырёх Сталинских и Ленинской премий.</a:t>
              </a:r>
              <a:endParaRPr lang="ru-RU" sz="2000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428860" y="285728"/>
            <a:ext cx="4429156" cy="6572272"/>
            <a:chOff x="2428860" y="285728"/>
            <a:chExt cx="4429156" cy="6572272"/>
          </a:xfrm>
        </p:grpSpPr>
        <p:pic>
          <p:nvPicPr>
            <p:cNvPr id="26" name="Picture 6" descr="C:\Documents and Settings\Admin\Рабочий стол\ФЕСТИВАЛЬ 23 февраля и 8 марта\0b0310ec903e85ceba67d194b6122249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428860" y="285728"/>
              <a:ext cx="4429156" cy="4500594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27" name="Прямоугольник 26"/>
            <p:cNvSpPr/>
            <p:nvPr/>
          </p:nvSpPr>
          <p:spPr>
            <a:xfrm>
              <a:off x="2428860" y="4643446"/>
              <a:ext cx="4429156" cy="2214554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Плисецкая Майя Михайловна</a:t>
              </a:r>
            </a:p>
            <a:p>
              <a:pPr algn="ctr"/>
              <a:r>
                <a:rPr lang="ru-RU" sz="2000" dirty="0" smtClean="0"/>
                <a:t>Прима-балерина, выдающаяся танцовщица второй половины XX века,</a:t>
              </a:r>
            </a:p>
            <a:p>
              <a:pPr algn="ctr"/>
              <a:r>
                <a:rPr lang="ru-RU" sz="2000" dirty="0" smtClean="0"/>
                <a:t>Народная артистка СССР,</a:t>
              </a:r>
              <a:br>
                <a:rPr lang="ru-RU" sz="2000" dirty="0" smtClean="0"/>
              </a:br>
              <a:r>
                <a:rPr lang="ru-RU" sz="2000" dirty="0" smtClean="0"/>
                <a:t>Герой Социалистического труда,</a:t>
              </a:r>
              <a:br>
                <a:rPr lang="ru-RU" sz="2000" dirty="0" smtClean="0"/>
              </a:br>
              <a:r>
                <a:rPr lang="ru-RU" sz="2000" dirty="0" smtClean="0"/>
                <a:t>лауреат Ленинской премии.</a:t>
              </a:r>
              <a:endParaRPr lang="ru-RU" sz="2400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428860" y="285727"/>
            <a:ext cx="4429156" cy="6572273"/>
            <a:chOff x="2428860" y="285727"/>
            <a:chExt cx="4429156" cy="6572273"/>
          </a:xfrm>
        </p:grpSpPr>
        <p:pic>
          <p:nvPicPr>
            <p:cNvPr id="23" name="Picture 4" descr="C:\Documents and Settings\Admin\Рабочий стол\ФЕСТИВАЛЬ 23 февраля и 8 марта\pugf-1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428860" y="285727"/>
              <a:ext cx="4429156" cy="5040075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24" name="Прямоугольник 23"/>
            <p:cNvSpPr/>
            <p:nvPr/>
          </p:nvSpPr>
          <p:spPr>
            <a:xfrm>
              <a:off x="2428860" y="4572008"/>
              <a:ext cx="4429156" cy="2285992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Пугачёва Алла Борисовна</a:t>
              </a:r>
            </a:p>
            <a:p>
              <a:pPr algn="ctr"/>
              <a:r>
                <a:rPr lang="ru-RU" sz="2000" dirty="0" smtClean="0"/>
                <a:t>Советская и российская эстрадная певица, композитор, поэт-песенник, продюсер, киноактриса.</a:t>
              </a:r>
            </a:p>
            <a:p>
              <a:pPr algn="ctr"/>
              <a:r>
                <a:rPr lang="ru-RU" sz="2000" dirty="0" smtClean="0"/>
                <a:t>Народная артистка СССР, Лауреат Государственной премии Российской Федерации.</a:t>
              </a:r>
              <a:endParaRPr lang="ru-RU" sz="2400" b="1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428860" y="285727"/>
            <a:ext cx="4429156" cy="6572273"/>
            <a:chOff x="2428860" y="285727"/>
            <a:chExt cx="4357718" cy="6572273"/>
          </a:xfrm>
        </p:grpSpPr>
        <p:pic>
          <p:nvPicPr>
            <p:cNvPr id="20" name="Picture 3" descr="C:\Documents and Settings\Admin\Рабочий стол\ФЕСТИВАЛЬ 23 февраля и 8 марта\08097034eb4f.jpg"/>
            <p:cNvPicPr>
              <a:picLocks noChangeAspect="1" noChangeArrowheads="1"/>
            </p:cNvPicPr>
            <p:nvPr/>
          </p:nvPicPr>
          <p:blipFill>
            <a:blip r:embed="rId7" cstate="email"/>
            <a:stretch>
              <a:fillRect/>
            </a:stretch>
          </p:blipFill>
          <p:spPr bwMode="auto">
            <a:xfrm>
              <a:off x="2428860" y="285727"/>
              <a:ext cx="4357718" cy="5918694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21" name="Прямоугольник 20"/>
            <p:cNvSpPr/>
            <p:nvPr/>
          </p:nvSpPr>
          <p:spPr>
            <a:xfrm>
              <a:off x="2428860" y="5214926"/>
              <a:ext cx="4357718" cy="1643074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Calibri" pitchFamily="34" charset="0"/>
                </a:rPr>
                <a:t>Цветаева Марина Ивановна</a:t>
              </a:r>
            </a:p>
            <a:p>
              <a:pPr algn="ctr"/>
              <a:r>
                <a:rPr lang="ru-RU" sz="2000" b="1" dirty="0" smtClean="0"/>
                <a:t>1908 – 1941</a:t>
              </a:r>
            </a:p>
            <a:p>
              <a:pPr algn="ctr"/>
              <a:r>
                <a:rPr lang="ru-RU" sz="2000" dirty="0" smtClean="0"/>
                <a:t>Русская поэтесса, прозаик, переводчик, один из крупнейших русских поэтов XX века.</a:t>
              </a:r>
              <a:r>
                <a:rPr lang="ru-RU" sz="2000" b="1" dirty="0" smtClean="0">
                  <a:latin typeface="Calibri" pitchFamily="34" charset="0"/>
                </a:rPr>
                <a:t> </a:t>
              </a:r>
              <a:endParaRPr lang="ru-RU" sz="2000" b="1" dirty="0">
                <a:latin typeface="Calibri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428860" y="285727"/>
            <a:ext cx="4429156" cy="6572273"/>
            <a:chOff x="2428860" y="285727"/>
            <a:chExt cx="4357718" cy="6572273"/>
          </a:xfrm>
        </p:grpSpPr>
        <p:pic>
          <p:nvPicPr>
            <p:cNvPr id="11" name="Picture 2" descr="C:\Documents and Settings\Admin\Рабочий стол\ФЕСТИВАЛЬ 23 февраля и 8 марта\FurcevaE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428861" y="285727"/>
              <a:ext cx="4329876" cy="4429157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15" name="Прямоугольник 14"/>
            <p:cNvSpPr/>
            <p:nvPr/>
          </p:nvSpPr>
          <p:spPr>
            <a:xfrm>
              <a:off x="2428860" y="4714884"/>
              <a:ext cx="4357718" cy="2143116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Фурцева Екатерина Алексеевна</a:t>
              </a:r>
              <a:br>
                <a:rPr lang="ru-RU" sz="2400" b="1" dirty="0" smtClean="0"/>
              </a:br>
              <a:r>
                <a:rPr lang="ru-RU" sz="2000" b="1" dirty="0" smtClean="0"/>
                <a:t>1910 – 1974</a:t>
              </a:r>
            </a:p>
            <a:p>
              <a:pPr algn="ctr"/>
              <a:r>
                <a:rPr lang="ru-RU" sz="2000" dirty="0" smtClean="0"/>
                <a:t>Советский государственный и партийный деятель. Министр культуры СССР с 1960 по 1974 год.</a:t>
              </a:r>
              <a:endParaRPr lang="ru-RU" sz="20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428860" y="285728"/>
            <a:ext cx="4357718" cy="6572272"/>
            <a:chOff x="2428860" y="285728"/>
            <a:chExt cx="4357718" cy="6572272"/>
          </a:xfrm>
        </p:grpSpPr>
        <p:pic>
          <p:nvPicPr>
            <p:cNvPr id="12" name="Picture 3" descr="C:\Documents and Settings\Admin\Рабочий стол\ФЕСТИВАЛЬ 23 февраля и 8 марта\144366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2428860" y="285728"/>
              <a:ext cx="4357718" cy="5901106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2428860" y="4214818"/>
              <a:ext cx="4357718" cy="2643182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Ермолова Мария Николаевна</a:t>
              </a:r>
            </a:p>
            <a:p>
              <a:pPr algn="ctr"/>
              <a:r>
                <a:rPr lang="ru-RU" sz="2400" b="1" dirty="0" smtClean="0"/>
                <a:t>1853—1928</a:t>
              </a:r>
            </a:p>
            <a:p>
              <a:pPr algn="ctr"/>
              <a:r>
                <a:rPr lang="ru-RU" sz="2000" dirty="0" smtClean="0"/>
                <a:t>Заслуженная артистка Императорских театров (1902). Первая Народная артистка Республики (1920). Герой труда (1924). С 1935 года её имя носит Московский драматический театр им. М. Н. Ермоловой.</a:t>
              </a:r>
              <a:endParaRPr lang="ru-RU" sz="20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428860" y="285729"/>
            <a:ext cx="4357718" cy="6572271"/>
            <a:chOff x="2428860" y="285728"/>
            <a:chExt cx="4286280" cy="6572271"/>
          </a:xfrm>
        </p:grpSpPr>
        <p:pic>
          <p:nvPicPr>
            <p:cNvPr id="8" name="Picture 2" descr="C:\Documents and Settings\Admin\Рабочий стол\ФЕСТИВАЛЬ 23 февраля и 8 марта\62458302_savitckaja_se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2428860" y="285728"/>
              <a:ext cx="4286280" cy="5776775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2428860" y="4708947"/>
              <a:ext cx="4266964" cy="2149052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Савицкая Светлана Евгеньевна </a:t>
              </a:r>
              <a:endParaRPr lang="ru-RU" dirty="0" smtClean="0"/>
            </a:p>
            <a:p>
              <a:pPr algn="ctr"/>
              <a:r>
                <a:rPr lang="ru-RU" sz="2000" dirty="0" smtClean="0"/>
                <a:t> Лётчик-космонавт и государственный деятель. </a:t>
              </a:r>
            </a:p>
            <a:p>
              <a:pPr algn="ctr"/>
              <a:r>
                <a:rPr lang="ru-RU" sz="2000" dirty="0" smtClean="0"/>
                <a:t>Первая и единственная женщина дважды Герой Советского Союза, заслуженный мастер спорта СССР.</a:t>
              </a:r>
              <a:endParaRPr lang="ru-RU" sz="2000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428860" y="285728"/>
            <a:ext cx="4357718" cy="6572272"/>
            <a:chOff x="2786050" y="285728"/>
            <a:chExt cx="4357718" cy="6572272"/>
          </a:xfrm>
        </p:grpSpPr>
        <p:pic>
          <p:nvPicPr>
            <p:cNvPr id="1026" name="Picture 2" descr="C:\Documents and Settings\Admin\Рабочий стол\ФЕСТИВАЛЬ 23 февраля и 8 марта\fa7aa5bcca53.jpg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2786050" y="285728"/>
              <a:ext cx="4324350" cy="5143496"/>
            </a:xfrm>
            <a:prstGeom prst="rect">
              <a:avLst/>
            </a:prstGeom>
            <a:noFill/>
            <a:ln w="76200">
              <a:solidFill>
                <a:schemeClr val="accent1"/>
              </a:solidFill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2786050" y="4214818"/>
              <a:ext cx="4357718" cy="2643182"/>
            </a:xfrm>
            <a:prstGeom prst="rect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Екатерина </a:t>
              </a:r>
              <a:r>
                <a:rPr lang="en-US" sz="2400" b="1" dirty="0" smtClean="0"/>
                <a:t>II</a:t>
              </a:r>
            </a:p>
            <a:p>
              <a:pPr algn="ctr"/>
              <a:r>
                <a:rPr lang="ru-RU" sz="2400" b="1" dirty="0" smtClean="0"/>
                <a:t>императрица всероссийская 1762</a:t>
              </a:r>
              <a:r>
                <a:rPr lang="en-US" sz="2400" b="1" dirty="0" smtClean="0"/>
                <a:t> – </a:t>
              </a:r>
              <a:r>
                <a:rPr lang="ru-RU" sz="2400" b="1" dirty="0" smtClean="0"/>
                <a:t>1796</a:t>
              </a:r>
            </a:p>
            <a:p>
              <a:pPr algn="ctr"/>
              <a:r>
                <a:rPr lang="ru-RU" sz="2000" dirty="0" smtClean="0"/>
                <a:t>Приоритетами внутренней политики Екатерины были улучшение жизни благородного сословия, развитие образования, поощрение наук, искусств и промышленности. </a:t>
              </a:r>
              <a:endParaRPr lang="ru-RU" sz="2400" dirty="0"/>
            </a:p>
          </p:txBody>
        </p:sp>
      </p:grpSp>
      <p:sp>
        <p:nvSpPr>
          <p:cNvPr id="40" name="Номер слайда 39"/>
          <p:cNvSpPr>
            <a:spLocks noGrp="1"/>
          </p:cNvSpPr>
          <p:nvPr>
            <p:ph type="sldNum" sz="quarter" idx="12"/>
          </p:nvPr>
        </p:nvSpPr>
        <p:spPr>
          <a:xfrm>
            <a:off x="8358214" y="1"/>
            <a:ext cx="785786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19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7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xit" presetSubtype="2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xit" presetSubtype="2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7" presetClass="entr" presetSubtype="8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xit" presetSubtype="2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xit" presetSubtype="2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7" presetClass="entr" presetSubtype="8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xit" presetSubtype="2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7" presetClass="entr" presetSubtype="8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91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2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96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97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50" autoRev="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0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01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02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autoRev="1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5" dur="25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106" dur="25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07" dur="25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50" autoRev="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animClr clrSpc="rgb">
                                      <p:cBhvr>
                                        <p:cTn id="111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112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autoRev="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5" dur="25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animClr clrSpc="rgb">
                                      <p:cBhvr>
                                        <p:cTn id="116" dur="25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  <p:set>
                                      <p:cBhvr>
                                        <p:cTn id="117" dur="25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50" autoRev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0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>
                                      <p:cBhvr>
                                        <p:cTn id="121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22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5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126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27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animClr clrSpc="rgb">
                                      <p:cBhvr>
                                        <p:cTn id="131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FF"/>
                                      </p:to>
                                    </p:animClr>
                                    <p:set>
                                      <p:cBhvr>
                                        <p:cTn id="132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5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animClr clrSpc="rgb">
                                      <p:cBhvr>
                                        <p:cTn id="136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66FF"/>
                                      </p:to>
                                    </p:animClr>
                                    <p:set>
                                      <p:cBhvr>
                                        <p:cTn id="137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8" dur="250" autoRev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ступление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908" y="0"/>
            <a:ext cx="304800" cy="304800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284663" y="6021388"/>
            <a:ext cx="4859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-285784" y="-285776"/>
            <a:ext cx="4171952" cy="2857520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Arial" pitchFamily="34" charset="0"/>
                <a:cs typeface="Arial" pitchFamily="34" charset="0"/>
              </a:rPr>
              <a:t>Что?</a:t>
            </a:r>
            <a:r>
              <a:rPr lang="ru-RU" sz="6600" dirty="0" smtClean="0">
                <a:solidFill>
                  <a:srgbClr val="FFC000"/>
                </a:solidFill>
              </a:rPr>
              <a:t> 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10" name="Заголовок 7"/>
          <p:cNvSpPr txBox="1">
            <a:spLocks/>
          </p:cNvSpPr>
          <p:nvPr/>
        </p:nvSpPr>
        <p:spPr>
          <a:xfrm>
            <a:off x="1285852" y="1071546"/>
            <a:ext cx="4171952" cy="2857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dirty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де?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1" name="Заголовок 7"/>
          <p:cNvSpPr txBox="1">
            <a:spLocks/>
          </p:cNvSpPr>
          <p:nvPr/>
        </p:nvSpPr>
        <p:spPr>
          <a:xfrm>
            <a:off x="0" y="2500306"/>
            <a:ext cx="4171952" cy="2857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dirty="0" smtClean="0"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Arial" pitchFamily="34" charset="0"/>
                <a:ea typeface="+mj-ea"/>
                <a:cs typeface="Arial" pitchFamily="34" charset="0"/>
              </a:rPr>
              <a:t>Когда</a:t>
            </a:r>
            <a:r>
              <a:rPr kumimoji="0" lang="ru-RU" sz="9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9C49E-EEF7-4CCD-A7BF-927F937BBD71}" type="slidenum">
              <a:rPr lang="ru-RU" sz="1400" b="1" smtClean="0">
                <a:solidFill>
                  <a:srgbClr val="FFFF00"/>
                </a:solidFill>
              </a:rPr>
              <a:pPr/>
              <a:t>2</a:t>
            </a:fld>
            <a:r>
              <a:rPr lang="en-US" sz="1400" b="1" dirty="0" smtClean="0">
                <a:solidFill>
                  <a:srgbClr val="FFFF00"/>
                </a:solidFill>
              </a:rPr>
              <a:t>/22</a:t>
            </a:r>
            <a:endParaRPr lang="ru-RU" sz="1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5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5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55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1155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115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4" presetID="5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155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155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115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3"/>
                </p:tgtEl>
              </p:cMediaNode>
            </p:audio>
          </p:childTnLst>
        </p:cTn>
      </p:par>
    </p:tnLst>
    <p:bldLst>
      <p:bldP spid="8" grpId="0"/>
      <p:bldP spid="8" grpId="1"/>
      <p:bldP spid="8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2143092"/>
            <a:ext cx="9144000" cy="47149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Pour">
              <a:avLst>
                <a:gd name="adj1" fmla="val 20813967"/>
                <a:gd name="adj2" fmla="val 43277"/>
              </a:avLst>
            </a:prstTxWarp>
            <a:spAutoFit/>
          </a:bodyPr>
          <a:lstStyle/>
          <a:p>
            <a:pPr algn="ctr"/>
            <a:r>
              <a:rPr lang="ru-RU" sz="5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</a:t>
            </a:r>
            <a:endParaRPr lang="ru-RU" sz="5400" b="1" i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H:\Мои документы\aaa ММ\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0"/>
            <a:ext cx="4762500" cy="3857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43910" y="6356350"/>
            <a:ext cx="900090" cy="501650"/>
          </a:xfrm>
        </p:spPr>
        <p:txBody>
          <a:bodyPr/>
          <a:lstStyle/>
          <a:p>
            <a:fld id="{8889C49E-EEF7-4CCD-A7BF-927F937BBD71}" type="slidenum">
              <a:rPr lang="ru-RU" sz="1400" b="1" smtClean="0"/>
              <a:pPr/>
              <a:t>20</a:t>
            </a:fld>
            <a:r>
              <a:rPr lang="en-US" sz="1400" b="1" dirty="0" smtClean="0"/>
              <a:t>/22</a:t>
            </a:r>
            <a:endParaRPr lang="ru-RU" sz="1400" b="1" dirty="0"/>
          </a:p>
        </p:txBody>
      </p:sp>
      <p:pic>
        <p:nvPicPr>
          <p:cNvPr id="6" name="Blue_Rapso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714377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информации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 fontScale="62500" lnSpcReduction="20000"/>
          </a:bodyPr>
          <a:lstStyle/>
          <a:p>
            <a:pPr marL="173038" indent="-173038">
              <a:lnSpc>
                <a:spcPct val="120000"/>
              </a:lnSpc>
            </a:pPr>
            <a:r>
              <a:rPr lang="ru-RU" sz="2300" dirty="0" smtClean="0"/>
              <a:t>Крючков В.В. 8 Марта – день особый / В.В. Крючков // Воспитание школьников – 1997 – № 6 – С. 47–48. 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err="1" smtClean="0"/>
              <a:t>Сизенко</a:t>
            </a:r>
            <a:r>
              <a:rPr lang="ru-RU" sz="2300" dirty="0" smtClean="0"/>
              <a:t> А.Г. Великие женщины великой России.  - Ростов-на-Дону: «</a:t>
            </a:r>
            <a:r>
              <a:rPr lang="ru-RU" sz="2300" dirty="0" err="1" smtClean="0"/>
              <a:t>Владис</a:t>
            </a:r>
            <a:r>
              <a:rPr lang="ru-RU" sz="2300" dirty="0" smtClean="0"/>
              <a:t>», 2010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smtClean="0"/>
              <a:t>Известные женщины России - </a:t>
            </a:r>
            <a:r>
              <a:rPr lang="en-US" sz="2300" u="sng" dirty="0" smtClean="0">
                <a:hlinkClick r:id="rId3"/>
              </a:rPr>
              <a:t>http</a:t>
            </a:r>
            <a:r>
              <a:rPr lang="ru-RU" sz="2300" u="sng" dirty="0" smtClean="0">
                <a:hlinkClick r:id="rId3"/>
              </a:rPr>
              <a:t>://</a:t>
            </a:r>
            <a:r>
              <a:rPr lang="en-US" sz="2300" u="sng" dirty="0" err="1" smtClean="0">
                <a:hlinkClick r:id="rId3"/>
              </a:rPr>
              <a:t>pivan</a:t>
            </a:r>
            <a:r>
              <a:rPr lang="ru-RU" sz="2300" u="sng" dirty="0" smtClean="0">
                <a:hlinkClick r:id="rId3"/>
              </a:rPr>
              <a:t>-</a:t>
            </a:r>
            <a:r>
              <a:rPr lang="en-US" sz="2300" u="sng" dirty="0" smtClean="0">
                <a:hlinkClick r:id="rId3"/>
              </a:rPr>
              <a:t>school</a:t>
            </a:r>
            <a:r>
              <a:rPr lang="ru-RU" sz="2300" u="sng" dirty="0" smtClean="0">
                <a:hlinkClick r:id="rId3"/>
              </a:rPr>
              <a:t>.</a:t>
            </a:r>
            <a:r>
              <a:rPr lang="en-US" sz="2300" u="sng" dirty="0" smtClean="0">
                <a:hlinkClick r:id="rId3"/>
              </a:rPr>
              <a:t>net</a:t>
            </a:r>
            <a:r>
              <a:rPr lang="ru-RU" sz="2300" u="sng" dirty="0" smtClean="0">
                <a:hlinkClick r:id="rId3"/>
              </a:rPr>
              <a:t>.</a:t>
            </a:r>
            <a:r>
              <a:rPr lang="en-US" sz="2300" u="sng" dirty="0" err="1" smtClean="0">
                <a:hlinkClick r:id="rId3"/>
              </a:rPr>
              <a:t>ru</a:t>
            </a:r>
            <a:r>
              <a:rPr lang="ru-RU" sz="2300" u="sng" dirty="0" smtClean="0">
                <a:hlinkClick r:id="rId3"/>
              </a:rPr>
              <a:t>/</a:t>
            </a:r>
            <a:r>
              <a:rPr lang="en-US" sz="2300" u="sng" dirty="0" smtClean="0">
                <a:hlinkClick r:id="rId3"/>
              </a:rPr>
              <a:t>index</a:t>
            </a:r>
            <a:r>
              <a:rPr lang="ru-RU" sz="2300" u="sng" dirty="0" smtClean="0">
                <a:hlinkClick r:id="rId3"/>
              </a:rPr>
              <a:t>2.</a:t>
            </a:r>
            <a:r>
              <a:rPr lang="en-US" sz="2300" u="sng" dirty="0" err="1" smtClean="0">
                <a:hlinkClick r:id="rId3"/>
              </a:rPr>
              <a:t>php</a:t>
            </a:r>
            <a:r>
              <a:rPr lang="ru-RU" sz="2300" u="sng" dirty="0" smtClean="0">
                <a:hlinkClick r:id="rId3"/>
              </a:rPr>
              <a:t>?</a:t>
            </a:r>
            <a:r>
              <a:rPr lang="en-US" sz="2300" u="sng" dirty="0" smtClean="0">
                <a:hlinkClick r:id="rId3"/>
              </a:rPr>
              <a:t>option</a:t>
            </a:r>
            <a:r>
              <a:rPr lang="ru-RU" sz="2300" u="sng" dirty="0" smtClean="0">
                <a:hlinkClick r:id="rId3"/>
              </a:rPr>
              <a:t>=</a:t>
            </a:r>
            <a:r>
              <a:rPr lang="en-US" sz="2300" u="sng" dirty="0" smtClean="0">
                <a:hlinkClick r:id="rId3"/>
              </a:rPr>
              <a:t>com</a:t>
            </a:r>
            <a:r>
              <a:rPr lang="ru-RU" sz="2300" u="sng" dirty="0" smtClean="0">
                <a:hlinkClick r:id="rId3"/>
              </a:rPr>
              <a:t>_</a:t>
            </a:r>
            <a:r>
              <a:rPr lang="en-US" sz="2300" u="sng" dirty="0" smtClean="0">
                <a:hlinkClick r:id="rId3"/>
              </a:rPr>
              <a:t>content</a:t>
            </a:r>
            <a:r>
              <a:rPr lang="ru-RU" sz="2300" u="sng" dirty="0" smtClean="0">
                <a:hlinkClick r:id="rId3"/>
              </a:rPr>
              <a:t>&amp;</a:t>
            </a:r>
            <a:r>
              <a:rPr lang="en-US" sz="2300" u="sng" dirty="0" smtClean="0">
                <a:hlinkClick r:id="rId3"/>
              </a:rPr>
              <a:t>task</a:t>
            </a:r>
            <a:r>
              <a:rPr lang="ru-RU" sz="2300" u="sng" dirty="0" smtClean="0">
                <a:hlinkClick r:id="rId3"/>
              </a:rPr>
              <a:t>=</a:t>
            </a:r>
            <a:r>
              <a:rPr lang="en-US" sz="2300" u="sng" dirty="0" err="1" smtClean="0">
                <a:hlinkClick r:id="rId3"/>
              </a:rPr>
              <a:t>emailform</a:t>
            </a:r>
            <a:r>
              <a:rPr lang="ru-RU" sz="2300" u="sng" dirty="0" smtClean="0">
                <a:hlinkClick r:id="rId3"/>
              </a:rPr>
              <a:t>&amp;</a:t>
            </a:r>
            <a:r>
              <a:rPr lang="en-US" sz="2300" u="sng" dirty="0" smtClean="0">
                <a:hlinkClick r:id="rId3"/>
              </a:rPr>
              <a:t>id</a:t>
            </a:r>
            <a:r>
              <a:rPr lang="ru-RU" sz="2300" u="sng" dirty="0" smtClean="0">
                <a:hlinkClick r:id="rId3"/>
              </a:rPr>
              <a:t>=559</a:t>
            </a:r>
            <a:r>
              <a:rPr lang="ru-RU" sz="2300" dirty="0" smtClean="0"/>
              <a:t> 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smtClean="0">
                <a:hlinkClick r:id="rId4"/>
              </a:rPr>
              <a:t>http://pitermediaport.narod.ru/sound/show/www/Zarathustra.mp3</a:t>
            </a:r>
            <a:r>
              <a:rPr lang="ru-RU" sz="2300" dirty="0" smtClean="0"/>
              <a:t> - музыкальная заставка 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smtClean="0">
                <a:hlinkClick r:id="rId5"/>
              </a:rPr>
              <a:t>http://pitermediaport.narod.ru/sound/show/www/whipping-top.mp3</a:t>
            </a:r>
            <a:r>
              <a:rPr lang="ru-RU" sz="2300" dirty="0" smtClean="0"/>
              <a:t> - музыкальная заставка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smtClean="0"/>
              <a:t>Идея игры -  Тарасова Татьяна Юрьевна </a:t>
            </a:r>
            <a:r>
              <a:rPr lang="en-US" sz="2300" dirty="0" smtClean="0">
                <a:hlinkClick r:id="rId6"/>
              </a:rPr>
              <a:t>http://metodsovet.su/load/klass_ruk/klass_chas/viktorina_quot_chto_gde_kogda_quot/138-1-0-1909</a:t>
            </a:r>
            <a:r>
              <a:rPr lang="ru-RU" sz="2300" dirty="0" smtClean="0"/>
              <a:t> </a:t>
            </a:r>
            <a:endParaRPr lang="en-US" sz="2300" dirty="0" smtClean="0"/>
          </a:p>
          <a:p>
            <a:pPr marL="173038" indent="-173038">
              <a:lnSpc>
                <a:spcPct val="120000"/>
              </a:lnSpc>
            </a:pPr>
            <a:r>
              <a:rPr lang="en-US" sz="2300" dirty="0" smtClean="0">
                <a:hlinkClick r:id="rId7"/>
              </a:rPr>
              <a:t>http://ria.ru/video/20070305/63544861.html</a:t>
            </a:r>
            <a:r>
              <a:rPr lang="en-US" sz="2300" dirty="0" smtClean="0"/>
              <a:t> - </a:t>
            </a:r>
            <a:r>
              <a:rPr lang="ru-RU" sz="2300" dirty="0" smtClean="0"/>
              <a:t>позывной Терешковой</a:t>
            </a:r>
            <a:endParaRPr lang="en-US" sz="2300" dirty="0" smtClean="0"/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8"/>
              </a:rPr>
              <a:t>http://img1.liveinternet.ru/images/attach/c/3/77/685/77685081_2158834_cvetaevab.png</a:t>
            </a:r>
            <a:r>
              <a:rPr lang="en-US" sz="2300" dirty="0" smtClean="0"/>
              <a:t> - </a:t>
            </a:r>
            <a:r>
              <a:rPr lang="ru-RU" sz="2300" dirty="0" smtClean="0"/>
              <a:t>Цветаева</a:t>
            </a:r>
            <a:r>
              <a:rPr lang="en-US" sz="2300" dirty="0" smtClean="0"/>
              <a:t> </a:t>
            </a:r>
            <a:r>
              <a:rPr lang="ru-RU" sz="2300" dirty="0" smtClean="0"/>
              <a:t>М. 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9"/>
              </a:rPr>
              <a:t>http</a:t>
            </a:r>
            <a:r>
              <a:rPr lang="ru-RU" sz="2300" u="sng" dirty="0" smtClean="0">
                <a:hlinkClick r:id="rId9"/>
              </a:rPr>
              <a:t>://</a:t>
            </a:r>
            <a:r>
              <a:rPr lang="en-US" sz="2300" u="sng" dirty="0" smtClean="0">
                <a:hlinkClick r:id="rId9"/>
              </a:rPr>
              <a:t>upload</a:t>
            </a:r>
            <a:r>
              <a:rPr lang="ru-RU" sz="2300" u="sng" dirty="0" smtClean="0">
                <a:hlinkClick r:id="rId9"/>
              </a:rPr>
              <a:t>.</a:t>
            </a:r>
            <a:r>
              <a:rPr lang="en-US" sz="2300" u="sng" dirty="0" err="1" smtClean="0">
                <a:hlinkClick r:id="rId9"/>
              </a:rPr>
              <a:t>wikimedia</a:t>
            </a:r>
            <a:r>
              <a:rPr lang="ru-RU" sz="2300" u="sng" dirty="0" smtClean="0">
                <a:hlinkClick r:id="rId9"/>
              </a:rPr>
              <a:t>.</a:t>
            </a:r>
            <a:r>
              <a:rPr lang="en-US" sz="2300" u="sng" dirty="0" smtClean="0">
                <a:hlinkClick r:id="rId9"/>
              </a:rPr>
              <a:t>org</a:t>
            </a:r>
            <a:r>
              <a:rPr lang="ru-RU" sz="2300" u="sng" dirty="0" smtClean="0">
                <a:hlinkClick r:id="rId9"/>
              </a:rPr>
              <a:t>/</a:t>
            </a:r>
            <a:r>
              <a:rPr lang="en-US" sz="2300" u="sng" dirty="0" err="1" smtClean="0">
                <a:hlinkClick r:id="rId9"/>
              </a:rPr>
              <a:t>wikipedia</a:t>
            </a:r>
            <a:r>
              <a:rPr lang="ru-RU" sz="2300" u="sng" dirty="0" smtClean="0">
                <a:hlinkClick r:id="rId9"/>
              </a:rPr>
              <a:t>/</a:t>
            </a:r>
            <a:r>
              <a:rPr lang="en-US" sz="2300" u="sng" dirty="0" err="1" smtClean="0">
                <a:hlinkClick r:id="rId9"/>
              </a:rPr>
              <a:t>ru</a:t>
            </a:r>
            <a:r>
              <a:rPr lang="ru-RU" sz="2300" u="sng" dirty="0" smtClean="0">
                <a:hlinkClick r:id="rId9"/>
              </a:rPr>
              <a:t>/</a:t>
            </a:r>
            <a:r>
              <a:rPr lang="en-US" sz="2300" u="sng" dirty="0" smtClean="0">
                <a:hlinkClick r:id="rId9"/>
              </a:rPr>
              <a:t>c</a:t>
            </a:r>
            <a:r>
              <a:rPr lang="ru-RU" sz="2300" u="sng" dirty="0" smtClean="0">
                <a:hlinkClick r:id="rId9"/>
              </a:rPr>
              <a:t>/</a:t>
            </a:r>
            <a:r>
              <a:rPr lang="en-US" sz="2300" u="sng" dirty="0" smtClean="0">
                <a:hlinkClick r:id="rId9"/>
              </a:rPr>
              <a:t>c</a:t>
            </a:r>
            <a:r>
              <a:rPr lang="ru-RU" sz="2300" u="sng" dirty="0" smtClean="0">
                <a:hlinkClick r:id="rId9"/>
              </a:rPr>
              <a:t>1/</a:t>
            </a:r>
            <a:r>
              <a:rPr lang="en-US" sz="2300" u="sng" dirty="0" err="1" smtClean="0">
                <a:hlinkClick r:id="rId9"/>
              </a:rPr>
              <a:t>Furtseva</a:t>
            </a:r>
            <a:r>
              <a:rPr lang="ru-RU" sz="2300" u="sng" dirty="0" smtClean="0">
                <a:hlinkClick r:id="rId9"/>
              </a:rPr>
              <a:t>_</a:t>
            </a:r>
            <a:r>
              <a:rPr lang="en-US" sz="2300" u="sng" dirty="0" smtClean="0">
                <a:hlinkClick r:id="rId9"/>
              </a:rPr>
              <a:t>E</a:t>
            </a:r>
            <a:r>
              <a:rPr lang="ru-RU" sz="2300" u="sng" dirty="0" smtClean="0">
                <a:hlinkClick r:id="rId9"/>
              </a:rPr>
              <a:t>_</a:t>
            </a:r>
            <a:r>
              <a:rPr lang="en-US" sz="2300" u="sng" dirty="0" smtClean="0">
                <a:hlinkClick r:id="rId9"/>
              </a:rPr>
              <a:t>A</a:t>
            </a:r>
            <a:r>
              <a:rPr lang="ru-RU" sz="2300" u="sng" dirty="0" smtClean="0">
                <a:hlinkClick r:id="rId9"/>
              </a:rPr>
              <a:t>.</a:t>
            </a:r>
            <a:r>
              <a:rPr lang="en-US" sz="2300" u="sng" dirty="0" smtClean="0">
                <a:hlinkClick r:id="rId9"/>
              </a:rPr>
              <a:t>jpeg</a:t>
            </a:r>
            <a:r>
              <a:rPr lang="ru-RU" sz="2300" dirty="0" smtClean="0"/>
              <a:t>  - Фурцева С.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10"/>
              </a:rPr>
              <a:t>http</a:t>
            </a:r>
            <a:r>
              <a:rPr lang="ru-RU" sz="2300" u="sng" dirty="0" smtClean="0">
                <a:hlinkClick r:id="rId10"/>
              </a:rPr>
              <a:t>://</a:t>
            </a:r>
            <a:r>
              <a:rPr lang="en-US" sz="2300" u="sng" dirty="0" smtClean="0">
                <a:hlinkClick r:id="rId10"/>
              </a:rPr>
              <a:t>stat</a:t>
            </a:r>
            <a:r>
              <a:rPr lang="ru-RU" sz="2300" u="sng" dirty="0" smtClean="0">
                <a:hlinkClick r:id="rId10"/>
              </a:rPr>
              <a:t>16.</a:t>
            </a:r>
            <a:r>
              <a:rPr lang="en-US" sz="2300" u="sng" dirty="0" smtClean="0">
                <a:hlinkClick r:id="rId10"/>
              </a:rPr>
              <a:t>privet</a:t>
            </a:r>
            <a:r>
              <a:rPr lang="ru-RU" sz="2300" u="sng" dirty="0" smtClean="0">
                <a:hlinkClick r:id="rId10"/>
              </a:rPr>
              <a:t>.</a:t>
            </a:r>
            <a:r>
              <a:rPr lang="en-US" sz="2300" u="sng" dirty="0" err="1" smtClean="0">
                <a:hlinkClick r:id="rId10"/>
              </a:rPr>
              <a:t>ru</a:t>
            </a:r>
            <a:r>
              <a:rPr lang="ru-RU" sz="2300" u="sng" dirty="0" smtClean="0">
                <a:hlinkClick r:id="rId10"/>
              </a:rPr>
              <a:t>/</a:t>
            </a:r>
            <a:r>
              <a:rPr lang="en-US" sz="2300" u="sng" dirty="0" err="1" smtClean="0">
                <a:hlinkClick r:id="rId10"/>
              </a:rPr>
              <a:t>lr</a:t>
            </a:r>
            <a:r>
              <a:rPr lang="ru-RU" sz="2300" u="sng" dirty="0" smtClean="0">
                <a:hlinkClick r:id="rId10"/>
              </a:rPr>
              <a:t>/0</a:t>
            </a:r>
            <a:r>
              <a:rPr lang="en-US" sz="2300" u="sng" dirty="0" smtClean="0">
                <a:hlinkClick r:id="rId10"/>
              </a:rPr>
              <a:t>b</a:t>
            </a:r>
            <a:r>
              <a:rPr lang="ru-RU" sz="2300" u="sng" dirty="0" smtClean="0">
                <a:hlinkClick r:id="rId10"/>
              </a:rPr>
              <a:t>0310</a:t>
            </a:r>
            <a:r>
              <a:rPr lang="en-US" sz="2300" u="sng" dirty="0" err="1" smtClean="0">
                <a:hlinkClick r:id="rId10"/>
              </a:rPr>
              <a:t>ec</a:t>
            </a:r>
            <a:r>
              <a:rPr lang="ru-RU" sz="2300" u="sng" dirty="0" smtClean="0">
                <a:hlinkClick r:id="rId10"/>
              </a:rPr>
              <a:t>903</a:t>
            </a:r>
            <a:r>
              <a:rPr lang="en-US" sz="2300" u="sng" dirty="0" smtClean="0">
                <a:hlinkClick r:id="rId10"/>
              </a:rPr>
              <a:t>e</a:t>
            </a:r>
            <a:r>
              <a:rPr lang="ru-RU" sz="2300" u="sng" dirty="0" smtClean="0">
                <a:hlinkClick r:id="rId10"/>
              </a:rPr>
              <a:t>85</a:t>
            </a:r>
            <a:r>
              <a:rPr lang="en-US" sz="2300" u="sng" dirty="0" err="1" smtClean="0">
                <a:hlinkClick r:id="rId10"/>
              </a:rPr>
              <a:t>ceba</a:t>
            </a:r>
            <a:r>
              <a:rPr lang="ru-RU" sz="2300" u="sng" dirty="0" smtClean="0">
                <a:hlinkClick r:id="rId10"/>
              </a:rPr>
              <a:t>67</a:t>
            </a:r>
            <a:r>
              <a:rPr lang="en-US" sz="2300" u="sng" dirty="0" smtClean="0">
                <a:hlinkClick r:id="rId10"/>
              </a:rPr>
              <a:t>d</a:t>
            </a:r>
            <a:r>
              <a:rPr lang="ru-RU" sz="2300" u="sng" dirty="0" smtClean="0">
                <a:hlinkClick r:id="rId10"/>
              </a:rPr>
              <a:t>194</a:t>
            </a:r>
            <a:r>
              <a:rPr lang="en-US" sz="2300" u="sng" dirty="0" smtClean="0">
                <a:hlinkClick r:id="rId10"/>
              </a:rPr>
              <a:t>b</a:t>
            </a:r>
            <a:r>
              <a:rPr lang="ru-RU" sz="2300" u="sng" dirty="0" smtClean="0">
                <a:hlinkClick r:id="rId10"/>
              </a:rPr>
              <a:t>6122249</a:t>
            </a:r>
            <a:r>
              <a:rPr lang="ru-RU" sz="2300" dirty="0" smtClean="0"/>
              <a:t>  - Плисецкая М.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11"/>
              </a:rPr>
              <a:t>http</a:t>
            </a:r>
            <a:r>
              <a:rPr lang="ru-RU" sz="2300" u="sng" dirty="0" smtClean="0">
                <a:hlinkClick r:id="rId11"/>
              </a:rPr>
              <a:t>://</a:t>
            </a:r>
            <a:r>
              <a:rPr lang="en-US" sz="2300" u="sng" dirty="0" err="1" smtClean="0">
                <a:hlinkClick r:id="rId11"/>
              </a:rPr>
              <a:t>fanparty</a:t>
            </a:r>
            <a:r>
              <a:rPr lang="ru-RU" sz="2300" u="sng" dirty="0" smtClean="0">
                <a:hlinkClick r:id="rId11"/>
              </a:rPr>
              <a:t>.</a:t>
            </a:r>
            <a:r>
              <a:rPr lang="en-US" sz="2300" u="sng" dirty="0" err="1" smtClean="0">
                <a:hlinkClick r:id="rId11"/>
              </a:rPr>
              <a:t>ru</a:t>
            </a:r>
            <a:r>
              <a:rPr lang="ru-RU" sz="2300" u="sng" dirty="0" smtClean="0">
                <a:hlinkClick r:id="rId11"/>
              </a:rPr>
              <a:t>/</a:t>
            </a:r>
            <a:r>
              <a:rPr lang="en-US" sz="2300" u="sng" dirty="0" smtClean="0">
                <a:hlinkClick r:id="rId11"/>
              </a:rPr>
              <a:t>images</a:t>
            </a:r>
            <a:r>
              <a:rPr lang="ru-RU" sz="2300" u="sng" dirty="0" smtClean="0">
                <a:hlinkClick r:id="rId11"/>
              </a:rPr>
              <a:t>/</a:t>
            </a:r>
            <a:r>
              <a:rPr lang="en-US" sz="2300" u="sng" dirty="0" err="1" smtClean="0">
                <a:hlinkClick r:id="rId11"/>
              </a:rPr>
              <a:t>fanclubs</a:t>
            </a:r>
            <a:r>
              <a:rPr lang="ru-RU" sz="2300" u="sng" dirty="0" smtClean="0">
                <a:hlinkClick r:id="rId11"/>
              </a:rPr>
              <a:t>/</a:t>
            </a:r>
            <a:r>
              <a:rPr lang="en-US" sz="2300" u="sng" dirty="0" smtClean="0">
                <a:hlinkClick r:id="rId11"/>
              </a:rPr>
              <a:t>Ballet</a:t>
            </a:r>
            <a:r>
              <a:rPr lang="ru-RU" sz="2300" u="sng" dirty="0" smtClean="0">
                <a:hlinkClick r:id="rId11"/>
              </a:rPr>
              <a:t>%20</a:t>
            </a:r>
            <a:r>
              <a:rPr lang="en-US" sz="2300" u="sng" dirty="0" smtClean="0">
                <a:hlinkClick r:id="rId11"/>
              </a:rPr>
              <a:t>and</a:t>
            </a:r>
            <a:r>
              <a:rPr lang="ru-RU" sz="2300" u="sng" dirty="0" smtClean="0">
                <a:hlinkClick r:id="rId11"/>
              </a:rPr>
              <a:t>%20</a:t>
            </a:r>
            <a:r>
              <a:rPr lang="en-US" sz="2300" u="sng" dirty="0" smtClean="0">
                <a:hlinkClick r:id="rId11"/>
              </a:rPr>
              <a:t>Opera</a:t>
            </a:r>
            <a:r>
              <a:rPr lang="ru-RU" sz="2300" u="sng" dirty="0" smtClean="0">
                <a:hlinkClick r:id="rId11"/>
              </a:rPr>
              <a:t>/</a:t>
            </a:r>
            <a:r>
              <a:rPr lang="en-US" sz="2300" u="sng" dirty="0" smtClean="0">
                <a:hlinkClick r:id="rId11"/>
              </a:rPr>
              <a:t>articles</a:t>
            </a:r>
            <a:r>
              <a:rPr lang="ru-RU" sz="2300" u="sng" dirty="0" smtClean="0">
                <a:hlinkClick r:id="rId11"/>
              </a:rPr>
              <a:t>/99978/93771_</a:t>
            </a:r>
            <a:r>
              <a:rPr lang="en-US" sz="2300" u="sng" dirty="0" smtClean="0">
                <a:hlinkClick r:id="rId11"/>
              </a:rPr>
              <a:t>tribune</a:t>
            </a:r>
            <a:r>
              <a:rPr lang="ru-RU" sz="2300" u="sng" dirty="0" smtClean="0">
                <a:hlinkClick r:id="rId11"/>
              </a:rPr>
              <a:t>_</a:t>
            </a:r>
            <a:r>
              <a:rPr lang="en-US" sz="2300" u="sng" dirty="0" smtClean="0">
                <a:hlinkClick r:id="rId11"/>
              </a:rPr>
              <a:t>ballet</a:t>
            </a:r>
            <a:r>
              <a:rPr lang="ru-RU" sz="2300" u="sng" dirty="0" smtClean="0">
                <a:hlinkClick r:id="rId11"/>
              </a:rPr>
              <a:t>_</a:t>
            </a:r>
            <a:r>
              <a:rPr lang="en-US" sz="2300" u="sng" dirty="0" smtClean="0">
                <a:hlinkClick r:id="rId11"/>
              </a:rPr>
              <a:t>and</a:t>
            </a:r>
            <a:r>
              <a:rPr lang="ru-RU" sz="2300" u="sng" dirty="0" smtClean="0">
                <a:hlinkClick r:id="rId11"/>
              </a:rPr>
              <a:t>_</a:t>
            </a:r>
            <a:r>
              <a:rPr lang="en-US" sz="2300" u="sng" dirty="0" smtClean="0">
                <a:hlinkClick r:id="rId11"/>
              </a:rPr>
              <a:t>opera</a:t>
            </a:r>
            <a:r>
              <a:rPr lang="ru-RU" sz="2300" u="sng" dirty="0" smtClean="0">
                <a:hlinkClick r:id="rId11"/>
              </a:rPr>
              <a:t>.</a:t>
            </a:r>
            <a:r>
              <a:rPr lang="en-US" sz="2300" u="sng" dirty="0" smtClean="0">
                <a:hlinkClick r:id="rId11"/>
              </a:rPr>
              <a:t>jpg</a:t>
            </a:r>
            <a:r>
              <a:rPr lang="ru-RU" sz="2300" dirty="0" smtClean="0"/>
              <a:t> - Уланова Г.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12"/>
              </a:rPr>
              <a:t>http</a:t>
            </a:r>
            <a:r>
              <a:rPr lang="ru-RU" sz="2300" u="sng" dirty="0" smtClean="0">
                <a:hlinkClick r:id="rId12"/>
              </a:rPr>
              <a:t>://</a:t>
            </a:r>
            <a:r>
              <a:rPr lang="en-US" sz="2300" u="sng" dirty="0" smtClean="0">
                <a:hlinkClick r:id="rId12"/>
              </a:rPr>
              <a:t>www</a:t>
            </a:r>
            <a:r>
              <a:rPr lang="ru-RU" sz="2300" u="sng" dirty="0" smtClean="0">
                <a:hlinkClick r:id="rId12"/>
              </a:rPr>
              <a:t>.</a:t>
            </a:r>
            <a:r>
              <a:rPr lang="en-US" sz="2300" u="sng" dirty="0" err="1" smtClean="0">
                <a:hlinkClick r:id="rId12"/>
              </a:rPr>
              <a:t>kino</a:t>
            </a:r>
            <a:r>
              <a:rPr lang="ru-RU" sz="2300" u="sng" dirty="0" smtClean="0">
                <a:hlinkClick r:id="rId12"/>
              </a:rPr>
              <a:t>-</a:t>
            </a:r>
            <a:r>
              <a:rPr lang="en-US" sz="2300" u="sng" dirty="0" err="1" smtClean="0">
                <a:hlinkClick r:id="rId12"/>
              </a:rPr>
              <a:t>teatr</a:t>
            </a:r>
            <a:r>
              <a:rPr lang="ru-RU" sz="2300" u="sng" dirty="0" smtClean="0">
                <a:hlinkClick r:id="rId12"/>
              </a:rPr>
              <a:t>.</a:t>
            </a:r>
            <a:r>
              <a:rPr lang="en-US" sz="2300" u="sng" dirty="0" err="1" smtClean="0">
                <a:hlinkClick r:id="rId12"/>
              </a:rPr>
              <a:t>ru</a:t>
            </a:r>
            <a:r>
              <a:rPr lang="ru-RU" sz="2300" u="sng" dirty="0" smtClean="0">
                <a:hlinkClick r:id="rId12"/>
              </a:rPr>
              <a:t>/</a:t>
            </a:r>
            <a:r>
              <a:rPr lang="en-US" sz="2300" u="sng" dirty="0" err="1" smtClean="0">
                <a:hlinkClick r:id="rId12"/>
              </a:rPr>
              <a:t>acter</a:t>
            </a:r>
            <a:r>
              <a:rPr lang="ru-RU" sz="2300" u="sng" dirty="0" smtClean="0">
                <a:hlinkClick r:id="rId12"/>
              </a:rPr>
              <a:t>/</a:t>
            </a:r>
            <a:r>
              <a:rPr lang="en-US" sz="2300" u="sng" dirty="0" smtClean="0">
                <a:hlinkClick r:id="rId12"/>
              </a:rPr>
              <a:t>album</a:t>
            </a:r>
            <a:r>
              <a:rPr lang="ru-RU" sz="2300" u="sng" dirty="0" smtClean="0">
                <a:hlinkClick r:id="rId12"/>
              </a:rPr>
              <a:t>/259342/144366.</a:t>
            </a:r>
            <a:r>
              <a:rPr lang="en-US" sz="2300" u="sng" dirty="0" smtClean="0">
                <a:hlinkClick r:id="rId12"/>
              </a:rPr>
              <a:t>jpg</a:t>
            </a:r>
            <a:r>
              <a:rPr lang="ru-RU" sz="2300" dirty="0" smtClean="0"/>
              <a:t> - Ермолова М.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13"/>
              </a:rPr>
              <a:t>http</a:t>
            </a:r>
            <a:r>
              <a:rPr lang="ru-RU" sz="2300" u="sng" dirty="0" smtClean="0">
                <a:hlinkClick r:id="rId13"/>
              </a:rPr>
              <a:t>://</a:t>
            </a:r>
            <a:r>
              <a:rPr lang="en-US" sz="2300" u="sng" dirty="0" err="1" smtClean="0">
                <a:hlinkClick r:id="rId13"/>
              </a:rPr>
              <a:t>img</a:t>
            </a:r>
            <a:r>
              <a:rPr lang="ru-RU" sz="2300" u="sng" dirty="0" smtClean="0">
                <a:hlinkClick r:id="rId13"/>
              </a:rPr>
              <a:t>1.</a:t>
            </a:r>
            <a:r>
              <a:rPr lang="en-US" sz="2300" u="sng" dirty="0" err="1" smtClean="0">
                <a:hlinkClick r:id="rId13"/>
              </a:rPr>
              <a:t>liveinternet</a:t>
            </a:r>
            <a:r>
              <a:rPr lang="ru-RU" sz="2300" u="sng" dirty="0" smtClean="0">
                <a:hlinkClick r:id="rId13"/>
              </a:rPr>
              <a:t>.</a:t>
            </a:r>
            <a:r>
              <a:rPr lang="en-US" sz="2300" u="sng" dirty="0" err="1" smtClean="0">
                <a:hlinkClick r:id="rId13"/>
              </a:rPr>
              <a:t>ru</a:t>
            </a:r>
            <a:r>
              <a:rPr lang="ru-RU" sz="2300" u="sng" dirty="0" smtClean="0">
                <a:hlinkClick r:id="rId13"/>
              </a:rPr>
              <a:t>/</a:t>
            </a:r>
            <a:r>
              <a:rPr lang="en-US" sz="2300" u="sng" dirty="0" smtClean="0">
                <a:hlinkClick r:id="rId13"/>
              </a:rPr>
              <a:t>images</a:t>
            </a:r>
            <a:r>
              <a:rPr lang="ru-RU" sz="2300" u="sng" dirty="0" smtClean="0">
                <a:hlinkClick r:id="rId13"/>
              </a:rPr>
              <a:t>/</a:t>
            </a:r>
            <a:r>
              <a:rPr lang="en-US" sz="2300" u="sng" dirty="0" smtClean="0">
                <a:hlinkClick r:id="rId13"/>
              </a:rPr>
              <a:t>attach</a:t>
            </a:r>
            <a:r>
              <a:rPr lang="ru-RU" sz="2300" u="sng" dirty="0" smtClean="0">
                <a:hlinkClick r:id="rId13"/>
              </a:rPr>
              <a:t>/</a:t>
            </a:r>
            <a:r>
              <a:rPr lang="en-US" sz="2300" u="sng" dirty="0" smtClean="0">
                <a:hlinkClick r:id="rId13"/>
              </a:rPr>
              <a:t>c</a:t>
            </a:r>
            <a:r>
              <a:rPr lang="ru-RU" sz="2300" u="sng" dirty="0" smtClean="0">
                <a:hlinkClick r:id="rId13"/>
              </a:rPr>
              <a:t>/1/62/458/62458302_</a:t>
            </a:r>
            <a:r>
              <a:rPr lang="en-US" sz="2300" u="sng" dirty="0" err="1" smtClean="0">
                <a:hlinkClick r:id="rId13"/>
              </a:rPr>
              <a:t>savitckaja</a:t>
            </a:r>
            <a:r>
              <a:rPr lang="ru-RU" sz="2300" u="sng" dirty="0" smtClean="0">
                <a:hlinkClick r:id="rId13"/>
              </a:rPr>
              <a:t>_</a:t>
            </a:r>
            <a:r>
              <a:rPr lang="en-US" sz="2300" u="sng" dirty="0" smtClean="0">
                <a:hlinkClick r:id="rId13"/>
              </a:rPr>
              <a:t>se</a:t>
            </a:r>
            <a:r>
              <a:rPr lang="ru-RU" sz="2300" u="sng" dirty="0" smtClean="0">
                <a:hlinkClick r:id="rId13"/>
              </a:rPr>
              <a:t>.</a:t>
            </a:r>
            <a:r>
              <a:rPr lang="en-US" sz="2300" u="sng" dirty="0" smtClean="0">
                <a:hlinkClick r:id="rId13"/>
              </a:rPr>
              <a:t>jpg</a:t>
            </a:r>
            <a:r>
              <a:rPr lang="ru-RU" sz="2300" dirty="0" smtClean="0"/>
              <a:t> - Савицкая С.</a:t>
            </a:r>
          </a:p>
          <a:p>
            <a:pPr marL="173038" indent="-173038">
              <a:lnSpc>
                <a:spcPct val="120000"/>
              </a:lnSpc>
            </a:pPr>
            <a:r>
              <a:rPr lang="ru-RU" sz="2300" dirty="0" smtClean="0"/>
              <a:t> </a:t>
            </a:r>
            <a:r>
              <a:rPr lang="en-US" sz="2300" u="sng" dirty="0" smtClean="0">
                <a:hlinkClick r:id="rId14"/>
              </a:rPr>
              <a:t>http</a:t>
            </a:r>
            <a:r>
              <a:rPr lang="ru-RU" sz="2300" u="sng" dirty="0" smtClean="0">
                <a:hlinkClick r:id="rId14"/>
              </a:rPr>
              <a:t>://</a:t>
            </a:r>
            <a:r>
              <a:rPr lang="en-US" sz="2300" u="sng" dirty="0" smtClean="0">
                <a:hlinkClick r:id="rId14"/>
              </a:rPr>
              <a:t>static</a:t>
            </a:r>
            <a:r>
              <a:rPr lang="ru-RU" sz="2300" u="sng" dirty="0" smtClean="0">
                <a:hlinkClick r:id="rId14"/>
              </a:rPr>
              <a:t>2.</a:t>
            </a:r>
            <a:r>
              <a:rPr lang="en-US" sz="2300" u="sng" dirty="0" err="1" smtClean="0">
                <a:hlinkClick r:id="rId14"/>
              </a:rPr>
              <a:t>aif</a:t>
            </a:r>
            <a:r>
              <a:rPr lang="ru-RU" sz="2300" u="sng" dirty="0" smtClean="0">
                <a:hlinkClick r:id="rId14"/>
              </a:rPr>
              <a:t>.</a:t>
            </a:r>
            <a:r>
              <a:rPr lang="en-US" sz="2300" u="sng" dirty="0" err="1" smtClean="0">
                <a:hlinkClick r:id="rId14"/>
              </a:rPr>
              <a:t>ru</a:t>
            </a:r>
            <a:r>
              <a:rPr lang="ru-RU" sz="2300" u="sng" dirty="0" smtClean="0">
                <a:hlinkClick r:id="rId14"/>
              </a:rPr>
              <a:t>/</a:t>
            </a:r>
            <a:r>
              <a:rPr lang="en-US" sz="2300" u="sng" dirty="0" smtClean="0">
                <a:hlinkClick r:id="rId14"/>
              </a:rPr>
              <a:t>pictures</a:t>
            </a:r>
            <a:r>
              <a:rPr lang="ru-RU" sz="2300" u="sng" dirty="0" smtClean="0">
                <a:hlinkClick r:id="rId14"/>
              </a:rPr>
              <a:t>/201011/</a:t>
            </a:r>
            <a:r>
              <a:rPr lang="en-US" sz="2300" u="sng" dirty="0" err="1" smtClean="0">
                <a:hlinkClick r:id="rId14"/>
              </a:rPr>
              <a:t>pugf</a:t>
            </a:r>
            <a:r>
              <a:rPr lang="ru-RU" sz="2300" u="sng" dirty="0" smtClean="0">
                <a:hlinkClick r:id="rId14"/>
              </a:rPr>
              <a:t>-1.</a:t>
            </a:r>
            <a:r>
              <a:rPr lang="en-US" sz="2300" u="sng" dirty="0" smtClean="0">
                <a:hlinkClick r:id="rId14"/>
              </a:rPr>
              <a:t>jpg</a:t>
            </a:r>
            <a:r>
              <a:rPr lang="ru-RU" sz="2300" dirty="0" smtClean="0"/>
              <a:t> - Пугачёва А.</a:t>
            </a:r>
          </a:p>
          <a:p>
            <a:pPr marL="173038" indent="-173038">
              <a:lnSpc>
                <a:spcPct val="120000"/>
              </a:lnSpc>
            </a:pPr>
            <a:r>
              <a:rPr lang="en-US" sz="2300" u="sng" dirty="0" smtClean="0">
                <a:hlinkClick r:id="rId15"/>
              </a:rPr>
              <a:t>http</a:t>
            </a:r>
            <a:r>
              <a:rPr lang="ru-RU" sz="2300" u="sng" dirty="0" smtClean="0">
                <a:hlinkClick r:id="rId15"/>
              </a:rPr>
              <a:t>://</a:t>
            </a:r>
            <a:r>
              <a:rPr lang="en-US" sz="2300" u="sng" dirty="0" err="1" smtClean="0">
                <a:hlinkClick r:id="rId15"/>
              </a:rPr>
              <a:t>i</a:t>
            </a:r>
            <a:r>
              <a:rPr lang="ru-RU" sz="2300" u="sng" dirty="0" smtClean="0">
                <a:hlinkClick r:id="rId15"/>
              </a:rPr>
              <a:t>036.</a:t>
            </a:r>
            <a:r>
              <a:rPr lang="en-US" sz="2300" u="sng" dirty="0" err="1" smtClean="0">
                <a:hlinkClick r:id="rId15"/>
              </a:rPr>
              <a:t>radikal</a:t>
            </a:r>
            <a:r>
              <a:rPr lang="ru-RU" sz="2300" u="sng" dirty="0" smtClean="0">
                <a:hlinkClick r:id="rId15"/>
              </a:rPr>
              <a:t>.</a:t>
            </a:r>
            <a:r>
              <a:rPr lang="en-US" sz="2300" u="sng" dirty="0" err="1" smtClean="0">
                <a:hlinkClick r:id="rId15"/>
              </a:rPr>
              <a:t>ru</a:t>
            </a:r>
            <a:r>
              <a:rPr lang="ru-RU" sz="2300" u="sng" dirty="0" smtClean="0">
                <a:hlinkClick r:id="rId15"/>
              </a:rPr>
              <a:t>/0810/1</a:t>
            </a:r>
            <a:r>
              <a:rPr lang="en-US" sz="2300" u="sng" dirty="0" smtClean="0">
                <a:hlinkClick r:id="rId15"/>
              </a:rPr>
              <a:t>d</a:t>
            </a:r>
            <a:r>
              <a:rPr lang="ru-RU" sz="2300" u="sng" dirty="0" smtClean="0">
                <a:hlinkClick r:id="rId15"/>
              </a:rPr>
              <a:t>/</a:t>
            </a:r>
            <a:r>
              <a:rPr lang="en-US" sz="2300" u="sng" dirty="0" err="1" smtClean="0">
                <a:hlinkClick r:id="rId15"/>
              </a:rPr>
              <a:t>fa</a:t>
            </a:r>
            <a:r>
              <a:rPr lang="ru-RU" sz="2300" u="sng" dirty="0" smtClean="0">
                <a:hlinkClick r:id="rId15"/>
              </a:rPr>
              <a:t>7</a:t>
            </a:r>
            <a:r>
              <a:rPr lang="en-US" sz="2300" u="sng" dirty="0" err="1" smtClean="0">
                <a:hlinkClick r:id="rId15"/>
              </a:rPr>
              <a:t>aa</a:t>
            </a:r>
            <a:r>
              <a:rPr lang="ru-RU" sz="2300" u="sng" dirty="0" smtClean="0">
                <a:hlinkClick r:id="rId15"/>
              </a:rPr>
              <a:t>5</a:t>
            </a:r>
            <a:r>
              <a:rPr lang="en-US" sz="2300" u="sng" dirty="0" err="1" smtClean="0">
                <a:hlinkClick r:id="rId15"/>
              </a:rPr>
              <a:t>bcca</a:t>
            </a:r>
            <a:r>
              <a:rPr lang="ru-RU" sz="2300" u="sng" dirty="0" smtClean="0">
                <a:hlinkClick r:id="rId15"/>
              </a:rPr>
              <a:t>53.</a:t>
            </a:r>
            <a:r>
              <a:rPr lang="en-US" sz="2300" u="sng" dirty="0" smtClean="0">
                <a:hlinkClick r:id="rId15"/>
              </a:rPr>
              <a:t>jpg</a:t>
            </a:r>
            <a:r>
              <a:rPr lang="ru-RU" sz="2300" dirty="0" smtClean="0"/>
              <a:t>  - Екатерина </a:t>
            </a:r>
            <a:r>
              <a:rPr lang="en-US" sz="2300" dirty="0" smtClean="0"/>
              <a:t>II</a:t>
            </a:r>
            <a:endParaRPr lang="ru-RU" sz="2300" dirty="0" smtClean="0"/>
          </a:p>
          <a:p>
            <a:pPr marL="173038" indent="-173038"/>
            <a:endParaRPr lang="ru-RU" sz="1900" dirty="0" smtClean="0"/>
          </a:p>
          <a:p>
            <a:endParaRPr lang="ru-RU" sz="1900" dirty="0" smtClean="0"/>
          </a:p>
          <a:p>
            <a:endParaRPr lang="ru-RU" sz="2200" dirty="0" smtClean="0"/>
          </a:p>
          <a:p>
            <a:endParaRPr lang="ru-RU" sz="2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6786" y="6356350"/>
            <a:ext cx="757214" cy="501650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21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517803"/>
            <a:ext cx="8715436" cy="634019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u="sng" dirty="0" smtClean="0">
                <a:hlinkClick r:id="rId3"/>
              </a:rPr>
              <a:t>http://chgk.tvigra.ru/images/vvc1.jpg</a:t>
            </a:r>
            <a:r>
              <a:rPr lang="en-US" sz="1400" dirty="0" smtClean="0"/>
              <a:t>  - </a:t>
            </a:r>
            <a:r>
              <a:rPr lang="ru-RU" sz="1400" dirty="0" smtClean="0"/>
              <a:t>волчок</a:t>
            </a:r>
            <a:endParaRPr lang="ru-RU" sz="1400" u="sng" dirty="0" smtClean="0"/>
          </a:p>
          <a:p>
            <a:r>
              <a:rPr lang="ru-RU" sz="1400" dirty="0" smtClean="0">
                <a:hlinkClick r:id="rId4"/>
              </a:rPr>
              <a:t>http://chgk.tvigra.ru/images/black_box.jpg</a:t>
            </a:r>
            <a:r>
              <a:rPr lang="ru-RU" sz="1400" dirty="0" smtClean="0"/>
              <a:t> - чёрный ящик</a:t>
            </a:r>
          </a:p>
          <a:p>
            <a:r>
              <a:rPr lang="en-US" sz="1400" u="sng" dirty="0" smtClean="0">
                <a:hlinkClick r:id="rId5"/>
              </a:rPr>
              <a:t>http</a:t>
            </a:r>
            <a:r>
              <a:rPr lang="ru-RU" sz="1400" u="sng" dirty="0" smtClean="0">
                <a:hlinkClick r:id="rId5"/>
              </a:rPr>
              <a:t>://</a:t>
            </a:r>
            <a:r>
              <a:rPr lang="en-US" sz="1400" u="sng" dirty="0" err="1" smtClean="0">
                <a:hlinkClick r:id="rId5"/>
              </a:rPr>
              <a:t>stranamasterov</a:t>
            </a:r>
            <a:r>
              <a:rPr lang="ru-RU" sz="1400" u="sng" dirty="0" smtClean="0">
                <a:hlinkClick r:id="rId5"/>
              </a:rPr>
              <a:t>.</a:t>
            </a:r>
            <a:r>
              <a:rPr lang="en-US" sz="1400" u="sng" dirty="0" err="1" smtClean="0">
                <a:hlinkClick r:id="rId5"/>
              </a:rPr>
              <a:t>ru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files</a:t>
            </a:r>
            <a:r>
              <a:rPr lang="ru-RU" sz="1400" u="sng" dirty="0" smtClean="0">
                <a:hlinkClick r:id="rId5"/>
              </a:rPr>
              <a:t>/</a:t>
            </a:r>
            <a:r>
              <a:rPr lang="en-US" sz="1400" u="sng" dirty="0" smtClean="0">
                <a:hlinkClick r:id="rId5"/>
              </a:rPr>
              <a:t>u</a:t>
            </a:r>
            <a:r>
              <a:rPr lang="ru-RU" sz="1400" u="sng" dirty="0" smtClean="0">
                <a:hlinkClick r:id="rId5"/>
              </a:rPr>
              <a:t>42770/4310_1_375_340.</a:t>
            </a:r>
            <a:r>
              <a:rPr lang="en-US" sz="1400" u="sng" dirty="0" smtClean="0">
                <a:hlinkClick r:id="rId5"/>
              </a:rPr>
              <a:t>jpg</a:t>
            </a:r>
            <a:r>
              <a:rPr lang="ru-RU" sz="1400" dirty="0" smtClean="0"/>
              <a:t>  - букетик</a:t>
            </a:r>
          </a:p>
          <a:p>
            <a:r>
              <a:rPr lang="en-US" sz="1400" u="sng" dirty="0" smtClean="0">
                <a:hlinkClick r:id="rId6"/>
              </a:rPr>
              <a:t>http://www.segodnya.ua/img/forall/a/9279/13.jpg</a:t>
            </a:r>
            <a:r>
              <a:rPr lang="ru-RU" sz="1400" dirty="0" smtClean="0"/>
              <a:t>  - заставка к игре</a:t>
            </a:r>
          </a:p>
          <a:p>
            <a:r>
              <a:rPr lang="ru-RU" sz="1400" u="sng" dirty="0" smtClean="0">
                <a:hlinkClick r:id="rId7"/>
              </a:rPr>
              <a:t>http://www.historylost.ru/uploads/posts/2011-11/1321040448_anna.jpg</a:t>
            </a:r>
            <a:r>
              <a:rPr lang="ru-RU" sz="1400" dirty="0" smtClean="0"/>
              <a:t>  - княжна Анна</a:t>
            </a:r>
          </a:p>
          <a:p>
            <a:r>
              <a:rPr lang="ru-RU" sz="1400" u="sng" dirty="0" smtClean="0">
                <a:hlinkClick r:id="rId8"/>
              </a:rPr>
              <a:t>http://xmages.net/upload/a593babf.jpg</a:t>
            </a:r>
            <a:r>
              <a:rPr lang="ru-RU" sz="1400" dirty="0" smtClean="0"/>
              <a:t>  -  кадр из фильма «Гусарская баллада»</a:t>
            </a:r>
          </a:p>
          <a:p>
            <a:r>
              <a:rPr lang="ru-RU" sz="1400" u="sng" dirty="0" smtClean="0">
                <a:hlinkClick r:id="rId9"/>
              </a:rPr>
              <a:t>http://u.pikucha.ru/i1h60/1251282737_in1_42_01_00.jpeg</a:t>
            </a:r>
            <a:r>
              <a:rPr lang="ru-RU" sz="1400" dirty="0" smtClean="0"/>
              <a:t>  - фотография Агнии </a:t>
            </a:r>
            <a:r>
              <a:rPr lang="ru-RU" sz="1400" dirty="0" err="1" smtClean="0"/>
              <a:t>Барто</a:t>
            </a:r>
            <a:endParaRPr lang="ru-RU" sz="1400" dirty="0" smtClean="0"/>
          </a:p>
          <a:p>
            <a:r>
              <a:rPr lang="ru-RU" sz="1400" u="sng" dirty="0" smtClean="0">
                <a:hlinkClick r:id="rId10"/>
              </a:rPr>
              <a:t>http://www.tumencev.pp.ua/uploads/2011/09/uronila-tanya-machik.jpg</a:t>
            </a:r>
            <a:r>
              <a:rPr lang="ru-RU" sz="1400" dirty="0" smtClean="0"/>
              <a:t>  - рисунок к стихотворению</a:t>
            </a:r>
          </a:p>
          <a:p>
            <a:r>
              <a:rPr lang="ru-RU" sz="1400" u="sng" dirty="0" smtClean="0">
                <a:hlinkClick r:id="rId11"/>
              </a:rPr>
              <a:t>http://900igr.net/datai/literatura/Tvorchestvo-Barto/0007-010-Kak-uronili-mishku-na-pol-idjot-bychok-kachaetsja-uzhe-byli.jpg</a:t>
            </a:r>
            <a:r>
              <a:rPr lang="ru-RU" sz="1400" dirty="0" smtClean="0"/>
              <a:t>   - рисунок к стихотворению</a:t>
            </a:r>
          </a:p>
          <a:p>
            <a:r>
              <a:rPr lang="ru-RU" sz="1400" u="sng" dirty="0" smtClean="0">
                <a:hlinkClick r:id="rId12"/>
              </a:rPr>
              <a:t>http://img-fotki.yandex.ru/get/4705/mihtimak.92/0_76ec2_82f17efa_XL</a:t>
            </a:r>
            <a:r>
              <a:rPr lang="ru-RU" sz="1400" dirty="0" smtClean="0"/>
              <a:t>   - рисунок к стихотворению</a:t>
            </a:r>
          </a:p>
          <a:p>
            <a:r>
              <a:rPr lang="ru-RU" sz="1400" u="sng" dirty="0" smtClean="0">
                <a:hlinkClick r:id="rId13"/>
              </a:rPr>
              <a:t>http://lichnosti.net/photos/2872/12932271301.jpg</a:t>
            </a:r>
            <a:r>
              <a:rPr lang="ru-RU" sz="1400" dirty="0" smtClean="0"/>
              <a:t>  - Софья Ковалевская</a:t>
            </a:r>
          </a:p>
          <a:p>
            <a:r>
              <a:rPr lang="ru-RU" sz="1400" u="sng" dirty="0" smtClean="0">
                <a:hlinkClick r:id="rId14"/>
              </a:rPr>
              <a:t>http://medpred.co.ua/uploads/forum/thumbs/1264353787.jpg</a:t>
            </a:r>
            <a:r>
              <a:rPr lang="ru-RU" sz="1400" dirty="0" smtClean="0"/>
              <a:t>  - Терешкова В.В.</a:t>
            </a:r>
          </a:p>
          <a:p>
            <a:r>
              <a:rPr lang="ru-RU" sz="1400" u="sng" dirty="0" smtClean="0">
                <a:hlinkClick r:id="rId15"/>
              </a:rPr>
              <a:t>http://img-fotki.yandex.ru/get/4207/alexguner2010.c/0_4199b_f5a833f2_L</a:t>
            </a:r>
            <a:r>
              <a:rPr lang="ru-RU" sz="1400" dirty="0" smtClean="0"/>
              <a:t>   - Терешкова перед полётом</a:t>
            </a:r>
          </a:p>
          <a:p>
            <a:r>
              <a:rPr lang="ru-RU" sz="1400" u="sng" dirty="0" smtClean="0">
                <a:hlinkClick r:id="rId16"/>
              </a:rPr>
              <a:t>http://thebigfoto.com/wp-content/uploads/2009/03/venus-card.jpg</a:t>
            </a:r>
            <a:r>
              <a:rPr lang="ru-RU" sz="1400" dirty="0" smtClean="0"/>
              <a:t>   - Венера</a:t>
            </a:r>
          </a:p>
          <a:p>
            <a:r>
              <a:rPr lang="ru-RU" sz="1400" u="sng" dirty="0" smtClean="0">
                <a:hlinkClick r:id="rId17"/>
              </a:rPr>
              <a:t>http://www.swosu.edu/physics/images/astronomy/planets.montage.jpl.jpg</a:t>
            </a:r>
            <a:r>
              <a:rPr lang="ru-RU" sz="1400" dirty="0" smtClean="0"/>
              <a:t>  - планеты Солнечной системы</a:t>
            </a:r>
          </a:p>
          <a:p>
            <a:r>
              <a:rPr lang="ru-RU" sz="1400" dirty="0" smtClean="0"/>
              <a:t> </a:t>
            </a:r>
            <a:r>
              <a:rPr lang="en-US" sz="1400" u="sng" dirty="0" smtClean="0">
                <a:hlinkClick r:id="rId18"/>
              </a:rPr>
              <a:t>http://russkiymir.mobi/images/image008.jpg</a:t>
            </a:r>
            <a:r>
              <a:rPr lang="ru-RU" sz="1400" dirty="0" smtClean="0"/>
              <a:t>  - Ахматова А.А.</a:t>
            </a:r>
          </a:p>
          <a:p>
            <a:r>
              <a:rPr lang="ru-RU" sz="1400" u="sng" dirty="0" smtClean="0">
                <a:hlinkClick r:id="rId19"/>
              </a:rPr>
              <a:t>http://www.syt.edu.severodvinsk.ru/web/poloscova/Site/pic/14.jpg</a:t>
            </a:r>
            <a:r>
              <a:rPr lang="ru-RU" sz="1400" dirty="0" smtClean="0"/>
              <a:t>  - Академия наук </a:t>
            </a:r>
            <a:r>
              <a:rPr lang="ru-RU" sz="1400" u="sng" dirty="0" err="1" smtClean="0">
                <a:hlinkClick r:id="rId20"/>
              </a:rPr>
              <a:t>ttp</a:t>
            </a:r>
            <a:r>
              <a:rPr lang="ru-RU" sz="1400" u="sng" dirty="0" smtClean="0">
                <a:hlinkClick r:id="rId20"/>
              </a:rPr>
              <a:t>://</a:t>
            </a:r>
            <a:r>
              <a:rPr lang="ru-RU" sz="1400" u="sng" dirty="0" err="1" smtClean="0">
                <a:hlinkClick r:id="rId20"/>
              </a:rPr>
              <a:t>ru.rodovid.org</a:t>
            </a:r>
            <a:r>
              <a:rPr lang="ru-RU" sz="1400" u="sng" dirty="0" smtClean="0">
                <a:hlinkClick r:id="rId20"/>
              </a:rPr>
              <a:t>/</a:t>
            </a:r>
            <a:r>
              <a:rPr lang="ru-RU" sz="1400" u="sng" dirty="0" err="1" smtClean="0">
                <a:hlinkClick r:id="rId20"/>
              </a:rPr>
              <a:t>images</a:t>
            </a:r>
            <a:r>
              <a:rPr lang="ru-RU" sz="1400" u="sng" dirty="0" smtClean="0">
                <a:hlinkClick r:id="rId20"/>
              </a:rPr>
              <a:t>/</a:t>
            </a:r>
            <a:r>
              <a:rPr lang="ru-RU" sz="1400" u="sng" dirty="0" err="1" smtClean="0">
                <a:hlinkClick r:id="rId20"/>
              </a:rPr>
              <a:t>e</a:t>
            </a:r>
            <a:r>
              <a:rPr lang="ru-RU" sz="1400" u="sng" dirty="0" smtClean="0">
                <a:hlinkClick r:id="rId20"/>
              </a:rPr>
              <a:t>/e7/%D0%95%D0%BA%D0%B0%D1%82%D0%B5%D1%80%D0%B8%D0%BD%D0%B0_%D0%A0%D0%BE%D0%BC%D0%B0%D0%BD%D0%BE%D0%B2%D0%BD%D0%B0_%D0%92%D0%BE%D1%80%D0%BE%D0%BD%D1%86%D0%BE%D0%B2%D0%B0%28%D0%94%D0%B0%D1%88%D0%BA%D0%BE%D0%B2%D0%B0%29.jpg</a:t>
            </a:r>
            <a:r>
              <a:rPr lang="ru-RU" sz="1400" dirty="0" smtClean="0"/>
              <a:t>  - Екатерина Воронцова-Дашкова</a:t>
            </a:r>
          </a:p>
          <a:p>
            <a:r>
              <a:rPr lang="en-US" sz="1400" u="sng" dirty="0" smtClean="0">
                <a:hlinkClick r:id="rId21"/>
              </a:rPr>
              <a:t>http</a:t>
            </a:r>
            <a:r>
              <a:rPr lang="ru-RU" sz="1400" u="sng" dirty="0" smtClean="0">
                <a:hlinkClick r:id="rId21"/>
              </a:rPr>
              <a:t>://</a:t>
            </a:r>
            <a:r>
              <a:rPr lang="en-US" sz="1400" u="sng" dirty="0" err="1" smtClean="0">
                <a:hlinkClick r:id="rId21"/>
              </a:rPr>
              <a:t>i</a:t>
            </a:r>
            <a:r>
              <a:rPr lang="ru-RU" sz="1400" u="sng" dirty="0" smtClean="0">
                <a:hlinkClick r:id="rId21"/>
              </a:rPr>
              <a:t>058.</a:t>
            </a:r>
            <a:r>
              <a:rPr lang="en-US" sz="1400" u="sng" dirty="0" err="1" smtClean="0">
                <a:hlinkClick r:id="rId21"/>
              </a:rPr>
              <a:t>radikal</a:t>
            </a:r>
            <a:r>
              <a:rPr lang="ru-RU" sz="1400" u="sng" dirty="0" smtClean="0">
                <a:hlinkClick r:id="rId21"/>
              </a:rPr>
              <a:t>.</a:t>
            </a:r>
            <a:r>
              <a:rPr lang="en-US" sz="1400" u="sng" dirty="0" err="1" smtClean="0">
                <a:hlinkClick r:id="rId21"/>
              </a:rPr>
              <a:t>ru</a:t>
            </a:r>
            <a:r>
              <a:rPr lang="ru-RU" sz="1400" u="sng" dirty="0" smtClean="0">
                <a:hlinkClick r:id="rId21"/>
              </a:rPr>
              <a:t>/1107/</a:t>
            </a:r>
            <a:r>
              <a:rPr lang="en-US" sz="1400" u="sng" dirty="0" smtClean="0">
                <a:hlinkClick r:id="rId21"/>
              </a:rPr>
              <a:t>c</a:t>
            </a:r>
            <a:r>
              <a:rPr lang="ru-RU" sz="1400" u="sng" dirty="0" smtClean="0">
                <a:hlinkClick r:id="rId21"/>
              </a:rPr>
              <a:t>5/8363</a:t>
            </a:r>
            <a:r>
              <a:rPr lang="en-US" sz="1400" u="sng" dirty="0" err="1" smtClean="0">
                <a:hlinkClick r:id="rId21"/>
              </a:rPr>
              <a:t>abd</a:t>
            </a:r>
            <a:r>
              <a:rPr lang="ru-RU" sz="1400" u="sng" dirty="0" smtClean="0">
                <a:hlinkClick r:id="rId21"/>
              </a:rPr>
              <a:t>42650.</a:t>
            </a:r>
            <a:r>
              <a:rPr lang="en-US" sz="1400" u="sng" dirty="0" smtClean="0">
                <a:hlinkClick r:id="rId21"/>
              </a:rPr>
              <a:t>jpg</a:t>
            </a:r>
            <a:r>
              <a:rPr lang="ru-RU" sz="1400" dirty="0" smtClean="0"/>
              <a:t>   - «Боярыня Морозова»</a:t>
            </a:r>
          </a:p>
          <a:p>
            <a:r>
              <a:rPr lang="ru-RU" sz="1400" u="sng" dirty="0" smtClean="0">
                <a:hlinkClick r:id="rId22"/>
              </a:rPr>
              <a:t>http://img.beta.rian.ru/images/48451/97/484519726.jpg</a:t>
            </a:r>
            <a:r>
              <a:rPr lang="ru-RU" sz="1400" dirty="0" smtClean="0"/>
              <a:t>   - Александра </a:t>
            </a:r>
            <a:r>
              <a:rPr lang="ru-RU" sz="1400" dirty="0" err="1" smtClean="0"/>
              <a:t>Пахмутова</a:t>
            </a:r>
            <a:endParaRPr lang="ru-RU" sz="1400" dirty="0" smtClean="0"/>
          </a:p>
          <a:p>
            <a:r>
              <a:rPr lang="ru-RU" sz="1400" u="sng" dirty="0" smtClean="0">
                <a:hlinkClick r:id="rId23"/>
              </a:rPr>
              <a:t>http://www.openoren.ru/content/Image/image12760.jpg</a:t>
            </a:r>
            <a:r>
              <a:rPr lang="ru-RU" sz="1400" dirty="0" smtClean="0"/>
              <a:t>   - Людмила Зыкина</a:t>
            </a:r>
          </a:p>
          <a:p>
            <a:r>
              <a:rPr lang="ru-RU" sz="1400" u="sng" dirty="0" smtClean="0">
                <a:hlinkClick r:id="rId24"/>
              </a:rPr>
              <a:t>http://ruskino.ru/film/603/kadr/12599.jpg</a:t>
            </a:r>
            <a:r>
              <a:rPr lang="ru-RU" sz="1400" dirty="0" smtClean="0"/>
              <a:t>   - кадр из фильма «Семнадцать мгновений весны»</a:t>
            </a:r>
          </a:p>
          <a:p>
            <a:r>
              <a:rPr lang="ru-RU" sz="1400" u="sng" dirty="0" smtClean="0">
                <a:hlinkClick r:id="rId25"/>
              </a:rPr>
              <a:t>http://www.mk.ru/upload/iblock_mk/photoreport/new/86/b2/07/495_50094.jpg</a:t>
            </a:r>
            <a:r>
              <a:rPr lang="ru-RU" sz="1400" dirty="0" smtClean="0"/>
              <a:t>   - </a:t>
            </a:r>
            <a:r>
              <a:rPr lang="ru-RU" sz="1400" dirty="0" err="1" smtClean="0"/>
              <a:t>Лиознова</a:t>
            </a:r>
            <a:r>
              <a:rPr lang="ru-RU" sz="1400" dirty="0" smtClean="0"/>
              <a:t> Т.М.</a:t>
            </a:r>
          </a:p>
          <a:p>
            <a:r>
              <a:rPr lang="ru-RU" sz="1400" u="sng" dirty="0" smtClean="0">
                <a:hlinkClick r:id="rId26"/>
              </a:rPr>
              <a:t>http://pioss.net/uploads/images/d/2/6/a/4/ec9c6265db.jpg</a:t>
            </a:r>
            <a:r>
              <a:rPr lang="ru-RU" sz="1400" dirty="0" smtClean="0"/>
              <a:t>   - скульптура «Рабочий и колхозница»</a:t>
            </a:r>
          </a:p>
          <a:p>
            <a:r>
              <a:rPr lang="ru-RU" sz="1400" u="sng" dirty="0" smtClean="0">
                <a:hlinkClick r:id="rId27"/>
              </a:rPr>
              <a:t>http://cccp.narod.ru/graph/person/muhina/muhina_1.jpg</a:t>
            </a:r>
            <a:r>
              <a:rPr lang="ru-RU" sz="1400" dirty="0" smtClean="0"/>
              <a:t>   - Мухина В.И.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14480" y="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Ссылки на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Интернет-источники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01090" y="6492875"/>
            <a:ext cx="642910" cy="365125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22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2" name="Oval 78"/>
          <p:cNvSpPr>
            <a:spLocks noChangeArrowheads="1"/>
          </p:cNvSpPr>
          <p:nvPr/>
        </p:nvSpPr>
        <p:spPr bwMode="auto">
          <a:xfrm>
            <a:off x="214282" y="285728"/>
            <a:ext cx="5976938" cy="6264275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3203575" y="333375"/>
            <a:ext cx="0" cy="6264275"/>
          </a:xfrm>
          <a:prstGeom prst="line">
            <a:avLst/>
          </a:prstGeom>
          <a:noFill/>
          <a:ln w="5715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>
            <a:off x="250825" y="3429000"/>
            <a:ext cx="5976938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V="1">
            <a:off x="1619250" y="836613"/>
            <a:ext cx="3168650" cy="5256212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V="1">
            <a:off x="539750" y="2133600"/>
            <a:ext cx="5327650" cy="25908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1763713" y="765175"/>
            <a:ext cx="2952750" cy="5400675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>
            <a:off x="611188" y="1989138"/>
            <a:ext cx="5256212" cy="2879725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7" name="Oval 33"/>
          <p:cNvSpPr>
            <a:spLocks noChangeArrowheads="1"/>
          </p:cNvSpPr>
          <p:nvPr/>
        </p:nvSpPr>
        <p:spPr bwMode="auto">
          <a:xfrm>
            <a:off x="2627313" y="2924175"/>
            <a:ext cx="1150937" cy="1081088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28"/>
          <p:cNvGrpSpPr>
            <a:grpSpLocks/>
          </p:cNvGrpSpPr>
          <p:nvPr/>
        </p:nvGrpSpPr>
        <p:grpSpPr bwMode="auto">
          <a:xfrm>
            <a:off x="1908175" y="476250"/>
            <a:ext cx="1331913" cy="855663"/>
            <a:chOff x="1202" y="300"/>
            <a:chExt cx="839" cy="539"/>
          </a:xfrm>
        </p:grpSpPr>
        <p:pic>
          <p:nvPicPr>
            <p:cNvPr id="6179" name="Picture 35" descr="38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718287">
              <a:off x="1202" y="300"/>
              <a:ext cx="839" cy="539"/>
            </a:xfrm>
            <a:prstGeom prst="rect">
              <a:avLst/>
            </a:prstGeom>
            <a:noFill/>
          </p:spPr>
        </p:pic>
        <p:sp>
          <p:nvSpPr>
            <p:cNvPr id="6207" name="WordArt 63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519" y="391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7</a:t>
              </a:r>
            </a:p>
          </p:txBody>
        </p:sp>
      </p:grpSp>
      <p:grpSp>
        <p:nvGrpSpPr>
          <p:cNvPr id="3" name="Group 110"/>
          <p:cNvGrpSpPr>
            <a:grpSpLocks/>
          </p:cNvGrpSpPr>
          <p:nvPr/>
        </p:nvGrpSpPr>
        <p:grpSpPr bwMode="auto">
          <a:xfrm>
            <a:off x="3276600" y="476250"/>
            <a:ext cx="1331913" cy="855663"/>
            <a:chOff x="2064" y="300"/>
            <a:chExt cx="839" cy="539"/>
          </a:xfrm>
        </p:grpSpPr>
        <p:pic>
          <p:nvPicPr>
            <p:cNvPr id="6180" name="Picture 36" descr="38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780988">
              <a:off x="2064" y="300"/>
              <a:ext cx="839" cy="539"/>
            </a:xfrm>
            <a:prstGeom prst="rect">
              <a:avLst/>
            </a:prstGeom>
            <a:noFill/>
          </p:spPr>
        </p:pic>
        <p:sp>
          <p:nvSpPr>
            <p:cNvPr id="6208" name="WordArt 64">
              <a:hlinkClick r:id="rId7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436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8</a:t>
              </a:r>
            </a:p>
          </p:txBody>
        </p:sp>
      </p:grpSp>
      <p:grpSp>
        <p:nvGrpSpPr>
          <p:cNvPr id="4" name="Group 122"/>
          <p:cNvGrpSpPr>
            <a:grpSpLocks/>
          </p:cNvGrpSpPr>
          <p:nvPr/>
        </p:nvGrpSpPr>
        <p:grpSpPr bwMode="auto">
          <a:xfrm>
            <a:off x="4643438" y="1052513"/>
            <a:ext cx="855662" cy="1331912"/>
            <a:chOff x="2925" y="663"/>
            <a:chExt cx="539" cy="839"/>
          </a:xfrm>
        </p:grpSpPr>
        <p:pic>
          <p:nvPicPr>
            <p:cNvPr id="6182" name="Picture 38" descr="38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2811957">
              <a:off x="2775" y="813"/>
              <a:ext cx="839" cy="539"/>
            </a:xfrm>
            <a:prstGeom prst="rect">
              <a:avLst/>
            </a:prstGeom>
            <a:noFill/>
          </p:spPr>
        </p:pic>
        <p:sp>
          <p:nvSpPr>
            <p:cNvPr id="6209" name="WordArt 65">
              <a:hlinkClick r:id="rId8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107" y="935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9</a:t>
              </a:r>
            </a:p>
          </p:txBody>
        </p:sp>
      </p:grpSp>
      <p:grpSp>
        <p:nvGrpSpPr>
          <p:cNvPr id="5" name="Group 116"/>
          <p:cNvGrpSpPr>
            <a:grpSpLocks/>
          </p:cNvGrpSpPr>
          <p:nvPr/>
        </p:nvGrpSpPr>
        <p:grpSpPr bwMode="auto">
          <a:xfrm>
            <a:off x="993775" y="958850"/>
            <a:ext cx="855663" cy="1331913"/>
            <a:chOff x="626" y="604"/>
            <a:chExt cx="539" cy="839"/>
          </a:xfrm>
        </p:grpSpPr>
        <p:pic>
          <p:nvPicPr>
            <p:cNvPr id="6181" name="Picture 37" descr="3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2870173">
              <a:off x="476" y="754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2" name="WordArt 68">
              <a:hlinkClick r:id="rId9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839" y="890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6</a:t>
              </a:r>
            </a:p>
          </p:txBody>
        </p:sp>
      </p:grpSp>
      <p:grpSp>
        <p:nvGrpSpPr>
          <p:cNvPr id="6" name="Group 114"/>
          <p:cNvGrpSpPr>
            <a:grpSpLocks/>
          </p:cNvGrpSpPr>
          <p:nvPr/>
        </p:nvGrpSpPr>
        <p:grpSpPr bwMode="auto">
          <a:xfrm>
            <a:off x="323850" y="2133600"/>
            <a:ext cx="855663" cy="1331913"/>
            <a:chOff x="204" y="1344"/>
            <a:chExt cx="539" cy="839"/>
          </a:xfrm>
        </p:grpSpPr>
        <p:pic>
          <p:nvPicPr>
            <p:cNvPr id="6183" name="Picture 39" descr="3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4369504">
              <a:off x="54" y="1494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3" name="WordArt 69">
              <a:hlinkClick r:id="rId10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85" y="1661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5</a:t>
              </a:r>
            </a:p>
          </p:txBody>
        </p:sp>
      </p:grpSp>
      <p:grpSp>
        <p:nvGrpSpPr>
          <p:cNvPr id="7" name="Group 127"/>
          <p:cNvGrpSpPr>
            <a:grpSpLocks/>
          </p:cNvGrpSpPr>
          <p:nvPr/>
        </p:nvGrpSpPr>
        <p:grpSpPr bwMode="auto">
          <a:xfrm>
            <a:off x="395288" y="3284538"/>
            <a:ext cx="855662" cy="1331912"/>
            <a:chOff x="249" y="2069"/>
            <a:chExt cx="539" cy="839"/>
          </a:xfrm>
        </p:grpSpPr>
        <p:pic>
          <p:nvPicPr>
            <p:cNvPr id="6185" name="Picture 41" descr="3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5291194">
              <a:off x="99" y="2219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4" name="WordArt 70">
              <a:hlinkClick r:id="rId11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31" y="2296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4</a:t>
              </a:r>
            </a:p>
          </p:txBody>
        </p:sp>
      </p:grpSp>
      <p:grpSp>
        <p:nvGrpSpPr>
          <p:cNvPr id="8" name="Group 120"/>
          <p:cNvGrpSpPr>
            <a:grpSpLocks/>
          </p:cNvGrpSpPr>
          <p:nvPr/>
        </p:nvGrpSpPr>
        <p:grpSpPr bwMode="auto">
          <a:xfrm>
            <a:off x="971550" y="4437063"/>
            <a:ext cx="855663" cy="1331912"/>
            <a:chOff x="612" y="2795"/>
            <a:chExt cx="539" cy="839"/>
          </a:xfrm>
        </p:grpSpPr>
        <p:pic>
          <p:nvPicPr>
            <p:cNvPr id="6186" name="Picture 42" descr="38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3523405">
              <a:off x="462" y="2945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5" name="WordArt 71">
              <a:hlinkClick r:id="rId12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793" y="3067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3</a:t>
              </a:r>
            </a:p>
          </p:txBody>
        </p:sp>
      </p:grpSp>
      <p:grpSp>
        <p:nvGrpSpPr>
          <p:cNvPr id="9" name="Group 106"/>
          <p:cNvGrpSpPr>
            <a:grpSpLocks/>
          </p:cNvGrpSpPr>
          <p:nvPr/>
        </p:nvGrpSpPr>
        <p:grpSpPr bwMode="auto">
          <a:xfrm>
            <a:off x="1835150" y="5516563"/>
            <a:ext cx="1331913" cy="855662"/>
            <a:chOff x="1156" y="3475"/>
            <a:chExt cx="839" cy="539"/>
          </a:xfrm>
        </p:grpSpPr>
        <p:pic>
          <p:nvPicPr>
            <p:cNvPr id="6187" name="Picture 43" descr="3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1828461">
              <a:off x="1156" y="3475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6" name="WordArt 72">
              <a:hlinkClick r:id="rId1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1519" y="3566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2</a:t>
              </a:r>
            </a:p>
          </p:txBody>
        </p:sp>
      </p:grpSp>
      <p:grpSp>
        <p:nvGrpSpPr>
          <p:cNvPr id="10" name="Group 130"/>
          <p:cNvGrpSpPr>
            <a:grpSpLocks/>
          </p:cNvGrpSpPr>
          <p:nvPr/>
        </p:nvGrpSpPr>
        <p:grpSpPr bwMode="auto">
          <a:xfrm>
            <a:off x="3203575" y="5589588"/>
            <a:ext cx="1331913" cy="855662"/>
            <a:chOff x="2018" y="3521"/>
            <a:chExt cx="839" cy="539"/>
          </a:xfrm>
        </p:grpSpPr>
        <p:pic>
          <p:nvPicPr>
            <p:cNvPr id="6188" name="Picture 44" descr="38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26978">
              <a:off x="2018" y="3521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7" name="WordArt 73">
              <a:hlinkClick r:id="rId1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3612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1</a:t>
              </a:r>
            </a:p>
          </p:txBody>
        </p:sp>
      </p:grpSp>
      <p:grpSp>
        <p:nvGrpSpPr>
          <p:cNvPr id="11" name="Group 118"/>
          <p:cNvGrpSpPr>
            <a:grpSpLocks/>
          </p:cNvGrpSpPr>
          <p:nvPr/>
        </p:nvGrpSpPr>
        <p:grpSpPr bwMode="auto">
          <a:xfrm>
            <a:off x="4572000" y="4581525"/>
            <a:ext cx="855663" cy="1331913"/>
            <a:chOff x="2880" y="2886"/>
            <a:chExt cx="539" cy="839"/>
          </a:xfrm>
        </p:grpSpPr>
        <p:pic>
          <p:nvPicPr>
            <p:cNvPr id="6190" name="Picture 46" descr="38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8010515">
              <a:off x="2730" y="3036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8" name="WordArt 74">
              <a:hlinkClick r:id="rId1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971" y="3158"/>
              <a:ext cx="317" cy="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12</a:t>
              </a:r>
            </a:p>
          </p:txBody>
        </p:sp>
      </p:grpSp>
      <p:grpSp>
        <p:nvGrpSpPr>
          <p:cNvPr id="12" name="Group 112"/>
          <p:cNvGrpSpPr>
            <a:grpSpLocks/>
          </p:cNvGrpSpPr>
          <p:nvPr/>
        </p:nvGrpSpPr>
        <p:grpSpPr bwMode="auto">
          <a:xfrm>
            <a:off x="5219700" y="3357563"/>
            <a:ext cx="855663" cy="1331912"/>
            <a:chOff x="3288" y="2115"/>
            <a:chExt cx="539" cy="839"/>
          </a:xfrm>
        </p:grpSpPr>
        <p:pic>
          <p:nvPicPr>
            <p:cNvPr id="6189" name="Picture 45" descr="38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6307839">
              <a:off x="3138" y="2265"/>
              <a:ext cx="839" cy="539"/>
            </a:xfrm>
            <a:prstGeom prst="rect">
              <a:avLst/>
            </a:prstGeom>
            <a:noFill/>
          </p:spPr>
        </p:pic>
        <p:sp>
          <p:nvSpPr>
            <p:cNvPr id="6219" name="WordArt 75">
              <a:hlinkClick r:id="rId16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424" y="2341"/>
              <a:ext cx="317" cy="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11</a:t>
              </a:r>
            </a:p>
          </p:txBody>
        </p:sp>
      </p:grpSp>
      <p:grpSp>
        <p:nvGrpSpPr>
          <p:cNvPr id="13" name="Group 124"/>
          <p:cNvGrpSpPr>
            <a:grpSpLocks/>
          </p:cNvGrpSpPr>
          <p:nvPr/>
        </p:nvGrpSpPr>
        <p:grpSpPr bwMode="auto">
          <a:xfrm>
            <a:off x="5219700" y="2205038"/>
            <a:ext cx="855663" cy="1331912"/>
            <a:chOff x="3243" y="1389"/>
            <a:chExt cx="539" cy="839"/>
          </a:xfrm>
        </p:grpSpPr>
        <p:pic>
          <p:nvPicPr>
            <p:cNvPr id="6184" name="Picture 40" descr="38">
              <a:hlinkClick r:id="rId1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548898">
              <a:off x="3093" y="1539"/>
              <a:ext cx="839" cy="539"/>
            </a:xfrm>
            <a:prstGeom prst="rect">
              <a:avLst/>
            </a:prstGeom>
            <a:noFill/>
          </p:spPr>
        </p:pic>
        <p:sp>
          <p:nvSpPr>
            <p:cNvPr id="6220" name="WordArt 76">
              <a:hlinkClick r:id="rId17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79" y="1661"/>
              <a:ext cx="317" cy="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rPr>
                <a:t>10</a:t>
              </a:r>
            </a:p>
          </p:txBody>
        </p:sp>
      </p:grpSp>
      <p:pic>
        <p:nvPicPr>
          <p:cNvPr id="6229" name="Picture 8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6553200"/>
            <a:ext cx="304800" cy="304800"/>
          </a:xfrm>
          <a:prstGeom prst="rect">
            <a:avLst/>
          </a:prstGeom>
          <a:noFill/>
        </p:spPr>
      </p:pic>
      <p:pic>
        <p:nvPicPr>
          <p:cNvPr id="6230" name="Picture 8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6165850"/>
            <a:ext cx="304800" cy="304800"/>
          </a:xfrm>
          <a:prstGeom prst="rect">
            <a:avLst/>
          </a:prstGeom>
          <a:noFill/>
        </p:spPr>
      </p:pic>
      <p:pic>
        <p:nvPicPr>
          <p:cNvPr id="6231" name="Picture 8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5805488"/>
            <a:ext cx="304800" cy="304800"/>
          </a:xfrm>
          <a:prstGeom prst="rect">
            <a:avLst/>
          </a:prstGeom>
          <a:noFill/>
        </p:spPr>
      </p:pic>
      <p:pic>
        <p:nvPicPr>
          <p:cNvPr id="6232" name="Picture 8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5445125"/>
            <a:ext cx="304800" cy="304800"/>
          </a:xfrm>
          <a:prstGeom prst="rect">
            <a:avLst/>
          </a:prstGeom>
          <a:noFill/>
        </p:spPr>
      </p:pic>
      <p:pic>
        <p:nvPicPr>
          <p:cNvPr id="6233" name="Picture 8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5084763"/>
            <a:ext cx="304800" cy="304800"/>
          </a:xfrm>
          <a:prstGeom prst="rect">
            <a:avLst/>
          </a:prstGeom>
          <a:noFill/>
        </p:spPr>
      </p:pic>
      <p:grpSp>
        <p:nvGrpSpPr>
          <p:cNvPr id="14" name="Group 90"/>
          <p:cNvGrpSpPr>
            <a:grpSpLocks/>
          </p:cNvGrpSpPr>
          <p:nvPr/>
        </p:nvGrpSpPr>
        <p:grpSpPr bwMode="auto">
          <a:xfrm>
            <a:off x="1331913" y="1557338"/>
            <a:ext cx="3744912" cy="3673475"/>
            <a:chOff x="884" y="935"/>
            <a:chExt cx="2359" cy="2314"/>
          </a:xfrm>
        </p:grpSpPr>
        <p:sp>
          <p:nvSpPr>
            <p:cNvPr id="6235" name="Oval 91"/>
            <p:cNvSpPr>
              <a:spLocks noChangeArrowheads="1"/>
            </p:cNvSpPr>
            <p:nvPr/>
          </p:nvSpPr>
          <p:spPr bwMode="auto">
            <a:xfrm>
              <a:off x="884" y="935"/>
              <a:ext cx="2359" cy="231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36" name="AutoShape 92"/>
            <p:cNvSpPr>
              <a:spLocks noChangeArrowheads="1"/>
            </p:cNvSpPr>
            <p:nvPr/>
          </p:nvSpPr>
          <p:spPr bwMode="auto">
            <a:xfrm rot="12032263">
              <a:off x="1610" y="2840"/>
              <a:ext cx="363" cy="39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95"/>
          <p:cNvGrpSpPr>
            <a:grpSpLocks/>
          </p:cNvGrpSpPr>
          <p:nvPr/>
        </p:nvGrpSpPr>
        <p:grpSpPr bwMode="auto">
          <a:xfrm rot="5400000">
            <a:off x="1321571" y="1464455"/>
            <a:ext cx="3744912" cy="3673475"/>
            <a:chOff x="839" y="935"/>
            <a:chExt cx="2359" cy="2314"/>
          </a:xfrm>
        </p:grpSpPr>
        <p:sp>
          <p:nvSpPr>
            <p:cNvPr id="6237" name="Oval 93"/>
            <p:cNvSpPr>
              <a:spLocks noChangeArrowheads="1"/>
            </p:cNvSpPr>
            <p:nvPr/>
          </p:nvSpPr>
          <p:spPr bwMode="auto">
            <a:xfrm>
              <a:off x="839" y="935"/>
              <a:ext cx="2359" cy="231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38" name="AutoShape 94"/>
            <p:cNvSpPr>
              <a:spLocks noChangeArrowheads="1"/>
            </p:cNvSpPr>
            <p:nvPr/>
          </p:nvSpPr>
          <p:spPr bwMode="auto">
            <a:xfrm rot="13280818">
              <a:off x="1157" y="2613"/>
              <a:ext cx="363" cy="39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240" name="Picture 9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4724400"/>
            <a:ext cx="304800" cy="304800"/>
          </a:xfrm>
          <a:prstGeom prst="rect">
            <a:avLst/>
          </a:prstGeom>
          <a:noFill/>
        </p:spPr>
      </p:pic>
      <p:pic>
        <p:nvPicPr>
          <p:cNvPr id="6241" name="Picture 9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4365625"/>
            <a:ext cx="304800" cy="304800"/>
          </a:xfrm>
          <a:prstGeom prst="rect">
            <a:avLst/>
          </a:prstGeom>
          <a:noFill/>
        </p:spPr>
      </p:pic>
      <p:pic>
        <p:nvPicPr>
          <p:cNvPr id="6242" name="Picture 9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4005263"/>
            <a:ext cx="304800" cy="304800"/>
          </a:xfrm>
          <a:prstGeom prst="rect">
            <a:avLst/>
          </a:prstGeom>
          <a:noFill/>
        </p:spPr>
      </p:pic>
      <p:grpSp>
        <p:nvGrpSpPr>
          <p:cNvPr id="16" name="Group 99"/>
          <p:cNvGrpSpPr>
            <a:grpSpLocks/>
          </p:cNvGrpSpPr>
          <p:nvPr/>
        </p:nvGrpSpPr>
        <p:grpSpPr bwMode="auto">
          <a:xfrm rot="12918096">
            <a:off x="1288581" y="1530113"/>
            <a:ext cx="3744912" cy="3673475"/>
            <a:chOff x="1882" y="527"/>
            <a:chExt cx="2359" cy="2314"/>
          </a:xfrm>
        </p:grpSpPr>
        <p:sp>
          <p:nvSpPr>
            <p:cNvPr id="6244" name="Oval 100"/>
            <p:cNvSpPr>
              <a:spLocks noChangeArrowheads="1"/>
            </p:cNvSpPr>
            <p:nvPr/>
          </p:nvSpPr>
          <p:spPr bwMode="auto">
            <a:xfrm>
              <a:off x="1882" y="527"/>
              <a:ext cx="2359" cy="231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9525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45" name="AutoShape 101"/>
            <p:cNvSpPr>
              <a:spLocks noChangeArrowheads="1"/>
            </p:cNvSpPr>
            <p:nvPr/>
          </p:nvSpPr>
          <p:spPr bwMode="auto">
            <a:xfrm rot="13280818">
              <a:off x="2200" y="2205"/>
              <a:ext cx="363" cy="39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224" name="Picture 80" descr="43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1844675"/>
            <a:ext cx="1711325" cy="1938338"/>
          </a:xfrm>
          <a:prstGeom prst="rect">
            <a:avLst/>
          </a:prstGeom>
          <a:noFill/>
        </p:spPr>
      </p:pic>
      <p:pic>
        <p:nvPicPr>
          <p:cNvPr id="6246" name="Picture 10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3644900"/>
            <a:ext cx="304800" cy="304800"/>
          </a:xfrm>
          <a:prstGeom prst="rect">
            <a:avLst/>
          </a:prstGeom>
          <a:noFill/>
        </p:spPr>
      </p:pic>
      <p:pic>
        <p:nvPicPr>
          <p:cNvPr id="6247" name="Picture 10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3357563"/>
            <a:ext cx="304800" cy="304800"/>
          </a:xfrm>
          <a:prstGeom prst="rect">
            <a:avLst/>
          </a:prstGeom>
          <a:noFill/>
        </p:spPr>
      </p:pic>
      <p:pic>
        <p:nvPicPr>
          <p:cNvPr id="6248" name="Picture 10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2997200"/>
            <a:ext cx="304800" cy="304800"/>
          </a:xfrm>
          <a:prstGeom prst="rect">
            <a:avLst/>
          </a:prstGeom>
          <a:noFill/>
        </p:spPr>
      </p:pic>
      <p:pic>
        <p:nvPicPr>
          <p:cNvPr id="6249" name="Picture 10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волчок 1.wav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-304800" y="2636838"/>
            <a:ext cx="304800" cy="304800"/>
          </a:xfrm>
          <a:prstGeom prst="rect">
            <a:avLst/>
          </a:prstGeom>
          <a:noFill/>
        </p:spPr>
      </p:pic>
      <p:sp>
        <p:nvSpPr>
          <p:cNvPr id="6253" name="Oval 109"/>
          <p:cNvSpPr>
            <a:spLocks noChangeArrowheads="1"/>
          </p:cNvSpPr>
          <p:nvPr/>
        </p:nvSpPr>
        <p:spPr bwMode="auto">
          <a:xfrm>
            <a:off x="2124075" y="5589588"/>
            <a:ext cx="792163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55" name="Oval 111"/>
          <p:cNvSpPr>
            <a:spLocks noChangeArrowheads="1"/>
          </p:cNvSpPr>
          <p:nvPr/>
        </p:nvSpPr>
        <p:spPr bwMode="auto">
          <a:xfrm>
            <a:off x="3563938" y="549275"/>
            <a:ext cx="792162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57" name="Oval 113"/>
          <p:cNvSpPr>
            <a:spLocks noChangeArrowheads="1"/>
          </p:cNvSpPr>
          <p:nvPr/>
        </p:nvSpPr>
        <p:spPr bwMode="auto">
          <a:xfrm>
            <a:off x="5219700" y="3644900"/>
            <a:ext cx="792163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59" name="Oval 115"/>
          <p:cNvSpPr>
            <a:spLocks noChangeArrowheads="1"/>
          </p:cNvSpPr>
          <p:nvPr/>
        </p:nvSpPr>
        <p:spPr bwMode="auto">
          <a:xfrm>
            <a:off x="395288" y="2420938"/>
            <a:ext cx="792162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1" name="Oval 117"/>
          <p:cNvSpPr>
            <a:spLocks noChangeArrowheads="1"/>
          </p:cNvSpPr>
          <p:nvPr/>
        </p:nvSpPr>
        <p:spPr bwMode="auto">
          <a:xfrm>
            <a:off x="1042988" y="1268413"/>
            <a:ext cx="792162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3" name="Oval 119"/>
          <p:cNvSpPr>
            <a:spLocks noChangeArrowheads="1"/>
          </p:cNvSpPr>
          <p:nvPr/>
        </p:nvSpPr>
        <p:spPr bwMode="auto">
          <a:xfrm>
            <a:off x="4572000" y="4941888"/>
            <a:ext cx="792163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5" name="Oval 121"/>
          <p:cNvSpPr>
            <a:spLocks noChangeArrowheads="1"/>
          </p:cNvSpPr>
          <p:nvPr/>
        </p:nvSpPr>
        <p:spPr bwMode="auto">
          <a:xfrm>
            <a:off x="971550" y="4724400"/>
            <a:ext cx="792163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7" name="Oval 123"/>
          <p:cNvSpPr>
            <a:spLocks noChangeArrowheads="1"/>
          </p:cNvSpPr>
          <p:nvPr/>
        </p:nvSpPr>
        <p:spPr bwMode="auto">
          <a:xfrm>
            <a:off x="4643438" y="1341438"/>
            <a:ext cx="792162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69" name="Oval 125"/>
          <p:cNvSpPr>
            <a:spLocks noChangeArrowheads="1"/>
          </p:cNvSpPr>
          <p:nvPr/>
        </p:nvSpPr>
        <p:spPr bwMode="auto">
          <a:xfrm>
            <a:off x="5219700" y="2492375"/>
            <a:ext cx="792163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70" name="Oval 126"/>
          <p:cNvSpPr>
            <a:spLocks noChangeArrowheads="1"/>
          </p:cNvSpPr>
          <p:nvPr/>
        </p:nvSpPr>
        <p:spPr bwMode="auto">
          <a:xfrm>
            <a:off x="395288" y="3573463"/>
            <a:ext cx="792162" cy="7191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6273" name="Oval 129"/>
          <p:cNvSpPr>
            <a:spLocks noChangeArrowheads="1"/>
          </p:cNvSpPr>
          <p:nvPr/>
        </p:nvSpPr>
        <p:spPr bwMode="auto">
          <a:xfrm>
            <a:off x="2195513" y="549275"/>
            <a:ext cx="792162" cy="7191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6929454" y="5715016"/>
            <a:ext cx="1928794" cy="64291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Смена игроков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Rectangle 14"/>
          <p:cNvSpPr>
            <a:spLocks noChangeArrowheads="1"/>
          </p:cNvSpPr>
          <p:nvPr/>
        </p:nvSpPr>
        <p:spPr bwMode="auto">
          <a:xfrm>
            <a:off x="7842231" y="4714884"/>
            <a:ext cx="1301769" cy="93823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 dirty="0">
                <a:latin typeface="Century Schoolbook" pitchFamily="18" charset="0"/>
              </a:rPr>
              <a:t>6</a:t>
            </a:r>
          </a:p>
        </p:txBody>
      </p:sp>
      <p:sp>
        <p:nvSpPr>
          <p:cNvPr id="95" name="Rectangle 15"/>
          <p:cNvSpPr>
            <a:spLocks noChangeArrowheads="1"/>
          </p:cNvSpPr>
          <p:nvPr/>
        </p:nvSpPr>
        <p:spPr bwMode="auto">
          <a:xfrm>
            <a:off x="7842231" y="3786190"/>
            <a:ext cx="1301769" cy="93823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5</a:t>
            </a:r>
          </a:p>
        </p:txBody>
      </p:sp>
      <p:sp>
        <p:nvSpPr>
          <p:cNvPr id="96" name="Rectangle 16"/>
          <p:cNvSpPr>
            <a:spLocks noChangeArrowheads="1"/>
          </p:cNvSpPr>
          <p:nvPr/>
        </p:nvSpPr>
        <p:spPr bwMode="auto">
          <a:xfrm>
            <a:off x="7842231" y="2857496"/>
            <a:ext cx="1301769" cy="93823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4</a:t>
            </a:r>
          </a:p>
        </p:txBody>
      </p:sp>
      <p:sp>
        <p:nvSpPr>
          <p:cNvPr id="97" name="Rectangle 17"/>
          <p:cNvSpPr>
            <a:spLocks noChangeArrowheads="1"/>
          </p:cNvSpPr>
          <p:nvPr/>
        </p:nvSpPr>
        <p:spPr bwMode="auto">
          <a:xfrm>
            <a:off x="7842231" y="1928802"/>
            <a:ext cx="1301769" cy="93823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3</a:t>
            </a:r>
          </a:p>
        </p:txBody>
      </p:sp>
      <p:sp>
        <p:nvSpPr>
          <p:cNvPr id="98" name="Rectangle 18"/>
          <p:cNvSpPr>
            <a:spLocks noChangeArrowheads="1"/>
          </p:cNvSpPr>
          <p:nvPr/>
        </p:nvSpPr>
        <p:spPr bwMode="auto">
          <a:xfrm>
            <a:off x="7842231" y="1000108"/>
            <a:ext cx="1301769" cy="93823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2</a:t>
            </a:r>
          </a:p>
        </p:txBody>
      </p:sp>
      <p:sp>
        <p:nvSpPr>
          <p:cNvPr id="99" name="Rectangle 19"/>
          <p:cNvSpPr>
            <a:spLocks noChangeArrowheads="1"/>
          </p:cNvSpPr>
          <p:nvPr/>
        </p:nvSpPr>
        <p:spPr bwMode="auto">
          <a:xfrm>
            <a:off x="7842231" y="0"/>
            <a:ext cx="1301769" cy="999193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1</a:t>
            </a:r>
          </a:p>
        </p:txBody>
      </p:sp>
      <p:sp>
        <p:nvSpPr>
          <p:cNvPr id="100" name="Rectangle 20"/>
          <p:cNvSpPr>
            <a:spLocks noChangeArrowheads="1"/>
          </p:cNvSpPr>
          <p:nvPr/>
        </p:nvSpPr>
        <p:spPr bwMode="auto">
          <a:xfrm>
            <a:off x="6523019" y="4725996"/>
            <a:ext cx="1301769" cy="9382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6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6510319" y="3786190"/>
            <a:ext cx="1301769" cy="93823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5</a:t>
            </a:r>
          </a:p>
        </p:txBody>
      </p:sp>
      <p:sp>
        <p:nvSpPr>
          <p:cNvPr id="102" name="Rectangle 22"/>
          <p:cNvSpPr>
            <a:spLocks noChangeArrowheads="1"/>
          </p:cNvSpPr>
          <p:nvPr/>
        </p:nvSpPr>
        <p:spPr bwMode="auto">
          <a:xfrm>
            <a:off x="6510319" y="2857496"/>
            <a:ext cx="1301769" cy="9382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4</a:t>
            </a:r>
          </a:p>
        </p:txBody>
      </p:sp>
      <p:sp>
        <p:nvSpPr>
          <p:cNvPr id="103" name="Rectangle 23"/>
          <p:cNvSpPr>
            <a:spLocks noChangeArrowheads="1"/>
          </p:cNvSpPr>
          <p:nvPr/>
        </p:nvSpPr>
        <p:spPr bwMode="auto">
          <a:xfrm>
            <a:off x="6510319" y="1928802"/>
            <a:ext cx="1301769" cy="9382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3</a:t>
            </a:r>
          </a:p>
        </p:txBody>
      </p:sp>
      <p:sp>
        <p:nvSpPr>
          <p:cNvPr id="104" name="Rectangle 24"/>
          <p:cNvSpPr>
            <a:spLocks noChangeArrowheads="1"/>
          </p:cNvSpPr>
          <p:nvPr/>
        </p:nvSpPr>
        <p:spPr bwMode="auto">
          <a:xfrm>
            <a:off x="6510319" y="1000108"/>
            <a:ext cx="1301769" cy="93823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2</a:t>
            </a:r>
          </a:p>
        </p:txBody>
      </p:sp>
      <p:sp>
        <p:nvSpPr>
          <p:cNvPr id="105" name="Rectangle 25"/>
          <p:cNvSpPr>
            <a:spLocks noChangeArrowheads="1"/>
          </p:cNvSpPr>
          <p:nvPr/>
        </p:nvSpPr>
        <p:spPr bwMode="auto">
          <a:xfrm>
            <a:off x="6510319" y="0"/>
            <a:ext cx="1301769" cy="99919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sz="6600" b="1">
                <a:latin typeface="Century Schoolbook" pitchFamily="18" charset="0"/>
              </a:rPr>
              <a:t>1</a:t>
            </a:r>
          </a:p>
        </p:txBody>
      </p:sp>
      <p:sp>
        <p:nvSpPr>
          <p:cNvPr id="118" name="Управляющая кнопка: далее 117">
            <a:hlinkClick r:id="rId20" action="ppaction://hlinksldjump" highlightClick="1"/>
          </p:cNvPr>
          <p:cNvSpPr/>
          <p:nvPr/>
        </p:nvSpPr>
        <p:spPr>
          <a:xfrm>
            <a:off x="7429520" y="6429372"/>
            <a:ext cx="1000132" cy="428628"/>
          </a:xfrm>
          <a:prstGeom prst="actionButtonForwardNex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Номер слайда 105"/>
          <p:cNvSpPr>
            <a:spLocks noGrp="1"/>
          </p:cNvSpPr>
          <p:nvPr>
            <p:ph type="sldNum" sz="quarter" idx="12"/>
          </p:nvPr>
        </p:nvSpPr>
        <p:spPr>
          <a:xfrm>
            <a:off x="8429652" y="6500834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3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08" name="Sing_sing_si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1" cstate="print"/>
          <a:stretch>
            <a:fillRect/>
          </a:stretch>
        </p:blipFill>
        <p:spPr>
          <a:xfrm>
            <a:off x="6643702" y="71437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8" fill="hold"/>
                                        <p:tgtEl>
                                          <p:spTgt spid="6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98" fill="hold"/>
                                        <p:tgtEl>
                                          <p:spTgt spid="6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298" fill="hold"/>
                                        <p:tgtEl>
                                          <p:spTgt spid="6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298" fill="hold"/>
                                        <p:tgtEl>
                                          <p:spTgt spid="62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298" fill="hold"/>
                                        <p:tgtEl>
                                          <p:spTgt spid="6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298" fill="hold"/>
                                        <p:tgtEl>
                                          <p:spTgt spid="6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2298" fill="hold"/>
                                        <p:tgtEl>
                                          <p:spTgt spid="62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298" fill="hold"/>
                                        <p:tgtEl>
                                          <p:spTgt spid="6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298" fill="hold"/>
                                        <p:tgtEl>
                                          <p:spTgt spid="6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298" fill="hold"/>
                                        <p:tgtEl>
                                          <p:spTgt spid="62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298" fill="hold"/>
                                        <p:tgtEl>
                                          <p:spTgt spid="6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2298" fill="hold"/>
                                        <p:tgtEl>
                                          <p:spTgt spid="62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24"/>
                  </p:tgtEl>
                </p:cond>
              </p:nextCondLst>
            </p:seq>
            <p:audio>
              <p:cMediaNode showWhenStopped="0">
                <p:cTn id="1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29"/>
                </p:tgtEl>
              </p:cMediaNode>
            </p:audio>
            <p:audio>
              <p:cMediaNode showWhenStopped="0">
                <p:cTn id="1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30"/>
                </p:tgtEl>
              </p:cMediaNode>
            </p:audio>
            <p:audio>
              <p:cMediaNode showWhenStopped="0">
                <p:cTn id="1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31"/>
                </p:tgtEl>
              </p:cMediaNode>
            </p:audio>
            <p:audio>
              <p:cMediaNode showWhenStopped="0">
                <p:cTn id="1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32"/>
                </p:tgtEl>
              </p:cMediaNode>
            </p:audio>
            <p:audio>
              <p:cMediaNode showWhenStopped="0">
                <p:cTn id="1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33"/>
                </p:tgtEl>
              </p:cMediaNode>
            </p:audio>
            <p:audio>
              <p:cMediaNode showWhenStopped="0"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0"/>
                </p:tgtEl>
              </p:cMediaNode>
            </p:audio>
            <p:audio>
              <p:cMediaNode showWhenStopped="0"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1"/>
                </p:tgtEl>
              </p:cMediaNode>
            </p:audio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2"/>
                </p:tgtEl>
              </p:cMediaNode>
            </p:audio>
            <p:audio>
              <p:cMediaNode showWhenStopped="0">
                <p:cTn id="1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6"/>
                </p:tgtEl>
              </p:cMediaNode>
            </p:audio>
            <p:audio>
              <p:cMediaNode showWhenStopped="0">
                <p:cTn id="1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"/>
                </p:tgtEl>
              </p:cMediaNode>
            </p:audio>
            <p:audio>
              <p:cMediaNode showWhenStopped="0">
                <p:cTn id="1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8"/>
                </p:tgtEl>
              </p:cMediaNode>
            </p:audio>
            <p:audio>
              <p:cMediaNode showWhenStopped="0"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9"/>
                </p:tgtEl>
              </p:cMediaNode>
            </p:audio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1" dur="2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000" fill="hold"/>
                                        <p:tgtEl>
                                          <p:spTgt spid="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2000" fill="hold"/>
                                        <p:tgtEl>
                                          <p:spTgt spid="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2000" fill="hold"/>
                                        <p:tgtEl>
                                          <p:spTgt spid="1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000" fill="hold"/>
                                        <p:tgtEl>
                                          <p:spTgt spid="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2000" fill="hold"/>
                                        <p:tgtEl>
                                          <p:spTgt spid="1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" dur="2000" fill="hold"/>
                                        <p:tgtEl>
                                          <p:spTgt spid="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2000" fill="hold"/>
                                        <p:tgtEl>
                                          <p:spTgt spid="1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2000" fill="hold"/>
                                        <p:tgtEl>
                                          <p:spTgt spid="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audio>
              <p:cMediaNode>
                <p:cTn id="1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7" dur="48648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</p:childTnLst>
        </p:cTn>
      </p:par>
    </p:tnLst>
    <p:bldLst>
      <p:bldP spid="6253" grpId="0" animBg="1"/>
      <p:bldP spid="6255" grpId="0" animBg="1"/>
      <p:bldP spid="6257" grpId="0" animBg="1"/>
      <p:bldP spid="6259" grpId="0" animBg="1"/>
      <p:bldP spid="6261" grpId="0" animBg="1"/>
      <p:bldP spid="6263" grpId="0" animBg="1"/>
      <p:bldP spid="6265" grpId="0" animBg="1"/>
      <p:bldP spid="6267" grpId="0" animBg="1"/>
      <p:bldP spid="6269" grpId="0" animBg="1"/>
      <p:bldP spid="6270" grpId="0" animBg="1"/>
      <p:bldP spid="6273" grpId="0" animBg="1"/>
      <p:bldP spid="94" grpId="0"/>
      <p:bldP spid="95" grpId="0"/>
      <p:bldP spid="96" grpId="0"/>
      <p:bldP spid="97" grpId="0"/>
      <p:bldP spid="98" grpId="0"/>
      <p:bldP spid="100" grpId="0"/>
      <p:bldP spid="101" grpId="0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357166"/>
            <a:ext cx="7358114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2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68439">
            <a:off x="882421" y="366728"/>
            <a:ext cx="1562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130"/>
          <p:cNvGrpSpPr>
            <a:grpSpLocks/>
          </p:cNvGrpSpPr>
          <p:nvPr/>
        </p:nvGrpSpPr>
        <p:grpSpPr bwMode="auto">
          <a:xfrm rot="1776246">
            <a:off x="1414311" y="941002"/>
            <a:ext cx="741121" cy="426692"/>
            <a:chOff x="2018" y="3521"/>
            <a:chExt cx="839" cy="539"/>
          </a:xfrm>
        </p:grpSpPr>
        <p:pic>
          <p:nvPicPr>
            <p:cNvPr id="8" name="Picture 44" descr="38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826978">
              <a:off x="2018" y="3521"/>
              <a:ext cx="839" cy="539"/>
            </a:xfrm>
            <a:prstGeom prst="rect">
              <a:avLst/>
            </a:prstGeom>
            <a:noFill/>
          </p:spPr>
        </p:pic>
        <p:sp>
          <p:nvSpPr>
            <p:cNvPr id="9" name="WordArt 73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3612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entury Schoolbook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00166" y="85723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Управляющая кнопка: возврат 11">
            <a:hlinkClick r:id="rId6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42976" y="2285992"/>
            <a:ext cx="6786562" cy="1714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Как звали русскую княжну, которая стала королевой Франции?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28992" y="5786454"/>
            <a:ext cx="2714625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Киевская княжна Анна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23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214678" y="1428736"/>
            <a:ext cx="2995231" cy="41434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315348" y="0"/>
            <a:ext cx="828652" cy="434955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4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28662" y="285728"/>
            <a:ext cx="735811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8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2218">
            <a:off x="810410" y="437291"/>
            <a:ext cx="1562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8643966" y="5572140"/>
            <a:ext cx="500034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Group 130"/>
          <p:cNvGrpSpPr>
            <a:grpSpLocks/>
          </p:cNvGrpSpPr>
          <p:nvPr/>
        </p:nvGrpSpPr>
        <p:grpSpPr bwMode="auto">
          <a:xfrm rot="1776246">
            <a:off x="1414310" y="941002"/>
            <a:ext cx="741121" cy="426692"/>
            <a:chOff x="2018" y="3521"/>
            <a:chExt cx="839" cy="539"/>
          </a:xfrm>
        </p:grpSpPr>
        <p:pic>
          <p:nvPicPr>
            <p:cNvPr id="18" name="Picture 44" descr="38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26978">
              <a:off x="2018" y="3521"/>
              <a:ext cx="839" cy="539"/>
            </a:xfrm>
            <a:prstGeom prst="rect">
              <a:avLst/>
            </a:prstGeom>
            <a:noFill/>
          </p:spPr>
        </p:pic>
        <p:sp>
          <p:nvSpPr>
            <p:cNvPr id="19" name="WordArt 73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3612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entury Schoolbook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 rot="155992">
            <a:off x="1472215" y="86872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8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2000240"/>
            <a:ext cx="8286808" cy="23574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 1812 году юная девушка из дворянской семьи переоделась в гусарский мундир и отправилась освобождать русскую землю от французских захватчиков. Позже её назвали «кавалер-девица». О подвигах и приключениях этого «юного гусара» снят </a:t>
            </a:r>
            <a:r>
              <a:rPr lang="ru-RU" sz="2400" b="1" dirty="0" smtClean="0"/>
              <a:t>художественный фильм – КАКОЙ? КАК ЗВАЛИ КАВАЛЕР-ДЕВИЦУ?</a:t>
            </a:r>
            <a:endParaRPr lang="ru-RU" sz="24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71802" y="5572125"/>
            <a:ext cx="4214842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/>
              <a:t>Фильм «Гусарская баллада</a:t>
            </a:r>
            <a:r>
              <a:rPr lang="ru-RU" sz="2400" b="1" dirty="0" smtClean="0"/>
              <a:t>»</a:t>
            </a:r>
            <a:r>
              <a:rPr lang="ru-RU" sz="2400" b="1" dirty="0" smtClean="0"/>
              <a:t>,</a:t>
            </a:r>
            <a:r>
              <a:rPr lang="ru-RU" sz="2400" b="1" dirty="0" smtClean="0"/>
              <a:t> </a:t>
            </a:r>
            <a:r>
              <a:rPr lang="ru-RU" sz="2400" b="1" dirty="0" smtClean="0"/>
              <a:t>Надежда </a:t>
            </a:r>
            <a:r>
              <a:rPr lang="ru-RU" sz="2400" b="1" dirty="0"/>
              <a:t>Дурова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22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2214546" y="1285860"/>
            <a:ext cx="5357850" cy="404815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243910" y="0"/>
            <a:ext cx="900090" cy="501650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5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Admin\Рабочий стол\ФЕСТИВАЛЬ 23 февраля и 8 марта\0_4199b_f5a833f2_L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786182" y="2643182"/>
            <a:ext cx="1371720" cy="18289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6" name="Picture 2" descr="C:\Documents and Settings\Admin\Рабочий стол\ФЕСТИВАЛЬ 23 февраля и 8 марта\0_76ec2_82f17efa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15671">
            <a:off x="4042181" y="2746808"/>
            <a:ext cx="1348934" cy="145241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7" name="Picture 3" descr="C:\Documents and Settings\Admin\Рабочий стол\ФЕСТИВАЛЬ 23 февраля и 8 марта\0007-010-Kak-uronili-mishku-na-pol-idjot-bychok-kachaetsja-uzhe-byli.jpg"/>
          <p:cNvPicPr>
            <a:picLocks noChangeAspect="1" noChangeArrowheads="1"/>
          </p:cNvPicPr>
          <p:nvPr/>
        </p:nvPicPr>
        <p:blipFill>
          <a:blip r:embed="rId6" cstate="print"/>
          <a:srcRect l="4710" b="23846"/>
          <a:stretch>
            <a:fillRect/>
          </a:stretch>
        </p:blipFill>
        <p:spPr bwMode="auto">
          <a:xfrm rot="523207">
            <a:off x="3890686" y="2819485"/>
            <a:ext cx="1497194" cy="14927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" name="Picture 4" descr="4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30454" y="2000240"/>
            <a:ext cx="3457651" cy="3071834"/>
          </a:xfrm>
          <a:prstGeom prst="rect">
            <a:avLst/>
          </a:prstGeom>
          <a:noFill/>
        </p:spPr>
      </p:pic>
      <p:sp>
        <p:nvSpPr>
          <p:cNvPr id="28" name="Скругленный прямоугольник 27"/>
          <p:cNvSpPr/>
          <p:nvPr/>
        </p:nvSpPr>
        <p:spPr>
          <a:xfrm>
            <a:off x="2571750" y="5572125"/>
            <a:ext cx="3929063" cy="7143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Агния Львовна </a:t>
            </a:r>
            <a:r>
              <a:rPr lang="ru-RU" sz="2400" b="1" dirty="0" err="1"/>
              <a:t>Барто</a:t>
            </a:r>
            <a:endParaRPr lang="ru-RU" sz="2400" b="1" dirty="0"/>
          </a:p>
        </p:txBody>
      </p:sp>
      <p:pic>
        <p:nvPicPr>
          <p:cNvPr id="2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560202" y="1285860"/>
            <a:ext cx="3578250" cy="4000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285852" y="285728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11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 rot="21055714">
            <a:off x="662322" y="115164"/>
            <a:ext cx="1562100" cy="1276350"/>
            <a:chOff x="868021" y="361812"/>
            <a:chExt cx="1562100" cy="127635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94909">
              <a:off x="868021" y="36181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5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8" name="Picture 44" descr="38">
                <a:hlinkClick r:id="rId10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9" name="WordArt 73">
                <a:hlinkClick r:id="rId10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1294467" y="61058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12" action="ppaction://hlinksldjump" highlightClick="1"/>
          </p:cNvPr>
          <p:cNvSpPr/>
          <p:nvPr/>
        </p:nvSpPr>
        <p:spPr>
          <a:xfrm>
            <a:off x="8572528" y="5572140"/>
            <a:ext cx="571472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2786058"/>
            <a:ext cx="8143932" cy="32861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Pour">
              <a:avLst>
                <a:gd name="adj1" fmla="val 21210969"/>
                <a:gd name="adj2" fmla="val 41225"/>
              </a:avLst>
            </a:prstTxWarp>
            <a:spAutoFit/>
          </a:bodyPr>
          <a:lstStyle/>
          <a:p>
            <a:pPr algn="ctr"/>
            <a:r>
              <a:rPr lang="ru-RU" sz="54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Чёрный ящик</a:t>
            </a:r>
            <a:endParaRPr lang="ru-RU" sz="5400" b="1" i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glow rad="2286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3" cstate="print"/>
          <a:stretch>
            <a:fillRect/>
          </a:stretch>
        </p:blipFill>
        <p:spPr>
          <a:xfrm>
            <a:off x="-304800" y="5357826"/>
            <a:ext cx="304800" cy="304800"/>
          </a:xfrm>
          <a:prstGeom prst="rect">
            <a:avLst/>
          </a:prstGeom>
        </p:spPr>
      </p:pic>
      <p:sp>
        <p:nvSpPr>
          <p:cNvPr id="24" name="Скругленный прямоугольник 23"/>
          <p:cNvSpPr/>
          <p:nvPr/>
        </p:nvSpPr>
        <p:spPr>
          <a:xfrm>
            <a:off x="2214546" y="1000108"/>
            <a:ext cx="5643562" cy="9286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Мы все выросли на её стихах.</a:t>
            </a:r>
          </a:p>
          <a:p>
            <a:pPr algn="ctr">
              <a:defRPr/>
            </a:pPr>
            <a:r>
              <a:rPr lang="ru-RU" sz="2400" b="1" dirty="0"/>
              <a:t>Назовите автора.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8429652" y="1"/>
            <a:ext cx="714348" cy="357166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6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3247E-6 C -0.00191 0.0007 -0.00382 0.00208 -0.00591 0.00208 C -0.05226 0.00208 -0.09844 0.00139 -0.14479 -2.93247E-6 C -0.16077 -0.00046 -0.17327 -0.01688 -0.18802 -0.02197 C -0.18959 -0.02382 -0.1908 -0.02613 -0.19254 -0.02775 C -0.19393 -0.02891 -0.19584 -0.02867 -0.19705 -0.03006 C -0.19844 -0.03145 -0.19861 -0.03422 -0.2 -0.03584 C -0.20591 -0.04278 -0.20747 -0.04301 -0.21337 -0.04579 C -0.22361 -0.0592 -0.21893 -0.05458 -0.22691 -0.06151 C -0.229 -0.06614 -0.23229 -0.06938 -0.23438 -0.07354 C -0.23525 -0.07539 -0.23507 -0.0777 -0.23577 -0.07955 C -0.23698 -0.08233 -0.23872 -0.08487 -0.24028 -0.08742 C -0.24236 -0.09805 -0.24427 -0.10869 -0.24636 -0.11933 C -0.24532 -0.13251 -0.24497 -0.14593 -0.24323 -0.15911 C -0.24219 -0.16743 -0.23473 -0.17645 -0.23143 -0.18293 C -0.2257 -0.19426 -0.2217 -0.20467 -0.21337 -0.21276 C -0.20382 -0.23219 -0.1757 -0.25647 -0.15816 -0.26249 C -0.15087 -0.26896 -0.14011 -0.2715 -0.13143 -0.27428 C -0.12049 -0.28446 -0.13403 -0.27289 -0.12084 -0.28029 C -0.11927 -0.28122 -0.11806 -0.2833 -0.1165 -0.28422 C -0.10747 -0.28978 -0.09757 -0.29417 -0.08802 -0.2981 C -0.07483 -0.31013 -0.04879 -0.31614 -0.03282 -0.32007 C -0.02934 -0.321 -0.02587 -0.32146 -0.0224 -0.32215 C -0.01684 -0.32331 -0.00591 -0.32608 -0.00591 -0.32585 C 0.11163 -0.32377 0.06597 -0.32701 0.12986 -0.31406 C 0.15017 -0.30504 0.14166 -0.30781 0.15521 -0.30411 C 0.15677 -0.30273 0.15816 -0.30111 0.15972 -0.30018 C 0.1625 -0.29856 0.1684 -0.29625 0.1684 -0.29602 C 0.17014 -0.29486 0.17135 -0.29324 0.17309 -0.29232 C 0.175 -0.29116 0.17743 -0.29163 0.17916 -0.29024 C 0.18298 -0.287 0.18576 -0.28168 0.18941 -0.27844 C 0.19253 -0.27243 0.19548 -0.26642 0.19826 -0.2604 C 0.19948 -0.25832 0.20156 -0.25439 0.20156 -0.25416 C 0.20312 -0.24491 0.20764 -0.23843 0.20902 -0.22872 C 0.21076 -0.21669 0.20955 -0.22201 0.21198 -0.21276 C 0.21337 -0.20097 0.21649 -0.19079 0.21788 -0.179 C 0.21684 -0.12997 0.22205 -0.11887 0.2059 -0.08742 C 0.19531 -0.06706 0.20173 -0.07377 0.19253 -0.06568 C 0.1901 -0.05643 0.18402 -0.05319 0.17916 -0.04579 C 0.17743 -0.04324 0.17673 -0.03954 0.17465 -0.03769 C 0.17291 -0.03607 0.17066 -0.03654 0.1684 -0.03584 C 0.15955 -0.02867 0.14982 -0.02359 0.14027 -0.0178 C 0.13246 -0.01295 0.12448 -0.00624 0.11649 -0.00208 C 0.09861 0.0074 0.11701 -0.00532 0.10451 0.00208 C 0.08784 0.01226 0.09826 0.00787 0.08663 0.01203 C 0.08159 0.0185 0.07725 0.01827 0.07014 0.01989 C 0.0335 0.01827 0.03402 0.02174 0.01198 0.01388 C 0.00208 0.00116 0.00659 0.00463 3.05556E-6 -2.93247E-6 Z " pathEditMode="relative" rAng="0" ptsTypes="ffffffffffffffffffffffffffffffffffffffffffffffff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1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0259E-7 L 0.34167 -0.029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-1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2 0.01249 L -0.34982 -0.025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-1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8" grpId="0" animBg="1"/>
      <p:bldP spid="13" grpId="0"/>
      <p:bldP spid="24" grpId="0" animBg="1"/>
      <p:bldP spid="2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14480" y="285728"/>
            <a:ext cx="63579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Сектор 5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594909">
            <a:off x="868021" y="361812"/>
            <a:ext cx="1562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130"/>
          <p:cNvGrpSpPr>
            <a:grpSpLocks/>
          </p:cNvGrpSpPr>
          <p:nvPr/>
        </p:nvGrpSpPr>
        <p:grpSpPr bwMode="auto">
          <a:xfrm rot="1776246">
            <a:off x="1414311" y="941002"/>
            <a:ext cx="741121" cy="426692"/>
            <a:chOff x="2018" y="3521"/>
            <a:chExt cx="839" cy="539"/>
          </a:xfrm>
        </p:grpSpPr>
        <p:pic>
          <p:nvPicPr>
            <p:cNvPr id="8" name="Picture 44" descr="38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9826978">
              <a:off x="2018" y="3521"/>
              <a:ext cx="839" cy="539"/>
            </a:xfrm>
            <a:prstGeom prst="rect">
              <a:avLst/>
            </a:prstGeom>
            <a:noFill/>
          </p:spPr>
        </p:pic>
        <p:sp>
          <p:nvSpPr>
            <p:cNvPr id="9" name="WordArt 73">
              <a:hlinkClick r:id="rId4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3612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entury Schoolbook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00166" y="85723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Управляющая кнопка: возврат 10">
            <a:hlinkClick r:id="rId6" action="ppaction://hlinksldjump" highlightClick="1"/>
          </p:cNvPr>
          <p:cNvSpPr/>
          <p:nvPr/>
        </p:nvSpPr>
        <p:spPr>
          <a:xfrm>
            <a:off x="8572528" y="5572140"/>
            <a:ext cx="571472" cy="50004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28915" y="5714993"/>
            <a:ext cx="3571875" cy="71437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Софья Ковалевская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14414" y="2428868"/>
            <a:ext cx="6786562" cy="17145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звали ту русскую женщину, которая, став знаменитым математиком, внесла значительный вклад в мировую науку?</a:t>
            </a:r>
          </a:p>
        </p:txBody>
      </p:sp>
      <p:pic>
        <p:nvPicPr>
          <p:cNvPr id="19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3071802" y="1428736"/>
            <a:ext cx="3286149" cy="400052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429652" y="0"/>
            <a:ext cx="714348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7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3047">
            <a:off x="866839" y="329582"/>
            <a:ext cx="15621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Управляющая кнопка: возврат 10">
            <a:hlinkClick r:id="rId4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Group 130"/>
          <p:cNvGrpSpPr>
            <a:grpSpLocks/>
          </p:cNvGrpSpPr>
          <p:nvPr/>
        </p:nvGrpSpPr>
        <p:grpSpPr bwMode="auto">
          <a:xfrm rot="1776246">
            <a:off x="1414311" y="941002"/>
            <a:ext cx="741121" cy="426692"/>
            <a:chOff x="2018" y="3521"/>
            <a:chExt cx="839" cy="539"/>
          </a:xfrm>
        </p:grpSpPr>
        <p:pic>
          <p:nvPicPr>
            <p:cNvPr id="16" name="Picture 44" descr="38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826978">
              <a:off x="2018" y="3521"/>
              <a:ext cx="839" cy="539"/>
            </a:xfrm>
            <a:prstGeom prst="rect">
              <a:avLst/>
            </a:prstGeom>
            <a:noFill/>
          </p:spPr>
        </p:pic>
        <p:sp>
          <p:nvSpPr>
            <p:cNvPr id="17" name="WordArt 73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2381" y="3612"/>
              <a:ext cx="175" cy="2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entury Schoolbook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 rot="21068138">
            <a:off x="1609054" y="891033"/>
            <a:ext cx="479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357554" y="357166"/>
            <a:ext cx="3357586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Сектор 6</a:t>
            </a:r>
            <a:r>
              <a:rPr kumimoji="0" lang="ru-RU" sz="5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000364" y="1428736"/>
            <a:ext cx="378621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БЛИЦ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Управляющая кнопка: настраиваемая 12">
            <a:hlinkClick r:id="rId7" action="ppaction://hlinksldjump" highlightClick="1"/>
          </p:cNvPr>
          <p:cNvSpPr/>
          <p:nvPr/>
        </p:nvSpPr>
        <p:spPr>
          <a:xfrm>
            <a:off x="3714744" y="2500306"/>
            <a:ext cx="2571768" cy="785818"/>
          </a:xfrm>
          <a:prstGeom prst="actionButtonBlank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Вопрос 1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Управляющая кнопка: настраиваемая 19">
            <a:hlinkClick r:id="rId8" action="ppaction://hlinksldjump" highlightClick="1"/>
          </p:cNvPr>
          <p:cNvSpPr/>
          <p:nvPr/>
        </p:nvSpPr>
        <p:spPr>
          <a:xfrm>
            <a:off x="3714744" y="3571876"/>
            <a:ext cx="2571768" cy="785818"/>
          </a:xfrm>
          <a:prstGeom prst="actionButtonBlank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Вопрос 2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настраиваемая 11">
            <a:hlinkClick r:id="rId9" action="ppaction://hlinksldjump" highlightClick="1"/>
          </p:cNvPr>
          <p:cNvSpPr/>
          <p:nvPr/>
        </p:nvSpPr>
        <p:spPr>
          <a:xfrm>
            <a:off x="3714744" y="4714884"/>
            <a:ext cx="2571768" cy="785818"/>
          </a:xfrm>
          <a:prstGeom prst="actionButtonBlank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Вопрос 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286776" y="0"/>
            <a:ext cx="857224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8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9" name="Группа 1028"/>
          <p:cNvGrpSpPr/>
          <p:nvPr/>
        </p:nvGrpSpPr>
        <p:grpSpPr>
          <a:xfrm>
            <a:off x="642910" y="0"/>
            <a:ext cx="1562100" cy="1276350"/>
            <a:chOff x="866839" y="329582"/>
            <a:chExt cx="1562100" cy="1276350"/>
          </a:xfrm>
        </p:grpSpPr>
        <p:pic>
          <p:nvPicPr>
            <p:cNvPr id="1023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063047">
              <a:off x="866839" y="329582"/>
              <a:ext cx="1562100" cy="127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024" name="Group 130"/>
            <p:cNvGrpSpPr>
              <a:grpSpLocks/>
            </p:cNvGrpSpPr>
            <p:nvPr/>
          </p:nvGrpSpPr>
          <p:grpSpPr bwMode="auto">
            <a:xfrm rot="1776246">
              <a:off x="1414311" y="941002"/>
              <a:ext cx="741121" cy="426692"/>
              <a:chOff x="2018" y="3521"/>
              <a:chExt cx="839" cy="539"/>
            </a:xfrm>
          </p:grpSpPr>
          <p:pic>
            <p:nvPicPr>
              <p:cNvPr id="1025" name="Picture 44" descr="38">
                <a:hlinkClick r:id="rId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9826978">
                <a:off x="2018" y="3521"/>
                <a:ext cx="839" cy="539"/>
              </a:xfrm>
              <a:prstGeom prst="rect">
                <a:avLst/>
              </a:prstGeom>
              <a:noFill/>
            </p:spPr>
          </p:pic>
          <p:sp>
            <p:nvSpPr>
              <p:cNvPr id="1026" name="WordArt 73">
                <a:hlinkClick r:id="rId6" action="ppaction://hlinksldjump"/>
              </p:cNvPr>
              <p:cNvSpPr>
                <a:spLocks noChangeArrowheads="1" noChangeShapeType="1" noTextEdit="1"/>
              </p:cNvSpPr>
              <p:nvPr/>
            </p:nvSpPr>
            <p:spPr bwMode="auto">
              <a:xfrm>
                <a:off x="2381" y="3612"/>
                <a:ext cx="175" cy="2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endParaRPr lang="ru-RU" sz="36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Century Schoolbook"/>
                </a:endParaRPr>
              </a:p>
            </p:txBody>
          </p:sp>
        </p:grpSp>
        <p:sp>
          <p:nvSpPr>
            <p:cNvPr id="1028" name="TextBox 1027"/>
            <p:cNvSpPr txBox="1"/>
            <p:nvPr/>
          </p:nvSpPr>
          <p:spPr>
            <a:xfrm rot="21068138">
              <a:off x="1680492" y="891033"/>
              <a:ext cx="4792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FF0000"/>
                  </a:solidFill>
                </a:rPr>
                <a:t>6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34" name="Управляющая кнопка: возврат 1033">
            <a:hlinkClick r:id="rId8" action="ppaction://hlinksldjump" highlightClick="1"/>
          </p:cNvPr>
          <p:cNvSpPr/>
          <p:nvPr/>
        </p:nvSpPr>
        <p:spPr>
          <a:xfrm>
            <a:off x="8643966" y="5429264"/>
            <a:ext cx="500034" cy="57148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Заголовок 1"/>
          <p:cNvSpPr txBox="1">
            <a:spLocks/>
          </p:cNvSpPr>
          <p:nvPr/>
        </p:nvSpPr>
        <p:spPr>
          <a:xfrm>
            <a:off x="2285984" y="428604"/>
            <a:ext cx="4929222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Вопрос 1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35" name="Заголовок 1"/>
          <p:cNvSpPr txBox="1">
            <a:spLocks/>
          </p:cNvSpPr>
          <p:nvPr/>
        </p:nvSpPr>
        <p:spPr>
          <a:xfrm rot="20397613">
            <a:off x="1227824" y="884342"/>
            <a:ext cx="1544782" cy="7681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БЛИЦ</a:t>
            </a:r>
            <a:r>
              <a:rPr kumimoji="0" lang="ru-RU" sz="54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54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36" name="Скругленный прямоугольник 1035"/>
          <p:cNvSpPr/>
          <p:nvPr/>
        </p:nvSpPr>
        <p:spPr>
          <a:xfrm>
            <a:off x="2786064" y="5572125"/>
            <a:ext cx="3929063" cy="85727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Валентина Владимировна Терешкова</a:t>
            </a:r>
          </a:p>
        </p:txBody>
      </p:sp>
      <p:sp>
        <p:nvSpPr>
          <p:cNvPr id="1037" name="Скругленный прямоугольник 1036"/>
          <p:cNvSpPr/>
          <p:nvPr/>
        </p:nvSpPr>
        <p:spPr>
          <a:xfrm>
            <a:off x="7500958" y="6215082"/>
            <a:ext cx="1643042" cy="64291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Правильный ответ</a:t>
            </a:r>
          </a:p>
        </p:txBody>
      </p:sp>
      <p:pic>
        <p:nvPicPr>
          <p:cNvPr id="1038" name="Picture 4" descr="C:\Documents and Settings\Admin\Рабочий стол\ФЕСТИВАЛЬ 23 февраля и 8 марта\gorkiy.jpg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3357554" y="1488660"/>
            <a:ext cx="2664841" cy="387741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039" name="Скругленный прямоугольник 1038"/>
          <p:cNvSpPr/>
          <p:nvPr/>
        </p:nvSpPr>
        <p:spPr>
          <a:xfrm>
            <a:off x="500034" y="1785939"/>
            <a:ext cx="3643343" cy="27860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Назовите имя первой женщины, покорившей просторы Вселенной. Какой </a:t>
            </a:r>
            <a:r>
              <a:rPr lang="ru-RU" sz="2400" b="1" dirty="0" smtClean="0"/>
              <a:t>был у неё </a:t>
            </a:r>
            <a:r>
              <a:rPr lang="ru-RU" sz="2400" b="1" dirty="0"/>
              <a:t>позывной?</a:t>
            </a:r>
          </a:p>
        </p:txBody>
      </p:sp>
      <p:pic>
        <p:nvPicPr>
          <p:cNvPr id="1040" name="Picture 2" descr="C:\Documents and Settings\Admin\Рабочий стол\ФЕСТИВАЛЬ 23 февраля и 8 марта\0_4199b_f5a833f2_L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357686" y="1643050"/>
            <a:ext cx="4457700" cy="32385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1" cstate="print"/>
          <a:stretch>
            <a:fillRect/>
          </a:stretch>
        </p:blipFill>
        <p:spPr>
          <a:xfrm>
            <a:off x="7286644" y="7072338"/>
            <a:ext cx="304800" cy="304800"/>
          </a:xfrm>
          <a:prstGeom prst="rect">
            <a:avLst/>
          </a:prstGeom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358214" y="0"/>
            <a:ext cx="785786" cy="428604"/>
          </a:xfrm>
        </p:spPr>
        <p:txBody>
          <a:bodyPr/>
          <a:lstStyle/>
          <a:p>
            <a:fld id="{8889C49E-EEF7-4CCD-A7BF-927F937BBD71}" type="slidenum">
              <a:rPr lang="ru-RU" sz="1400" b="1" smtClean="0">
                <a:solidFill>
                  <a:schemeClr val="tx1"/>
                </a:solidFill>
              </a:rPr>
              <a:pPr/>
              <a:t>9</a:t>
            </a:fld>
            <a:r>
              <a:rPr lang="en-US" sz="1400" b="1" dirty="0" smtClean="0">
                <a:solidFill>
                  <a:schemeClr val="tx1"/>
                </a:solidFill>
              </a:rPr>
              <a:t>/22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036" grpId="0" animBg="1"/>
      <p:bldP spid="103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</TotalTime>
  <Words>1286</Words>
  <Application>Microsoft Office PowerPoint</Application>
  <PresentationFormat>Экран (4:3)</PresentationFormat>
  <Paragraphs>345</Paragraphs>
  <Slides>22</Slides>
  <Notes>1</Notes>
  <HiddenSlides>0</HiddenSlides>
  <MMClips>20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Что?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Источники информации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365</cp:revision>
  <dcterms:created xsi:type="dcterms:W3CDTF">2011-11-06T04:07:45Z</dcterms:created>
  <dcterms:modified xsi:type="dcterms:W3CDTF">2012-03-31T16:53:43Z</dcterms:modified>
</cp:coreProperties>
</file>