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7" r:id="rId2"/>
    <p:sldId id="268" r:id="rId3"/>
    <p:sldId id="291" r:id="rId4"/>
    <p:sldId id="276" r:id="rId5"/>
    <p:sldId id="273" r:id="rId6"/>
    <p:sldId id="292" r:id="rId7"/>
    <p:sldId id="308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2" r:id="rId17"/>
    <p:sldId id="269" r:id="rId18"/>
    <p:sldId id="307" r:id="rId19"/>
    <p:sldId id="305" r:id="rId20"/>
    <p:sldId id="270" r:id="rId21"/>
    <p:sldId id="306" r:id="rId22"/>
    <p:sldId id="263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2B0F"/>
    <a:srgbClr val="265B1F"/>
    <a:srgbClr val="483E2C"/>
    <a:srgbClr val="2E6D25"/>
    <a:srgbClr val="337929"/>
    <a:srgbClr val="323E1A"/>
    <a:srgbClr val="76BF45"/>
    <a:srgbClr val="8BCD43"/>
    <a:srgbClr val="9CD45E"/>
    <a:srgbClr val="74B2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45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C63C8-C4A0-4166-BE6E-E7EC6CAE90DB}" type="datetimeFigureOut">
              <a:rPr lang="ru-RU" smtClean="0"/>
              <a:pPr/>
              <a:t>13.12.2011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0652C-4A64-4F10-9D53-8CF1DB635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0652C-4A64-4F10-9D53-8CF1DB6351A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4.png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12" Type="http://schemas.openxmlformats.org/officeDocument/2006/relationships/image" Target="../media/image54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53.jpeg"/><Relationship Id="rId5" Type="http://schemas.openxmlformats.org/officeDocument/2006/relationships/image" Target="../media/image49.png"/><Relationship Id="rId10" Type="http://schemas.openxmlformats.org/officeDocument/2006/relationships/image" Target="../media/image52.jpeg"/><Relationship Id="rId4" Type="http://schemas.openxmlformats.org/officeDocument/2006/relationships/image" Target="../media/image48.jpeg"/><Relationship Id="rId9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8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img-samara.fotki.yandex.ru/get/4911/poetree.4/0_5c591_9833b68a_XL" TargetMode="External"/><Relationship Id="rId13" Type="http://schemas.openxmlformats.org/officeDocument/2006/relationships/hyperlink" Target="http://gallerix.ru/pic/Shishkin/image/glrx-815594482.JPG" TargetMode="External"/><Relationship Id="rId18" Type="http://schemas.openxmlformats.org/officeDocument/2006/relationships/hyperlink" Target="http://gallerix.ru/pic/Shishkin/image/glrx-686340332.JPG" TargetMode="External"/><Relationship Id="rId26" Type="http://schemas.openxmlformats.org/officeDocument/2006/relationships/hyperlink" Target="http://www.virtuzor.ru/data/projects/photos/5/169/2ca65d02f87eef53c526b694898e9168.jpg" TargetMode="External"/><Relationship Id="rId39" Type="http://schemas.openxmlformats.org/officeDocument/2006/relationships/hyperlink" Target="http://img-samara.fotki.yandex.ru/get/4401/nic-khodyrev.20/0_55696_1af9e6b0_XL" TargetMode="External"/><Relationship Id="rId3" Type="http://schemas.openxmlformats.org/officeDocument/2006/relationships/hyperlink" Target="http://depositfiles.com/ru/files/ocgkp9hjz" TargetMode="External"/><Relationship Id="rId21" Type="http://schemas.openxmlformats.org/officeDocument/2006/relationships/hyperlink" Target="http://activerain.com/image_store/uploads/9/4/4/9/9/ar119834099499449.jpg" TargetMode="External"/><Relationship Id="rId34" Type="http://schemas.openxmlformats.org/officeDocument/2006/relationships/hyperlink" Target="http://img1.liveinternet.ru/images/attach/b/3/15/869/15869602_I.jpg" TargetMode="External"/><Relationship Id="rId7" Type="http://schemas.openxmlformats.org/officeDocument/2006/relationships/hyperlink" Target="http://images.huffingtonpost.com/2011-05-23-Franz_Liszt_by_Pierre_Petit.png" TargetMode="External"/><Relationship Id="rId12" Type="http://schemas.openxmlformats.org/officeDocument/2006/relationships/hyperlink" Target="http://gallerix.ru/pic/Shishkin/image/glrx-986926269.JPG" TargetMode="External"/><Relationship Id="rId17" Type="http://schemas.openxmlformats.org/officeDocument/2006/relationships/hyperlink" Target="http://gallerix.ru/pic/Shishkin/image/glrx-545687866.JPG" TargetMode="External"/><Relationship Id="rId25" Type="http://schemas.openxmlformats.org/officeDocument/2006/relationships/hyperlink" Target="http://www.100000freecliparts.com/clipart/Plants/forest/forest_070.gif" TargetMode="External"/><Relationship Id="rId33" Type="http://schemas.openxmlformats.org/officeDocument/2006/relationships/hyperlink" Target="http://www.zya.ru/images/lands/photo19738b.jpg" TargetMode="External"/><Relationship Id="rId38" Type="http://schemas.openxmlformats.org/officeDocument/2006/relationships/hyperlink" Target="http://www.prirodasibiri.ru/links/173/id045-01.jpg" TargetMode="External"/><Relationship Id="rId2" Type="http://schemas.openxmlformats.org/officeDocument/2006/relationships/hyperlink" Target="http://kladovka.kg/uploads/posts/2010-09/1283461344_3.jpg" TargetMode="External"/><Relationship Id="rId16" Type="http://schemas.openxmlformats.org/officeDocument/2006/relationships/hyperlink" Target="http://gallerix.ru/pic/Shishkin/image/glrx-632919311.JPG" TargetMode="External"/><Relationship Id="rId20" Type="http://schemas.openxmlformats.org/officeDocument/2006/relationships/hyperlink" Target="http://gallerix.ru/pic/Shishkin/image/glrx-696997070.JPG" TargetMode="External"/><Relationship Id="rId29" Type="http://schemas.openxmlformats.org/officeDocument/2006/relationships/hyperlink" Target="http://ftp.photoclub.com.ua/p/f/67061.jpeg?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-cafe.ru/days/bio/pic/iish.jpg" TargetMode="External"/><Relationship Id="rId11" Type="http://schemas.openxmlformats.org/officeDocument/2006/relationships/hyperlink" Target="http://gallerix.ru/pic/Shishkin/image/glrx-837100219.JPG" TargetMode="External"/><Relationship Id="rId24" Type="http://schemas.openxmlformats.org/officeDocument/2006/relationships/hyperlink" Target="http://www.100000freecliparts.com/clipart/Plants/forest/forest_056.gif" TargetMode="External"/><Relationship Id="rId32" Type="http://schemas.openxmlformats.org/officeDocument/2006/relationships/hyperlink" Target="http://r-img.fotki.yandex.ru/get/4805/baranovagalina.43/0_3f161_582f291_XL" TargetMode="External"/><Relationship Id="rId37" Type="http://schemas.openxmlformats.org/officeDocument/2006/relationships/hyperlink" Target="http://nature.baikal.ru/phs/norm/10/10254.jpg" TargetMode="External"/><Relationship Id="rId40" Type="http://schemas.openxmlformats.org/officeDocument/2006/relationships/hyperlink" Target="http://www.rexbooks.ucoz.ru/_ph/150/2/274974452.jpg" TargetMode="External"/><Relationship Id="rId5" Type="http://schemas.openxmlformats.org/officeDocument/2006/relationships/hyperlink" Target="http://www.bisound.com/dl/?&amp;action=downloading&amp;code=Hqd2a02uUi9s3ctnwWV7_EKV2zQlMMxSFJ08FgtvPt4" TargetMode="External"/><Relationship Id="rId15" Type="http://schemas.openxmlformats.org/officeDocument/2006/relationships/hyperlink" Target="http://gallerix.ru/pic/Shishkin/image/glrx-933889770.JPG" TargetMode="External"/><Relationship Id="rId23" Type="http://schemas.openxmlformats.org/officeDocument/2006/relationships/hyperlink" Target="http://img1.liveinternet.ru/images/foto/669704/f_241053.jpg" TargetMode="External"/><Relationship Id="rId28" Type="http://schemas.openxmlformats.org/officeDocument/2006/relationships/hyperlink" Target="http://img1.liveinternet.ru/images/attach/c/3/77/186/77186671_large_092c50472c84b86cfd380646d1162906.jpg" TargetMode="External"/><Relationship Id="rId36" Type="http://schemas.openxmlformats.org/officeDocument/2006/relationships/hyperlink" Target="http://img-samara.fotki.yandex.ru/get/3608/alex387s.9/0_38f57_eac18c93_XL" TargetMode="External"/><Relationship Id="rId10" Type="http://schemas.openxmlformats.org/officeDocument/2006/relationships/hyperlink" Target="http://gallerix.ru/pic/Shishkin/image/glrx-222058105.JPG" TargetMode="External"/><Relationship Id="rId19" Type="http://schemas.openxmlformats.org/officeDocument/2006/relationships/hyperlink" Target="http://gallerix.ru/pic/Shishkin/image/glrx-450793457.JPG" TargetMode="External"/><Relationship Id="rId31" Type="http://schemas.openxmlformats.org/officeDocument/2006/relationships/hyperlink" Target="http://r-img.fotki.yandex.ru/get/5307/128021190.4/0_5b791_1b07d489_XL" TargetMode="External"/><Relationship Id="rId4" Type="http://schemas.openxmlformats.org/officeDocument/2006/relationships/hyperlink" Target="http://www.bisound.com/index.php?name=Files&amp;op=view_file&amp;id=9800572" TargetMode="External"/><Relationship Id="rId9" Type="http://schemas.openxmlformats.org/officeDocument/2006/relationships/hyperlink" Target="http://gallerix.ru/pic/Shishkin/image/glrx-171685791.JPG" TargetMode="External"/><Relationship Id="rId14" Type="http://schemas.openxmlformats.org/officeDocument/2006/relationships/hyperlink" Target="http://gallerix.ru/pic/Shishkin/image/glrx-989260864.JPG" TargetMode="External"/><Relationship Id="rId22" Type="http://schemas.openxmlformats.org/officeDocument/2006/relationships/hyperlink" Target="http://pticesrbije.files.wordpress.com/2011/05/lc3bctt-witt_moor-2.jpg" TargetMode="External"/><Relationship Id="rId27" Type="http://schemas.openxmlformats.org/officeDocument/2006/relationships/hyperlink" Target="http://lesok-mdou15.ucoz.ru/cartinka/f24.png" TargetMode="External"/><Relationship Id="rId30" Type="http://schemas.openxmlformats.org/officeDocument/2006/relationships/hyperlink" Target="http://magictown.narod.ru/IM000567.JPG" TargetMode="External"/><Relationship Id="rId35" Type="http://schemas.openxmlformats.org/officeDocument/2006/relationships/hyperlink" Target="http://img-samara.fotki.yandex.ru/get/5112/100145042.10/0_5921b_a0257bd7_X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6.png"/><Relationship Id="rId9" Type="http://schemas.openxmlformats.org/officeDocument/2006/relationships/image" Target="../media/image14.jpeg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slide" Target="slide9.xml"/><Relationship Id="rId5" Type="http://schemas.openxmlformats.org/officeDocument/2006/relationships/image" Target="../media/image25.jpeg"/><Relationship Id="rId10" Type="http://schemas.openxmlformats.org/officeDocument/2006/relationships/slide" Target="slide10.xml"/><Relationship Id="rId4" Type="http://schemas.openxmlformats.org/officeDocument/2006/relationships/image" Target="../media/image24.png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9.jpeg"/><Relationship Id="rId7" Type="http://schemas.openxmlformats.org/officeDocument/2006/relationships/slide" Target="slide8.xml"/><Relationship Id="rId12" Type="http://schemas.openxmlformats.org/officeDocument/2006/relationships/image" Target="../media/image36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5.jpeg"/><Relationship Id="rId5" Type="http://schemas.openxmlformats.org/officeDocument/2006/relationships/image" Target="../media/image31.jpeg"/><Relationship Id="rId10" Type="http://schemas.openxmlformats.org/officeDocument/2006/relationships/image" Target="../media/image34.jpeg"/><Relationship Id="rId4" Type="http://schemas.openxmlformats.org/officeDocument/2006/relationships/image" Target="../media/image30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Елена\Рабочий стол\экосистемы тест\картинки\угл вин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743200" cy="3380014"/>
          </a:xfrm>
          <a:prstGeom prst="rect">
            <a:avLst/>
          </a:prstGeom>
          <a:noFill/>
        </p:spPr>
      </p:pic>
      <p:pic>
        <p:nvPicPr>
          <p:cNvPr id="1027" name="Picture 3" descr="D:\Папка для работы\Экосистема лес\Экосистема лес\шрифт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87828" y="2209800"/>
            <a:ext cx="7968343" cy="20628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68110" y="5410200"/>
            <a:ext cx="78077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Авторы:</a:t>
            </a:r>
          </a:p>
          <a:p>
            <a:pPr algn="ctr"/>
            <a:r>
              <a:rPr lang="ru-RU" dirty="0" err="1" smtClean="0"/>
              <a:t>Карышева</a:t>
            </a:r>
            <a:r>
              <a:rPr lang="ru-RU" dirty="0" smtClean="0"/>
              <a:t> Елена Николаевна, МОУ «</a:t>
            </a:r>
            <a:r>
              <a:rPr lang="ru-RU" dirty="0" err="1" smtClean="0"/>
              <a:t>Сычёвская</a:t>
            </a:r>
            <a:r>
              <a:rPr lang="ru-RU" smtClean="0"/>
              <a:t> СОШ», </a:t>
            </a:r>
            <a:r>
              <a:rPr lang="ru-RU" dirty="0" smtClean="0"/>
              <a:t>Алтайский край</a:t>
            </a:r>
          </a:p>
          <a:p>
            <a:pPr algn="ctr"/>
            <a:r>
              <a:rPr lang="ru-RU" dirty="0" smtClean="0"/>
              <a:t>Буряк Мария Викторовна, МОУ </a:t>
            </a:r>
            <a:r>
              <a:rPr lang="ru-RU" dirty="0" err="1" smtClean="0"/>
              <a:t>Поляковская</a:t>
            </a:r>
            <a:r>
              <a:rPr lang="ru-RU" dirty="0" smtClean="0"/>
              <a:t> СОШ «ОЦ», Самарская область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609600"/>
            <a:ext cx="53085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Окружающий мир, 3 класс, УМК «Школа 2100»</a:t>
            </a:r>
            <a:endParaRPr lang="ru-RU" sz="2000" dirty="0"/>
          </a:p>
        </p:txBody>
      </p:sp>
      <p:pic>
        <p:nvPicPr>
          <p:cNvPr id="10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5" descr="D:\Папка для работы\Экосистема лес\Экосистема лес\виньетка 2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pic>
        <p:nvPicPr>
          <p:cNvPr id="26629" name="Picture 5" descr="C:\Documents and Settings\Admin\Рабочий стол\рябина.JPG"/>
          <p:cNvPicPr>
            <a:picLocks noChangeArrowheads="1"/>
          </p:cNvPicPr>
          <p:nvPr/>
        </p:nvPicPr>
        <p:blipFill>
          <a:blip r:embed="rId4" cstate="email">
            <a:lum bright="-10000"/>
          </a:blip>
          <a:srcRect/>
          <a:stretch>
            <a:fillRect/>
          </a:stretch>
        </p:blipFill>
        <p:spPr bwMode="auto">
          <a:xfrm>
            <a:off x="5105400" y="914400"/>
            <a:ext cx="2973600" cy="22068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6630" name="Picture 6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66800" y="914400"/>
            <a:ext cx="2973600" cy="22068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pic>
        <p:nvPicPr>
          <p:cNvPr id="9" name="Picture 2" descr="D:\Папка для работы\Экосистема лес\Экосистема лес\шрифт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14650" y="228600"/>
            <a:ext cx="3314700" cy="71818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656000" y="5868000"/>
            <a:ext cx="1672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малина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6000" y="2988000"/>
            <a:ext cx="1567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калина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1200" y="2988000"/>
            <a:ext cx="1609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рябина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00" y="5867400"/>
            <a:ext cx="23855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смородина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14" name="Picture 2" descr="C:\Documents and Settings\Admin\Рабочий стол\малина.jpg"/>
          <p:cNvPicPr>
            <a:picLocks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66800" y="3810000"/>
            <a:ext cx="2973600" cy="22068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15" name="Picture 6"/>
          <p:cNvPicPr>
            <a:picLocks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105400" y="3810000"/>
            <a:ext cx="2973600" cy="22068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1066800" y="914400"/>
            <a:ext cx="29718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05400" y="914400"/>
            <a:ext cx="29718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066800" y="3810000"/>
            <a:ext cx="29718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105400" y="3810000"/>
            <a:ext cx="29718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3" descr="C:\Documents and Settings\Admin\Рабочий стол\фото эжкосистема\калина2.jpg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1" name="Picture 3" descr="C:\Documents and Settings\Admin\Рабочий стол\фото эжкосистема\рябина2.jpg"/>
          <p:cNvPicPr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42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2" name="Picture 2" descr="C:\Documents and Settings\Admin\Рабочий стол\малина.jpg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42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3" name="Picture 6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4200" y="241200"/>
            <a:ext cx="8535600" cy="63360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Папка для работы\Экосистема лес\Экосистема лес\шрифт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86150" y="228600"/>
            <a:ext cx="2171700" cy="76303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95400" y="2916000"/>
            <a:ext cx="2504019" cy="648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папоротник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4" name="Picture 3" descr="C:\Documents and Settings\Admin\Рабочий стол\фото эжкосистема\земляника2.jpg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838200"/>
            <a:ext cx="2973600" cy="22068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5472000" y="2916000"/>
            <a:ext cx="2300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земляника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5832000"/>
            <a:ext cx="2895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кукушкин лён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44000" y="5796000"/>
            <a:ext cx="3966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венерин башмачок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14" name="Picture 5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66800" y="838200"/>
            <a:ext cx="2973600" cy="22068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pic>
        <p:nvPicPr>
          <p:cNvPr id="15" name="Picture 10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05400" y="3733799"/>
            <a:ext cx="2973600" cy="22068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pic>
        <p:nvPicPr>
          <p:cNvPr id="16" name="Picture 5" descr="D:\Папка для работы\Экосистема лес\Экосистема лес\виньетка 2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pic>
        <p:nvPicPr>
          <p:cNvPr id="9220" name="Picture 4" descr="C:\Documents and Settings\Admin\Рабочий стол\кукушкин лён.jpg"/>
          <p:cNvPicPr>
            <a:picLocks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66799" y="3733800"/>
            <a:ext cx="2973600" cy="22068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990600" y="8382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05400" y="8382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990600" y="37338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029200" y="37338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5" descr="C:\Documents and Settings\Admin\Рабочий стол\фото эжкосистема\папоротник4.jpg"/>
          <p:cNvPicPr>
            <a:picLocks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pic>
        <p:nvPicPr>
          <p:cNvPr id="22" name="Picture 6" descr="C:\Documents and Settings\Admin\Рабочий стол\фото эжкосистема\земляника.JPG"/>
          <p:cNvPicPr>
            <a:picLocks noChangeArrowheads="1"/>
          </p:cNvPicPr>
          <p:nvPr/>
        </p:nvPicPr>
        <p:blipFill>
          <a:blip r:embed="rId10" cstate="email">
            <a:lum bright="-10000"/>
          </a:blip>
          <a:srcRect/>
          <a:stretch>
            <a:fillRect/>
          </a:stretch>
        </p:blipFill>
        <p:spPr bwMode="auto">
          <a:xfrm>
            <a:off x="304800" y="261000"/>
            <a:ext cx="8534400" cy="63360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pic>
        <p:nvPicPr>
          <p:cNvPr id="23" name="Picture 2" descr="C:\Documents and Settings\Admin\Рабочий стол\фото эжкосистема\кукушкин лён.jpg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pic>
        <p:nvPicPr>
          <p:cNvPr id="24" name="Picture 3" descr="C:\Documents and Settings\Admin\Рабочий стол\фото эжкосистема\венерин.jpg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 стрелкой 6"/>
          <p:cNvCxnSpPr/>
          <p:nvPr/>
        </p:nvCxnSpPr>
        <p:spPr>
          <a:xfrm rot="5400000">
            <a:off x="1676400" y="2438400"/>
            <a:ext cx="1447800" cy="9906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</p:cNvCxnSpPr>
          <p:nvPr/>
        </p:nvCxnSpPr>
        <p:spPr>
          <a:xfrm rot="5400000">
            <a:off x="3848100" y="2933700"/>
            <a:ext cx="1447800" cy="1588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943600" y="2362200"/>
            <a:ext cx="1524000" cy="10668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1"/>
          <p:cNvSpPr/>
          <p:nvPr/>
        </p:nvSpPr>
        <p:spPr>
          <a:xfrm>
            <a:off x="1428728" y="914400"/>
            <a:ext cx="6286544" cy="12954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Лес – это устойчивая экосистема, состоящая из трёх «этажей»</a:t>
            </a:r>
          </a:p>
          <a:p>
            <a:pPr algn="ctr"/>
            <a:endParaRPr lang="ru-RU" dirty="0"/>
          </a:p>
        </p:txBody>
      </p:sp>
      <p:pic>
        <p:nvPicPr>
          <p:cNvPr id="14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sp>
        <p:nvSpPr>
          <p:cNvPr id="23" name="Скругленный прямоугольник 22"/>
          <p:cNvSpPr/>
          <p:nvPr/>
        </p:nvSpPr>
        <p:spPr>
          <a:xfrm>
            <a:off x="3157532" y="3733800"/>
            <a:ext cx="2633668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Средний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кустарники</a:t>
            </a:r>
          </a:p>
          <a:p>
            <a:pPr algn="ctr"/>
            <a:endParaRPr lang="ru-RU" sz="2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019800" y="3733800"/>
            <a:ext cx="2590800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Верхний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деревья</a:t>
            </a:r>
          </a:p>
          <a:p>
            <a:pPr algn="ctr"/>
            <a:endParaRPr lang="ru-RU" sz="26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7200" y="3733800"/>
            <a:ext cx="2557468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Нижний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травы</a:t>
            </a:r>
          </a:p>
          <a:p>
            <a:pPr algn="ctr"/>
            <a:endParaRPr lang="ru-RU" sz="2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D:\Папка для работы\Экосистема лес\Картины шишкина\сосновый ле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00" y="1080000"/>
            <a:ext cx="8298076" cy="5321141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pic>
        <p:nvPicPr>
          <p:cNvPr id="3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62100" y="381000"/>
            <a:ext cx="601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И.И.Шишкин. Сосновый лес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 t="2897" b="5376"/>
          <a:stretch>
            <a:fillRect/>
          </a:stretch>
        </p:blipFill>
        <p:spPr bwMode="auto">
          <a:xfrm>
            <a:off x="360000" y="306000"/>
            <a:ext cx="4724400" cy="6146911"/>
          </a:xfrm>
          <a:prstGeom prst="rect">
            <a:avLst/>
          </a:prstGeom>
          <a:noFill/>
          <a:ln w="9525">
            <a:solidFill>
              <a:srgbClr val="265B1F"/>
            </a:solidFill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181600" y="2438400"/>
            <a:ext cx="32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И.И.Шишкин. </a:t>
            </a:r>
          </a:p>
          <a:p>
            <a:pPr algn="ctr"/>
            <a:r>
              <a:rPr lang="ru-RU" sz="32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Берёза и рябинки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апка для работы\Экосистема лес\Картины шишкина\папоротник в лес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621" y="1143000"/>
            <a:ext cx="8270758" cy="5257800"/>
          </a:xfrm>
          <a:prstGeom prst="rect">
            <a:avLst/>
          </a:prstGeom>
          <a:noFill/>
          <a:ln>
            <a:solidFill>
              <a:srgbClr val="265B1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562100" y="381000"/>
            <a:ext cx="6019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И.И.Шишкин. Папоротник в лесу</a:t>
            </a:r>
          </a:p>
        </p:txBody>
      </p:sp>
      <p:pic>
        <p:nvPicPr>
          <p:cNvPr id="3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1200"/>
            <a:ext cx="8535600" cy="63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Documents and Settings\Admin\Рабочий стол\Экосистема лес\л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200" y="4419600"/>
            <a:ext cx="2057400" cy="2057400"/>
          </a:xfrm>
          <a:prstGeom prst="rect">
            <a:avLst/>
          </a:prstGeom>
          <a:noFill/>
        </p:spPr>
      </p:pic>
      <p:pic>
        <p:nvPicPr>
          <p:cNvPr id="9" name="Picture 3" descr="C:\Documents and Settings\Admin\Рабочий стол\Экосистема лес\694898e9168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62601" y="3748616"/>
            <a:ext cx="2133600" cy="2804584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9200" y="6172200"/>
            <a:ext cx="1219200" cy="3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Picture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62600" y="62484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" name="звук леса.wav">
            <a:hlinkClick r:id="" action="ppaction://media"/>
          </p:cNvPr>
          <p:cNvPicPr>
            <a:picLocks noRot="1" noChangeAspect="1"/>
          </p:cNvPicPr>
          <p:nvPr>
            <a:wavAudioFile r:embed="rId1" name="звук леса.wav"/>
          </p:nvPr>
        </p:nvPicPr>
        <p:blipFill>
          <a:blip r:embed="rId7" cstate="email"/>
          <a:stretch>
            <a:fillRect/>
          </a:stretch>
        </p:blipFill>
        <p:spPr>
          <a:xfrm>
            <a:off x="8839200" y="5791200"/>
            <a:ext cx="304800" cy="304800"/>
          </a:xfrm>
          <a:prstGeom prst="rect">
            <a:avLst/>
          </a:prstGeom>
        </p:spPr>
      </p:pic>
      <p:pic>
        <p:nvPicPr>
          <p:cNvPr id="11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3400" y="609600"/>
            <a:ext cx="8077200" cy="54864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62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  <p:controls>
      <p:control spid="3079" name="ShockwaveFlash1" r:id="rId2" imgW="8457143" imgH="6117522"/>
    </p:controls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 стрелкой 17"/>
          <p:cNvCxnSpPr>
            <a:stCxn id="24" idx="2"/>
          </p:cNvCxnSpPr>
          <p:nvPr/>
        </p:nvCxnSpPr>
        <p:spPr>
          <a:xfrm rot="5400000">
            <a:off x="6057900" y="4076700"/>
            <a:ext cx="1143000" cy="13716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10" idx="0"/>
          </p:cNvCxnSpPr>
          <p:nvPr/>
        </p:nvCxnSpPr>
        <p:spPr>
          <a:xfrm rot="5400000">
            <a:off x="3924300" y="4686300"/>
            <a:ext cx="1295400" cy="1588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1828800" y="4191000"/>
            <a:ext cx="1371600" cy="11430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1752600" y="1752600"/>
            <a:ext cx="1371600" cy="13716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</p:cNvCxnSpPr>
          <p:nvPr/>
        </p:nvCxnSpPr>
        <p:spPr>
          <a:xfrm rot="5400000">
            <a:off x="3848100" y="2400300"/>
            <a:ext cx="1447800" cy="1588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5981700" y="1790700"/>
            <a:ext cx="1371600" cy="1295400"/>
          </a:xfrm>
          <a:prstGeom prst="straightConnector1">
            <a:avLst/>
          </a:prstGeom>
          <a:ln w="60325" cmpd="tri">
            <a:solidFill>
              <a:srgbClr val="265B1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1"/>
          <p:cNvSpPr/>
          <p:nvPr/>
        </p:nvSpPr>
        <p:spPr>
          <a:xfrm>
            <a:off x="1428728" y="381000"/>
            <a:ext cx="6286544" cy="12954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Лес – это устойчивая экосистема, состоящая из трёх «этажей»</a:t>
            </a:r>
          </a:p>
          <a:p>
            <a:pPr algn="ctr"/>
            <a:endParaRPr lang="ru-RU" dirty="0"/>
          </a:p>
        </p:txBody>
      </p:sp>
      <p:pic>
        <p:nvPicPr>
          <p:cNvPr id="14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sp>
        <p:nvSpPr>
          <p:cNvPr id="23" name="Скругленный прямоугольник 22"/>
          <p:cNvSpPr/>
          <p:nvPr/>
        </p:nvSpPr>
        <p:spPr>
          <a:xfrm>
            <a:off x="3255166" y="3200400"/>
            <a:ext cx="2633668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Средний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кустарники</a:t>
            </a:r>
          </a:p>
          <a:p>
            <a:pPr algn="ctr"/>
            <a:endParaRPr lang="ru-RU" sz="2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019800" y="3200400"/>
            <a:ext cx="2590800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Верхний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деревья</a:t>
            </a:r>
          </a:p>
          <a:p>
            <a:pPr algn="ctr"/>
            <a:endParaRPr lang="ru-RU" sz="2600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7200" y="3200400"/>
            <a:ext cx="2557468" cy="9906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Нижний «этаж»</a:t>
            </a:r>
          </a:p>
          <a:p>
            <a:pPr algn="ctr"/>
            <a:r>
              <a:rPr lang="ru-RU" sz="2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травы</a:t>
            </a:r>
          </a:p>
          <a:p>
            <a:pPr algn="ctr"/>
            <a:endParaRPr lang="ru-RU" sz="2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728" y="5334000"/>
            <a:ext cx="6286544" cy="838200"/>
          </a:xfrm>
          <a:prstGeom prst="roundRect">
            <a:avLst/>
          </a:prstGeom>
          <a:solidFill>
            <a:schemeClr val="bg1"/>
          </a:solidFill>
          <a:ln w="63500" cmpd="tri">
            <a:solidFill>
              <a:srgbClr val="265B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  <a:p>
            <a:pPr algn="ctr"/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Выполняют роль производителей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  <p:controls>
      <p:control spid="25603" name="ShockwaveFlash1" r:id="rId2" imgW="8457143" imgH="6117522"/>
    </p:controls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Елена\Рабочий стол\экосистемы тест\картинки\угл вин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43200" cy="3380014"/>
          </a:xfrm>
          <a:prstGeom prst="rect">
            <a:avLst/>
          </a:prstGeom>
          <a:noFill/>
        </p:spPr>
      </p:pic>
      <p:pic>
        <p:nvPicPr>
          <p:cNvPr id="2052" name="Picture 4" descr="D:\Папка для работы\Экосистема лес\Экосистема лес\шрифт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33450" y="2209800"/>
            <a:ext cx="7277100" cy="2004751"/>
          </a:xfrm>
          <a:prstGeom prst="rect">
            <a:avLst/>
          </a:prstGeom>
          <a:noFill/>
        </p:spPr>
      </p:pic>
      <p:pic>
        <p:nvPicPr>
          <p:cNvPr id="2053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pic>
        <p:nvPicPr>
          <p:cNvPr id="6" name="Picture 3" descr="D:\Папка для работы\Экосистема лес\Экосистема лес\шрифт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7828" y="2209800"/>
            <a:ext cx="7968343" cy="2062872"/>
          </a:xfrm>
          <a:prstGeom prst="rect">
            <a:avLst/>
          </a:prstGeom>
          <a:noFill/>
        </p:spPr>
      </p:pic>
      <p:pic>
        <p:nvPicPr>
          <p:cNvPr id="7" name="звук леса.wav">
            <a:hlinkClick r:id="" action="ppaction://media"/>
          </p:cNvPr>
          <p:cNvPicPr>
            <a:picLocks noRot="1" noChangeAspect="1"/>
          </p:cNvPicPr>
          <p:nvPr>
            <a:wavAudioFile r:embed="rId1" name="звук леса.wav"/>
          </p:nvPr>
        </p:nvPicPr>
        <p:blipFill>
          <a:blip r:embed="rId7" cstate="email"/>
          <a:stretch>
            <a:fillRect/>
          </a:stretch>
        </p:blipFill>
        <p:spPr>
          <a:xfrm>
            <a:off x="88392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2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  <p:controls>
      <p:control spid="22531" name="ShockwaveFlash1" r:id="rId2" imgW="8457143" imgH="6117522"/>
    </p:controls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41200"/>
            <a:ext cx="8535600" cy="63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Documents and Settings\Admin\Рабочий стол\Экосистема лес\л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4419600"/>
            <a:ext cx="2057400" cy="2057400"/>
          </a:xfrm>
          <a:prstGeom prst="rect">
            <a:avLst/>
          </a:prstGeom>
          <a:noFill/>
        </p:spPr>
      </p:pic>
      <p:pic>
        <p:nvPicPr>
          <p:cNvPr id="9" name="Picture 3" descr="C:\Documents and Settings\Admin\Рабочий стол\Экосистема лес\694898e916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2601" y="3748616"/>
            <a:ext cx="2133600" cy="2804584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6172200"/>
            <a:ext cx="1219200" cy="3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Picture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62484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1" name="Picture 5" descr="D:\Папка для работы\Экосистема лес\Экосистема лес\виньетка 2.png">
            <a:hlinkClick r:id="" action="ppaction://hlinkshowjump?jump=endshow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152400"/>
            <a:ext cx="2286000" cy="5635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867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700" dirty="0" smtClean="0"/>
              <a:t>Фон сделан в программе </a:t>
            </a:r>
            <a:r>
              <a:rPr lang="en-US" sz="700" dirty="0" smtClean="0"/>
              <a:t>Adobe Photoshop</a:t>
            </a:r>
            <a:endParaRPr lang="ru-RU" sz="700" dirty="0" smtClean="0">
              <a:hlinkClick r:id="rId2"/>
            </a:endParaRPr>
          </a:p>
          <a:p>
            <a:r>
              <a:rPr lang="en-US" sz="700" dirty="0" smtClean="0">
                <a:hlinkClick r:id="rId2"/>
              </a:rPr>
              <a:t>http://kladovka.kg/uploads/posts/2010-09/1283461344_3.jpg</a:t>
            </a:r>
            <a:r>
              <a:rPr lang="ru-RU" sz="700" dirty="0" smtClean="0"/>
              <a:t> угловая виньетка</a:t>
            </a:r>
          </a:p>
          <a:p>
            <a:pPr>
              <a:buNone/>
            </a:pPr>
            <a:r>
              <a:rPr lang="ru-RU" sz="700" dirty="0" smtClean="0"/>
              <a:t>Музыка (вступление) – </a:t>
            </a:r>
            <a:r>
              <a:rPr lang="ru-RU" sz="700" u="sng" dirty="0" smtClean="0">
                <a:hlinkClick r:id="rId3"/>
              </a:rPr>
              <a:t>http://depositfiles.com/ru/files/ocgkp9hjz</a:t>
            </a:r>
            <a:endParaRPr lang="ru-RU" sz="700" dirty="0" smtClean="0"/>
          </a:p>
          <a:p>
            <a:r>
              <a:rPr lang="ru-RU" sz="700" dirty="0" smtClean="0"/>
              <a:t>Музыка (</a:t>
            </a:r>
            <a:r>
              <a:rPr lang="ru-RU" sz="700" dirty="0" err="1" smtClean="0"/>
              <a:t>Ференц</a:t>
            </a:r>
            <a:r>
              <a:rPr lang="ru-RU" sz="700" dirty="0" smtClean="0"/>
              <a:t> Лист. Шелест леса) –  </a:t>
            </a:r>
            <a:r>
              <a:rPr lang="en-US" sz="700" dirty="0" smtClean="0">
                <a:hlinkClick r:id="rId4"/>
              </a:rPr>
              <a:t>http://www.bisound.com/index.php?name=Files&amp;op=view_file&amp;id=9800572</a:t>
            </a:r>
            <a:endParaRPr lang="ru-RU" sz="700" dirty="0" smtClean="0"/>
          </a:p>
          <a:p>
            <a:r>
              <a:rPr lang="ru-RU" sz="700" dirty="0" smtClean="0"/>
              <a:t>Скачано   </a:t>
            </a:r>
            <a:r>
              <a:rPr lang="en-US" sz="700" dirty="0" smtClean="0">
                <a:hlinkClick r:id="rId5"/>
              </a:rPr>
              <a:t>http://www.bisound.com/dl/?&amp;action=downloading&amp;code=Hqd2a02uUi9s3ctnwWV7_EKV2zQlMMxSFJ08FgtvPt4</a:t>
            </a:r>
            <a:r>
              <a:rPr lang="en-US" sz="700" dirty="0" smtClean="0"/>
              <a:t>.</a:t>
            </a:r>
            <a:endParaRPr lang="ru-RU" sz="700" dirty="0" smtClean="0"/>
          </a:p>
          <a:p>
            <a:pPr>
              <a:buNone/>
            </a:pPr>
            <a:r>
              <a:rPr lang="ru-RU" sz="700" dirty="0" smtClean="0"/>
              <a:t>Портреты</a:t>
            </a:r>
          </a:p>
          <a:p>
            <a:r>
              <a:rPr lang="ru-RU" sz="700" dirty="0" smtClean="0"/>
              <a:t>Шишкин И.И. - </a:t>
            </a:r>
            <a:r>
              <a:rPr lang="en-US" sz="700" dirty="0" smtClean="0">
                <a:hlinkClick r:id="rId6"/>
              </a:rPr>
              <a:t>http://www.c-cafe.ru/days/bio/pic/iish.jpg</a:t>
            </a:r>
            <a:endParaRPr lang="ru-RU" sz="700" dirty="0" smtClean="0"/>
          </a:p>
          <a:p>
            <a:r>
              <a:rPr lang="ru-RU" sz="700" dirty="0" smtClean="0"/>
              <a:t>Лист Ф. -</a:t>
            </a:r>
            <a:r>
              <a:rPr lang="en-US" sz="700" dirty="0" smtClean="0">
                <a:hlinkClick r:id="rId7"/>
              </a:rPr>
              <a:t>http://</a:t>
            </a:r>
            <a:r>
              <a:rPr lang="en-US" sz="700" dirty="0" smtClean="0">
                <a:hlinkClick r:id="rId7"/>
              </a:rPr>
              <a:t>images.huffingtonpost.com/2011-05-23-Franz_Liszt_by_Pierre_Petit.png</a:t>
            </a:r>
            <a:endParaRPr lang="ru-RU" sz="700" dirty="0" smtClean="0"/>
          </a:p>
          <a:p>
            <a:r>
              <a:rPr lang="ru-RU" sz="700" dirty="0" smtClean="0"/>
              <a:t>Пришвин М.М. - </a:t>
            </a:r>
            <a:r>
              <a:rPr lang="en-US" sz="700" dirty="0" smtClean="0">
                <a:hlinkClick r:id="rId8"/>
              </a:rPr>
              <a:t>http://</a:t>
            </a:r>
            <a:r>
              <a:rPr lang="en-US" sz="700" dirty="0" smtClean="0">
                <a:hlinkClick r:id="rId8"/>
              </a:rPr>
              <a:t>img-samara.fotki.yandex.ru/get/4911/poetree.4/0_5c591_9833b68a_XL</a:t>
            </a:r>
            <a:endParaRPr lang="ru-RU" sz="700" dirty="0" smtClean="0"/>
          </a:p>
          <a:p>
            <a:pPr>
              <a:buNone/>
            </a:pPr>
            <a:r>
              <a:rPr lang="ru-RU" sz="700" dirty="0" smtClean="0"/>
              <a:t>Картины </a:t>
            </a:r>
            <a:r>
              <a:rPr lang="ru-RU" sz="700" dirty="0" smtClean="0"/>
              <a:t>Шишкина И.И.</a:t>
            </a:r>
          </a:p>
          <a:p>
            <a:r>
              <a:rPr lang="ru-RU" sz="700" dirty="0" smtClean="0"/>
              <a:t>Берёзовый лес - </a:t>
            </a:r>
            <a:r>
              <a:rPr lang="ru-RU" sz="700" u="sng" dirty="0" smtClean="0">
                <a:hlinkClick r:id="rId9"/>
              </a:rPr>
              <a:t>http://gallerix.ru/pic/Shishkin/image/glrx-171685791.JPG</a:t>
            </a:r>
            <a:endParaRPr lang="ru-RU" sz="700" dirty="0" smtClean="0"/>
          </a:p>
          <a:p>
            <a:r>
              <a:rPr lang="ru-RU" sz="700" dirty="0" smtClean="0"/>
              <a:t>Буковый лес в Швейцарии - </a:t>
            </a:r>
            <a:r>
              <a:rPr lang="ru-RU" sz="700" u="sng" dirty="0" smtClean="0">
                <a:hlinkClick r:id="rId10"/>
              </a:rPr>
              <a:t>http://gallerix.ru/pic/Shishkin/image/glrx-222058105.JPG</a:t>
            </a:r>
            <a:endParaRPr lang="ru-RU" sz="700" dirty="0" smtClean="0"/>
          </a:p>
          <a:p>
            <a:r>
              <a:rPr lang="ru-RU" sz="700" dirty="0" smtClean="0"/>
              <a:t>В лесу графини </a:t>
            </a:r>
            <a:r>
              <a:rPr lang="ru-RU" sz="700" dirty="0" err="1" smtClean="0"/>
              <a:t>Мордвиновой</a:t>
            </a:r>
            <a:r>
              <a:rPr lang="ru-RU" sz="700" dirty="0" smtClean="0"/>
              <a:t>  - </a:t>
            </a:r>
            <a:r>
              <a:rPr lang="ru-RU" sz="700" u="sng" dirty="0" smtClean="0">
                <a:hlinkClick r:id="rId11"/>
              </a:rPr>
              <a:t>http://gallerix.ru/pic/Shishkin/image/glrx-837100219.JPG</a:t>
            </a:r>
            <a:endParaRPr lang="ru-RU" sz="700" dirty="0" smtClean="0"/>
          </a:p>
          <a:p>
            <a:r>
              <a:rPr lang="ru-RU" sz="700" dirty="0" smtClean="0"/>
              <a:t>В роще - </a:t>
            </a:r>
            <a:r>
              <a:rPr lang="ru-RU" sz="700" u="sng" dirty="0" smtClean="0">
                <a:hlinkClick r:id="rId12"/>
              </a:rPr>
              <a:t>http://gallerix.ru/pic/Shishkin/image/glrx-986926269.JPG</a:t>
            </a:r>
            <a:endParaRPr lang="ru-RU" sz="700" dirty="0" smtClean="0"/>
          </a:p>
          <a:p>
            <a:r>
              <a:rPr lang="ru-RU" sz="700" dirty="0" smtClean="0"/>
              <a:t>Дети в лесу - </a:t>
            </a:r>
            <a:r>
              <a:rPr lang="ru-RU" sz="700" u="sng" dirty="0" smtClean="0">
                <a:hlinkClick r:id="rId13"/>
              </a:rPr>
              <a:t>http://gallerix.ru/pic/Shishkin/image/glrx-815594482.JPG</a:t>
            </a:r>
            <a:endParaRPr lang="ru-RU" sz="700" dirty="0" smtClean="0"/>
          </a:p>
          <a:p>
            <a:r>
              <a:rPr lang="ru-RU" sz="700" dirty="0" smtClean="0"/>
              <a:t>Лес  - </a:t>
            </a:r>
            <a:r>
              <a:rPr lang="ru-RU" sz="700" u="sng" dirty="0" smtClean="0">
                <a:hlinkClick r:id="rId14"/>
              </a:rPr>
              <a:t>http://gallerix.ru/pic/Shishkin/image/glrx-989260864.JPG</a:t>
            </a:r>
            <a:endParaRPr lang="ru-RU" sz="700" dirty="0" smtClean="0"/>
          </a:p>
          <a:p>
            <a:r>
              <a:rPr lang="ru-RU" sz="700" dirty="0" smtClean="0"/>
              <a:t>Поляна в лесу - </a:t>
            </a:r>
            <a:r>
              <a:rPr lang="ru-RU" sz="700" u="sng" dirty="0" smtClean="0">
                <a:hlinkClick r:id="rId15"/>
              </a:rPr>
              <a:t>http://gallerix.ru/pic/Shishkin/image/glrx-933889770.JPG</a:t>
            </a:r>
            <a:endParaRPr lang="ru-RU" sz="700" dirty="0" smtClean="0"/>
          </a:p>
          <a:p>
            <a:r>
              <a:rPr lang="ru-RU" sz="700" dirty="0" smtClean="0"/>
              <a:t>Цветы на опушке - </a:t>
            </a:r>
            <a:r>
              <a:rPr lang="ru-RU" sz="700" u="sng" dirty="0" smtClean="0">
                <a:hlinkClick r:id="rId16"/>
              </a:rPr>
              <a:t>http://gallerix.ru/pic/Shishkin/image/glrx-632919311.JPG</a:t>
            </a:r>
            <a:endParaRPr lang="ru-RU" sz="700" u="sng" dirty="0" smtClean="0"/>
          </a:p>
          <a:p>
            <a:r>
              <a:rPr lang="ru-RU" sz="700" dirty="0" smtClean="0"/>
              <a:t>В заповедной дубовой роще Петра великого - </a:t>
            </a:r>
            <a:r>
              <a:rPr lang="en-US" sz="700" dirty="0" smtClean="0">
                <a:hlinkClick r:id="rId17"/>
              </a:rPr>
              <a:t>http://gallerix.ru/pic/Shishkin/image/glrx-545687866.JPG</a:t>
            </a:r>
            <a:endParaRPr lang="ru-RU" sz="700" dirty="0" smtClean="0"/>
          </a:p>
          <a:p>
            <a:r>
              <a:rPr lang="ru-RU" sz="700" dirty="0" smtClean="0"/>
              <a:t>Сосновый лес - </a:t>
            </a:r>
            <a:r>
              <a:rPr lang="en-US" sz="700" dirty="0" smtClean="0">
                <a:hlinkClick r:id="rId18"/>
              </a:rPr>
              <a:t>http://gallerix.ru/pic/Shishkin/image/glrx-686340332.JPG</a:t>
            </a:r>
            <a:endParaRPr lang="ru-RU" sz="700" dirty="0" smtClean="0"/>
          </a:p>
          <a:p>
            <a:r>
              <a:rPr lang="ru-RU" sz="700" dirty="0" smtClean="0"/>
              <a:t>Папоротник в лесу - </a:t>
            </a:r>
            <a:r>
              <a:rPr lang="en-US" sz="700" dirty="0" smtClean="0">
                <a:hlinkClick r:id="rId19"/>
              </a:rPr>
              <a:t>http://gallerix.ru/pic/Shishkin/image/glrx-450793457.JPG</a:t>
            </a:r>
            <a:endParaRPr lang="ru-RU" sz="700" dirty="0" smtClean="0"/>
          </a:p>
          <a:p>
            <a:r>
              <a:rPr lang="ru-RU" sz="700" dirty="0" smtClean="0"/>
              <a:t>Берёза и рябинки - </a:t>
            </a:r>
            <a:r>
              <a:rPr lang="en-US" sz="700" dirty="0" smtClean="0">
                <a:hlinkClick r:id="rId20"/>
              </a:rPr>
              <a:t>http://gallerix.ru/pic/Shishkin/image/glrx-696997070.JPG</a:t>
            </a:r>
            <a:endParaRPr lang="ru-RU" sz="700" dirty="0" smtClean="0"/>
          </a:p>
          <a:p>
            <a:pPr>
              <a:buNone/>
            </a:pPr>
            <a:r>
              <a:rPr lang="ru-RU" sz="700" dirty="0" smtClean="0"/>
              <a:t>Картинки</a:t>
            </a:r>
          </a:p>
          <a:p>
            <a:r>
              <a:rPr lang="ru-RU" sz="700" dirty="0" smtClean="0"/>
              <a:t>Озеро - </a:t>
            </a:r>
            <a:r>
              <a:rPr lang="en-US" sz="700" dirty="0" smtClean="0">
                <a:hlinkClick r:id="rId21"/>
              </a:rPr>
              <a:t>http://activerain.com/image_store/uploads/9/4/4/9/9/ar119834099499449.jpg</a:t>
            </a:r>
            <a:endParaRPr lang="ru-RU" sz="700" dirty="0" smtClean="0"/>
          </a:p>
          <a:p>
            <a:r>
              <a:rPr lang="ru-RU" sz="700" dirty="0" smtClean="0"/>
              <a:t>Болото - </a:t>
            </a:r>
            <a:r>
              <a:rPr lang="en-US" sz="700" dirty="0" smtClean="0">
                <a:hlinkClick r:id="rId22"/>
              </a:rPr>
              <a:t>http://pticesrbije.files.wordpress.com/2011/05/lc3bctt-witt_moor-2.jpg</a:t>
            </a:r>
            <a:endParaRPr lang="ru-RU" sz="700" dirty="0" smtClean="0"/>
          </a:p>
          <a:p>
            <a:r>
              <a:rPr lang="ru-RU" sz="700" dirty="0" smtClean="0"/>
              <a:t>Луг - </a:t>
            </a:r>
            <a:r>
              <a:rPr lang="ru-RU" sz="700" u="sng" dirty="0" smtClean="0">
                <a:hlinkClick r:id="rId23"/>
              </a:rPr>
              <a:t>http://img1.liveinternet.ru/images/foto/669704/f_241053.jpg</a:t>
            </a:r>
            <a:endParaRPr lang="ru-RU" sz="700" dirty="0" smtClean="0"/>
          </a:p>
          <a:p>
            <a:r>
              <a:rPr lang="ru-RU" sz="700" dirty="0" smtClean="0"/>
              <a:t>Дерево - </a:t>
            </a:r>
            <a:r>
              <a:rPr lang="en-US" sz="700" dirty="0" smtClean="0">
                <a:hlinkClick r:id="rId24"/>
              </a:rPr>
              <a:t>http://www.100000freecliparts.com/clipart/Plants/forest/forest_056.gif</a:t>
            </a:r>
            <a:endParaRPr lang="ru-RU" sz="700" dirty="0" smtClean="0"/>
          </a:p>
          <a:p>
            <a:r>
              <a:rPr lang="ru-RU" sz="700" dirty="0" smtClean="0"/>
              <a:t>Дерево с кроной - </a:t>
            </a:r>
            <a:r>
              <a:rPr lang="en-US" sz="700" dirty="0" smtClean="0">
                <a:hlinkClick r:id="rId25"/>
              </a:rPr>
              <a:t>http://www.100000freecliparts.com/clipart/Plants/forest/forest_070.gif</a:t>
            </a:r>
            <a:endParaRPr lang="ru-RU" sz="700" dirty="0" smtClean="0"/>
          </a:p>
          <a:p>
            <a:r>
              <a:rPr lang="ru-RU" sz="700" dirty="0" smtClean="0"/>
              <a:t>Лесовик -  </a:t>
            </a:r>
            <a:r>
              <a:rPr lang="ru-RU" sz="700" u="sng" dirty="0" smtClean="0">
                <a:hlinkClick r:id="rId26"/>
              </a:rPr>
              <a:t>http://www.virtuzor.ru/data/projects/photos/5/169/2ca65d02f87eef53c526b694898e9168.jpg</a:t>
            </a:r>
            <a:endParaRPr lang="ru-RU" sz="700" dirty="0" smtClean="0"/>
          </a:p>
          <a:p>
            <a:r>
              <a:rPr lang="ru-RU" sz="700" dirty="0" err="1" smtClean="0"/>
              <a:t>Лесовичок</a:t>
            </a:r>
            <a:r>
              <a:rPr lang="ru-RU" sz="700" dirty="0" smtClean="0"/>
              <a:t> – </a:t>
            </a:r>
            <a:r>
              <a:rPr lang="ru-RU" sz="700" u="sng" dirty="0" smtClean="0">
                <a:hlinkClick r:id="rId27"/>
              </a:rPr>
              <a:t>http://lesok-mdou15.ucoz.ru/cartinka/f24.png</a:t>
            </a:r>
            <a:endParaRPr lang="ru-RU" sz="700" dirty="0" smtClean="0"/>
          </a:p>
          <a:p>
            <a:r>
              <a:rPr lang="ru-RU" sz="700" dirty="0" smtClean="0"/>
              <a:t>Сосны - </a:t>
            </a:r>
            <a:r>
              <a:rPr lang="en-US" sz="700" dirty="0" smtClean="0">
                <a:hlinkClick r:id="rId28"/>
              </a:rPr>
              <a:t>http://img1.liveinternet.ru/images/attach/c/3/77/186/77186671_large_092c50472c84b86cfd380646d1162906.jpg</a:t>
            </a:r>
            <a:endParaRPr lang="ru-RU" sz="700" dirty="0" smtClean="0"/>
          </a:p>
          <a:p>
            <a:r>
              <a:rPr lang="ru-RU" sz="700" dirty="0" smtClean="0"/>
              <a:t>Берёзы - </a:t>
            </a:r>
            <a:r>
              <a:rPr lang="en-US" sz="700" dirty="0" smtClean="0">
                <a:hlinkClick r:id="rId29"/>
              </a:rPr>
              <a:t>http://ftp.photoclub.com.ua/p/f/67061.jpeg?0</a:t>
            </a:r>
            <a:endParaRPr lang="ru-RU" sz="700" dirty="0" smtClean="0"/>
          </a:p>
          <a:p>
            <a:r>
              <a:rPr lang="ru-RU" sz="700" dirty="0" smtClean="0"/>
              <a:t>Рябина - </a:t>
            </a:r>
            <a:r>
              <a:rPr lang="en-US" sz="700" i="1" u="sng" dirty="0" smtClean="0">
                <a:hlinkClick r:id="rId30"/>
              </a:rPr>
              <a:t>http://magictown.narod.ru/IM000567.JPG</a:t>
            </a:r>
            <a:endParaRPr lang="ru-RU" sz="700" i="1" u="sng" dirty="0" smtClean="0"/>
          </a:p>
          <a:p>
            <a:r>
              <a:rPr lang="ru-RU" sz="700" dirty="0" smtClean="0"/>
              <a:t>Калина - </a:t>
            </a:r>
            <a:r>
              <a:rPr lang="en-US" sz="700" dirty="0" smtClean="0">
                <a:hlinkClick r:id="rId31"/>
              </a:rPr>
              <a:t>http://r-img.fotki.yandex.ru/get/5307/128021190.4/0_5b791_1b07d489_XL</a:t>
            </a:r>
            <a:endParaRPr lang="ru-RU" sz="700" dirty="0" smtClean="0"/>
          </a:p>
          <a:p>
            <a:r>
              <a:rPr lang="ru-RU" sz="700" dirty="0" smtClean="0"/>
              <a:t>Лиственница - </a:t>
            </a:r>
            <a:r>
              <a:rPr lang="en-US" sz="700" dirty="0" smtClean="0">
                <a:hlinkClick r:id="rId32"/>
              </a:rPr>
              <a:t>http://r-img.fotki.yandex.ru/get/4805/baranovagalina.43/0_3f161_582f291_XL</a:t>
            </a:r>
            <a:endParaRPr lang="ru-RU" sz="700" dirty="0" smtClean="0"/>
          </a:p>
          <a:p>
            <a:r>
              <a:rPr lang="ru-RU" sz="700" dirty="0" smtClean="0"/>
              <a:t>Лес (этажи) - </a:t>
            </a:r>
            <a:r>
              <a:rPr lang="en-US" sz="700" dirty="0" smtClean="0">
                <a:hlinkClick r:id="rId33"/>
              </a:rPr>
              <a:t>http://www.zya.ru/images/lands/photo19738b.jpg</a:t>
            </a:r>
            <a:endParaRPr lang="ru-RU" sz="700" dirty="0" smtClean="0"/>
          </a:p>
          <a:p>
            <a:r>
              <a:rPr lang="ru-RU" sz="700" dirty="0" smtClean="0"/>
              <a:t>Дубы - </a:t>
            </a:r>
            <a:r>
              <a:rPr lang="en-US" sz="700" dirty="0" smtClean="0">
                <a:hlinkClick r:id="rId34"/>
              </a:rPr>
              <a:t>http://img1.liveinternet.ru/images/attach/b/3/15/869/15869602_I.jpg</a:t>
            </a:r>
            <a:endParaRPr lang="ru-RU" sz="700" dirty="0" smtClean="0"/>
          </a:p>
          <a:p>
            <a:r>
              <a:rPr lang="ru-RU" sz="700" dirty="0" smtClean="0"/>
              <a:t>Малина - </a:t>
            </a:r>
            <a:r>
              <a:rPr lang="en-US" sz="700" dirty="0" smtClean="0">
                <a:hlinkClick r:id="rId35"/>
              </a:rPr>
              <a:t>http://img-samara.fotki.yandex.ru/get/5112/100145042.10/0_5921b_a0257bd7_XL</a:t>
            </a:r>
            <a:endParaRPr lang="ru-RU" sz="700" dirty="0" smtClean="0"/>
          </a:p>
          <a:p>
            <a:r>
              <a:rPr lang="ru-RU" sz="700" dirty="0" smtClean="0"/>
              <a:t>Смородина - </a:t>
            </a:r>
            <a:r>
              <a:rPr lang="en-US" sz="700" dirty="0" smtClean="0">
                <a:hlinkClick r:id="rId36"/>
              </a:rPr>
              <a:t>http://img-samara.fotki.yandex.ru/get/3608/alex387s.9/0_38f57_eac18c93_XL</a:t>
            </a:r>
            <a:endParaRPr lang="ru-RU" sz="700" dirty="0" smtClean="0"/>
          </a:p>
          <a:p>
            <a:r>
              <a:rPr lang="ru-RU" sz="700" dirty="0" smtClean="0"/>
              <a:t>Папоротник - </a:t>
            </a:r>
            <a:r>
              <a:rPr lang="en-US" sz="700" dirty="0" smtClean="0">
                <a:hlinkClick r:id="rId37"/>
              </a:rPr>
              <a:t>http://nature.baikal.ru/phs/norm/10/10254.jpg</a:t>
            </a:r>
            <a:endParaRPr lang="ru-RU" sz="700" dirty="0" smtClean="0"/>
          </a:p>
          <a:p>
            <a:r>
              <a:rPr lang="ru-RU" sz="700" dirty="0" smtClean="0"/>
              <a:t>Венерин башмачок - </a:t>
            </a:r>
            <a:r>
              <a:rPr lang="en-US" sz="700" dirty="0" smtClean="0">
                <a:hlinkClick r:id="rId38"/>
              </a:rPr>
              <a:t>http://www.prirodasibiri.ru/links/173/id045-01.jpg</a:t>
            </a:r>
            <a:endParaRPr lang="ru-RU" sz="700" dirty="0" smtClean="0"/>
          </a:p>
          <a:p>
            <a:r>
              <a:rPr lang="ru-RU" sz="700" dirty="0" smtClean="0"/>
              <a:t>Кукушкин лён - </a:t>
            </a:r>
            <a:r>
              <a:rPr lang="en-US" sz="700" dirty="0" smtClean="0">
                <a:hlinkClick r:id="rId39"/>
              </a:rPr>
              <a:t>http://img-samara.fotki.yandex.ru/get/4401/nic-khodyrev.20/0_55696_1af9e6b0_XL</a:t>
            </a:r>
            <a:endParaRPr lang="ru-RU" sz="700" dirty="0" smtClean="0"/>
          </a:p>
          <a:p>
            <a:r>
              <a:rPr lang="ru-RU" sz="700" dirty="0" smtClean="0"/>
              <a:t>Фото земляники </a:t>
            </a:r>
            <a:r>
              <a:rPr lang="ru-RU" sz="700" dirty="0" err="1" smtClean="0"/>
              <a:t>Карышевой</a:t>
            </a:r>
            <a:r>
              <a:rPr lang="ru-RU" sz="700" dirty="0" smtClean="0"/>
              <a:t> Е.Н</a:t>
            </a:r>
            <a:r>
              <a:rPr lang="ru-RU" sz="700" dirty="0" smtClean="0"/>
              <a:t>.</a:t>
            </a:r>
          </a:p>
          <a:p>
            <a:r>
              <a:rPr lang="ru-RU" sz="700" dirty="0" smtClean="0"/>
              <a:t>Обложка книги «Этажи леса» - </a:t>
            </a:r>
            <a:r>
              <a:rPr lang="en-US" sz="700" dirty="0" smtClean="0">
                <a:hlinkClick r:id="rId40"/>
              </a:rPr>
              <a:t>http://www.rexbooks.ucoz.ru/_</a:t>
            </a:r>
            <a:r>
              <a:rPr lang="en-US" sz="700" dirty="0" smtClean="0">
                <a:hlinkClick r:id="rId40"/>
              </a:rPr>
              <a:t>ph/150/2/274974452.jpg</a:t>
            </a:r>
          </a:p>
          <a:p>
            <a:pPr>
              <a:buNone/>
            </a:pPr>
            <a:endParaRPr lang="ru-RU" sz="7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41200"/>
            <a:ext cx="8535600" cy="63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38200" y="5029200"/>
            <a:ext cx="31918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Иван Иванович</a:t>
            </a:r>
          </a:p>
          <a:p>
            <a:pPr algn="ctr"/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Шишкин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0" y="5181600"/>
            <a:ext cx="27158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err="1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Ференц</a:t>
            </a:r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 Лист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457200"/>
            <a:ext cx="3429000" cy="4548673"/>
          </a:xfrm>
          <a:prstGeom prst="rect">
            <a:avLst/>
          </a:prstGeom>
          <a:noFill/>
          <a:ln w="76200" cmpd="tri">
            <a:solidFill>
              <a:srgbClr val="122B0F"/>
            </a:solidFill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9200" y="457200"/>
            <a:ext cx="3304761" cy="4572000"/>
          </a:xfrm>
          <a:prstGeom prst="rect">
            <a:avLst/>
          </a:prstGeom>
          <a:noFill/>
          <a:ln w="76200" cmpd="tri">
            <a:solidFill>
              <a:srgbClr val="122B0F"/>
            </a:solidFill>
            <a:miter lim="800000"/>
            <a:headEnd/>
            <a:tailEnd/>
          </a:ln>
          <a:effectLst/>
        </p:spPr>
      </p:pic>
      <p:pic>
        <p:nvPicPr>
          <p:cNvPr id="10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еренц_Лист_-__Шум_леса_.wav">
            <a:hlinkClick r:id="" action="ppaction://media"/>
          </p:cNvPr>
          <p:cNvPicPr>
            <a:picLocks noRot="1" noChangeAspect="1"/>
          </p:cNvPicPr>
          <p:nvPr>
            <a:wavAudioFile r:embed="rId1" name="Ференц_Лист_-__Шум_леса_.wav"/>
          </p:nvPr>
        </p:nvPicPr>
        <p:blipFill>
          <a:blip r:embed="rId4" cstate="email"/>
          <a:stretch>
            <a:fillRect/>
          </a:stretch>
        </p:blipFill>
        <p:spPr>
          <a:xfrm>
            <a:off x="8686800" y="5410200"/>
            <a:ext cx="304800" cy="304800"/>
          </a:xfrm>
          <a:prstGeom prst="rect">
            <a:avLst/>
          </a:prstGeom>
        </p:spPr>
      </p:pic>
      <p:pic>
        <p:nvPicPr>
          <p:cNvPr id="19" name="Picture 10" descr="C:\Documents and Settings\Admin\Рабочий стол\Картины шишкина\Поляна в лесу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6000" y="230400"/>
            <a:ext cx="8535600" cy="6325200"/>
          </a:xfrm>
          <a:prstGeom prst="rect">
            <a:avLst/>
          </a:prstGeom>
          <a:noFill/>
        </p:spPr>
      </p:pic>
      <p:pic>
        <p:nvPicPr>
          <p:cNvPr id="20" name="Picture 2" descr="C:\Documents and Settings\Admin\Рабочий стол\Картины шишкина\Буковый лес в швейцарии.JPG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200" y="230400"/>
            <a:ext cx="8535600" cy="6325200"/>
          </a:xfrm>
          <a:prstGeom prst="rect">
            <a:avLst/>
          </a:prstGeom>
          <a:noFill/>
        </p:spPr>
      </p:pic>
      <p:pic>
        <p:nvPicPr>
          <p:cNvPr id="21" name="Picture 9" descr="C:\Documents and Settings\Admin\Рабочий стол\Картины шишкина\Лес 2.JPG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200" y="230400"/>
            <a:ext cx="8535600" cy="6325200"/>
          </a:xfrm>
          <a:prstGeom prst="rect">
            <a:avLst/>
          </a:prstGeom>
          <a:noFill/>
        </p:spPr>
      </p:pic>
      <p:pic>
        <p:nvPicPr>
          <p:cNvPr id="14" name="Picture 1" descr="D:\Папка для работы\Экосистема лес\Картины шишкина\glrx-545687866.JPG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6000" y="241200"/>
            <a:ext cx="8535600" cy="6325200"/>
          </a:xfrm>
          <a:prstGeom prst="rect">
            <a:avLst/>
          </a:prstGeom>
          <a:noFill/>
        </p:spPr>
      </p:pic>
      <p:pic>
        <p:nvPicPr>
          <p:cNvPr id="23" name="Picture 3" descr="C:\Documents and Settings\Admin\Рабочий стол\Картины шишкина\В лесу графини Мордвиновой.JPG"/>
          <p:cNvPicPr>
            <a:picLocks noChangeArrowheads="1"/>
          </p:cNvPicPr>
          <p:nvPr/>
        </p:nvPicPr>
        <p:blipFill>
          <a:blip r:embed="rId9"/>
          <a:srcRect r="-109"/>
          <a:stretch>
            <a:fillRect/>
          </a:stretch>
        </p:blipFill>
        <p:spPr bwMode="auto">
          <a:xfrm>
            <a:off x="306000" y="241200"/>
            <a:ext cx="8535600" cy="6325200"/>
          </a:xfrm>
          <a:prstGeom prst="rect">
            <a:avLst/>
          </a:prstGeom>
          <a:noFill/>
        </p:spPr>
      </p:pic>
      <p:pic>
        <p:nvPicPr>
          <p:cNvPr id="24" name="Picture 1" descr="C:\Documents and Settings\Admin\Рабочий стол\Картины шишкина\Берёзовый лес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06000" y="241200"/>
            <a:ext cx="8534400" cy="6325200"/>
          </a:xfrm>
          <a:prstGeom prst="rect">
            <a:avLst/>
          </a:prstGeom>
          <a:noFill/>
        </p:spPr>
      </p:pic>
      <p:pic>
        <p:nvPicPr>
          <p:cNvPr id="25" name="Picture 6" descr="C:\Documents and Settings\Admin\Рабочий стол\Картины шишкина\В роще.JPG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6000" y="241200"/>
            <a:ext cx="8535600" cy="6325200"/>
          </a:xfrm>
          <a:prstGeom prst="rect">
            <a:avLst/>
          </a:prstGeom>
          <a:noFill/>
        </p:spPr>
      </p:pic>
      <p:pic>
        <p:nvPicPr>
          <p:cNvPr id="27" name="Picture 11" descr="C:\Documents and Settings\Admin\Рабочий стол\Картины шишкина\Цветы на опушке.JPG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6000" y="241200"/>
            <a:ext cx="8535600" cy="6325200"/>
          </a:xfrm>
          <a:prstGeom prst="rect">
            <a:avLst/>
          </a:prstGeom>
          <a:noFill/>
        </p:spPr>
      </p:pic>
      <p:pic>
        <p:nvPicPr>
          <p:cNvPr id="28" name="Picture 7" descr="C:\Documents and Settings\Admin\Рабочий стол\Картины шишкина\Дети в лесу.JPG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6000" y="241200"/>
            <a:ext cx="8535600" cy="6325200"/>
          </a:xfrm>
          <a:prstGeom prst="rect">
            <a:avLst/>
          </a:prstGeom>
          <a:noFill/>
        </p:spPr>
      </p:pic>
      <p:pic>
        <p:nvPicPr>
          <p:cNvPr id="3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3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48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32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32" fill="hold" nodeType="withEffect">
                                  <p:stCondLst>
                                    <p:cond delay="7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32" fill="hold" nodeType="withEffect">
                                  <p:stCondLst>
                                    <p:cond delay="8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32" fill="hold" nodeType="withEffect">
                                  <p:stCondLst>
                                    <p:cond delay="96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450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41200"/>
            <a:ext cx="8535600" cy="63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C:\Documents and Settings\Admin\Рабочий стол\Экосистема лес\л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4419600"/>
            <a:ext cx="2057400" cy="2057400"/>
          </a:xfrm>
          <a:prstGeom prst="rect">
            <a:avLst/>
          </a:prstGeom>
          <a:noFill/>
        </p:spPr>
      </p:pic>
      <p:pic>
        <p:nvPicPr>
          <p:cNvPr id="9" name="Picture 3" descr="C:\Documents and Settings\Admin\Рабочий стол\Экосистема лес\694898e9168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562601" y="3748616"/>
            <a:ext cx="2133600" cy="2804584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9200" y="6172200"/>
            <a:ext cx="1219200" cy="3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7" name="Picture 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6248400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3492436" cy="4800600"/>
          </a:xfrm>
          <a:prstGeom prst="rect">
            <a:avLst/>
          </a:prstGeom>
          <a:noFill/>
          <a:ln w="76200" cmpd="tri">
            <a:solidFill>
              <a:srgbClr val="122B0F"/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57200" y="5257800"/>
            <a:ext cx="43236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Михаил Михайлович</a:t>
            </a:r>
          </a:p>
          <a:p>
            <a:pPr algn="ctr"/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Пришвин</a:t>
            </a:r>
            <a:endParaRPr lang="ru-RU" sz="3600" dirty="0" smtClean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143000"/>
            <a:ext cx="3016062" cy="3940629"/>
          </a:xfrm>
          <a:prstGeom prst="rect">
            <a:avLst/>
          </a:prstGeom>
          <a:noFill/>
          <a:ln w="76200" cmpd="tri">
            <a:solidFill>
              <a:srgbClr val="122B0F"/>
            </a:solidFill>
            <a:miter lim="800000"/>
            <a:headEnd/>
            <a:tailEnd/>
          </a:ln>
          <a:effectLst/>
        </p:spPr>
      </p:pic>
      <p:pic>
        <p:nvPicPr>
          <p:cNvPr id="5" name="Picture 5" descr="D:\Папка для работы\Экосистема лес\Экосистема лес\виньетка 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6934200" y="4658380"/>
            <a:ext cx="19112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кустарники</a:t>
            </a:r>
            <a:endParaRPr lang="ru-RU" sz="28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2" name="Picture 5" descr="D:\Папка для работы\Экосистема лес\Экосистема лес\виньетка 2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pic>
        <p:nvPicPr>
          <p:cNvPr id="8" name="Picture 2" descr="D:\Папка для работы\Экосистема лес\Экосистема лес\шрифт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05025" y="228600"/>
            <a:ext cx="4933950" cy="70485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81000" y="1143000"/>
            <a:ext cx="6096000" cy="51816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sp>
        <p:nvSpPr>
          <p:cNvPr id="17" name="Правая фигурная скобка 16"/>
          <p:cNvSpPr/>
          <p:nvPr/>
        </p:nvSpPr>
        <p:spPr>
          <a:xfrm>
            <a:off x="6553200" y="5638800"/>
            <a:ext cx="381000" cy="685800"/>
          </a:xfrm>
          <a:prstGeom prst="rightBrace">
            <a:avLst/>
          </a:prstGeom>
          <a:ln w="63500" cmpd="tri">
            <a:solidFill>
              <a:srgbClr val="2E6D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ая фигурная скобка 17"/>
          <p:cNvSpPr/>
          <p:nvPr/>
        </p:nvSpPr>
        <p:spPr>
          <a:xfrm>
            <a:off x="6553200" y="4267200"/>
            <a:ext cx="381000" cy="1295400"/>
          </a:xfrm>
          <a:prstGeom prst="rightBrace">
            <a:avLst/>
          </a:prstGeom>
          <a:ln w="63500" cmpd="tri">
            <a:solidFill>
              <a:srgbClr val="2E6D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авая фигурная скобка 18"/>
          <p:cNvSpPr/>
          <p:nvPr/>
        </p:nvSpPr>
        <p:spPr>
          <a:xfrm>
            <a:off x="6553200" y="1143000"/>
            <a:ext cx="381000" cy="3048000"/>
          </a:xfrm>
          <a:prstGeom prst="rightBrace">
            <a:avLst/>
          </a:prstGeom>
          <a:ln w="63500" cmpd="tri">
            <a:solidFill>
              <a:srgbClr val="2E6D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C:\Documents and Settings\Admin\Рабочий стол\Экосистема лес\л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4800" y="4495800"/>
            <a:ext cx="1676400" cy="1676400"/>
          </a:xfrm>
          <a:prstGeom prst="rect">
            <a:avLst/>
          </a:prstGeom>
          <a:noFill/>
        </p:spPr>
      </p:pic>
      <p:pic>
        <p:nvPicPr>
          <p:cNvPr id="21" name="Picture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5800" y="5938212"/>
            <a:ext cx="993422" cy="2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2" name="Picture 3" descr="C:\Documents and Settings\Admin\Рабочий стол\Экосистема лес\694898e9168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10400" y="304800"/>
            <a:ext cx="1681116" cy="22098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239000" y="5688000"/>
            <a:ext cx="10951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травы</a:t>
            </a:r>
            <a:endParaRPr lang="ru-RU" sz="28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62800" y="5410200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?</a:t>
            </a:r>
            <a:endParaRPr lang="ru-RU" sz="6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25" name="Прямоугольник 24">
            <a:hlinkClick r:id="rId9" action="ppaction://hlinksldjump"/>
          </p:cNvPr>
          <p:cNvSpPr/>
          <p:nvPr/>
        </p:nvSpPr>
        <p:spPr>
          <a:xfrm>
            <a:off x="7010400" y="5562600"/>
            <a:ext cx="1752600" cy="76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7162800" y="4343400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?</a:t>
            </a:r>
            <a:endParaRPr lang="ru-RU" sz="6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29" name="Прямоугольник 28">
            <a:hlinkClick r:id="rId10" action="ppaction://hlinksldjump"/>
          </p:cNvPr>
          <p:cNvSpPr/>
          <p:nvPr/>
        </p:nvSpPr>
        <p:spPr>
          <a:xfrm>
            <a:off x="6858000" y="4648200"/>
            <a:ext cx="1905000" cy="6096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7162800" y="2160000"/>
            <a:ext cx="57740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?</a:t>
            </a:r>
            <a:endParaRPr lang="ru-RU" sz="6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10400" y="2376000"/>
            <a:ext cx="1436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деревья</a:t>
            </a:r>
            <a:endParaRPr lang="ru-RU" sz="28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32" name="Прямоугольник 31">
            <a:hlinkClick r:id="rId11" action="ppaction://hlinksldjump"/>
          </p:cNvPr>
          <p:cNvSpPr/>
          <p:nvPr/>
        </p:nvSpPr>
        <p:spPr>
          <a:xfrm>
            <a:off x="6934200" y="2362200"/>
            <a:ext cx="1600200" cy="8382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" presetClass="entr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xit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8" grpId="0"/>
      <p:bldP spid="24" grpId="0"/>
      <p:bldP spid="26" grpId="0"/>
      <p:bldP spid="26" grpId="1"/>
      <p:bldP spid="27" grpId="0"/>
      <p:bldP spid="27" grpId="1"/>
      <p:bldP spid="27" grpId="2"/>
      <p:bldP spid="30" grpId="0"/>
      <p:bldP spid="30" grpId="1"/>
      <p:bldP spid="30" grpId="2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28000" y="2952000"/>
            <a:ext cx="13740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сосны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6800" y="914400"/>
            <a:ext cx="2971800" cy="2206336"/>
          </a:xfrm>
          <a:prstGeom prst="rect">
            <a:avLst/>
          </a:prstGeom>
          <a:noFill/>
          <a:ln w="9525">
            <a:solidFill>
              <a:srgbClr val="265B1F"/>
            </a:solidFill>
            <a:miter lim="800000"/>
            <a:headEnd/>
            <a:tailEnd/>
          </a:ln>
          <a:effectLst/>
        </p:spPr>
      </p:pic>
      <p:pic>
        <p:nvPicPr>
          <p:cNvPr id="25608" name="Picture 8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5400" y="3733800"/>
            <a:ext cx="2973600" cy="2206800"/>
          </a:xfrm>
          <a:prstGeom prst="rect">
            <a:avLst/>
          </a:prstGeom>
          <a:noFill/>
          <a:ln w="9525">
            <a:solidFill>
              <a:srgbClr val="265B1F"/>
            </a:solidFill>
            <a:miter lim="800000"/>
            <a:headEnd/>
            <a:tailEnd/>
          </a:ln>
          <a:effectLst/>
        </p:spPr>
      </p:pic>
      <p:pic>
        <p:nvPicPr>
          <p:cNvPr id="25612" name="Picture 12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05400" y="914400"/>
            <a:ext cx="2973600" cy="2206800"/>
          </a:xfrm>
          <a:prstGeom prst="rect">
            <a:avLst/>
          </a:prstGeom>
          <a:noFill/>
          <a:ln w="9525">
            <a:solidFill>
              <a:srgbClr val="265B1F"/>
            </a:solidFill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rrowheads="1"/>
          </p:cNvPicPr>
          <p:nvPr/>
        </p:nvPicPr>
        <p:blipFill>
          <a:blip r:embed="rId5" cstate="email">
            <a:lum contrast="10000"/>
          </a:blip>
          <a:srcRect/>
          <a:stretch>
            <a:fillRect/>
          </a:stretch>
        </p:blipFill>
        <p:spPr bwMode="auto">
          <a:xfrm>
            <a:off x="1066800" y="3733800"/>
            <a:ext cx="2973600" cy="2206800"/>
          </a:xfrm>
          <a:prstGeom prst="rect">
            <a:avLst/>
          </a:prstGeom>
          <a:noFill/>
          <a:ln w="9525">
            <a:solidFill>
              <a:srgbClr val="265B1F"/>
            </a:solidFill>
            <a:miter lim="800000"/>
            <a:headEnd/>
            <a:tailEnd/>
          </a:ln>
          <a:effectLst/>
        </p:spPr>
      </p:pic>
      <p:pic>
        <p:nvPicPr>
          <p:cNvPr id="11" name="Picture 2" descr="D:\Папка для работы\Экосистема лес\Экосистема лес\шрифт6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314700" y="152400"/>
            <a:ext cx="2514600" cy="88011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791200" y="5832000"/>
            <a:ext cx="1633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берёзы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72000" y="5832000"/>
            <a:ext cx="12003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дубы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20000" y="2952000"/>
            <a:ext cx="27975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n w="12700">
                  <a:solidFill>
                    <a:srgbClr val="483E2C"/>
                  </a:solidFill>
                  <a:prstDash val="solid"/>
                </a:ln>
                <a:solidFill>
                  <a:srgbClr val="265B1F"/>
                </a:solidFill>
              </a:rPr>
              <a:t>лиственницы</a:t>
            </a:r>
            <a:endParaRPr lang="ru-RU" sz="3600" dirty="0">
              <a:ln w="12700">
                <a:solidFill>
                  <a:srgbClr val="483E2C"/>
                </a:solidFill>
                <a:prstDash val="solid"/>
              </a:ln>
              <a:solidFill>
                <a:srgbClr val="265B1F"/>
              </a:solidFill>
            </a:endParaRPr>
          </a:p>
        </p:txBody>
      </p:sp>
      <p:pic>
        <p:nvPicPr>
          <p:cNvPr id="15" name="Picture 5" descr="D:\Папка для работы\Экосистема лес\Экосистема лес\виньетка 2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572500" y="6172200"/>
            <a:ext cx="571500" cy="6858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90600" y="9144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05400" y="9144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90600" y="36576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105400" y="3733800"/>
            <a:ext cx="3048000" cy="2209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2" descr="C:\Documents and Settings\Admin\Рабочий стол\77186671_large_092c50472c84b86cfd380646d1162906.jpg"/>
          <p:cNvPicPr>
            <a:picLocks noChangeArrowheads="1"/>
          </p:cNvPicPr>
          <p:nvPr/>
        </p:nvPicPr>
        <p:blipFill>
          <a:blip r:embed="rId9">
            <a:lum bright="10000" contrast="30000"/>
          </a:blip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2" name="Picture 2" descr="C:\Documents and Settings\Admin\Рабочий стол\0_3f161_582f291_XL.jpg"/>
          <p:cNvPicPr>
            <a:picLocks noChangeArrowheads="1"/>
          </p:cNvPicPr>
          <p:nvPr/>
        </p:nvPicPr>
        <p:blipFill>
          <a:blip r:embed="rId10">
            <a:lum contrast="20000"/>
          </a:blip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  <p:pic>
        <p:nvPicPr>
          <p:cNvPr id="23" name="Picture 4"/>
          <p:cNvPicPr>
            <a:picLocks noChangeArrowheads="1"/>
          </p:cNvPicPr>
          <p:nvPr/>
        </p:nvPicPr>
        <p:blipFill>
          <a:blip r:embed="rId11">
            <a:lum contrast="10000"/>
          </a:blip>
          <a:srcRect/>
          <a:stretch>
            <a:fillRect/>
          </a:stretch>
        </p:blipFill>
        <p:spPr bwMode="auto">
          <a:xfrm>
            <a:off x="306000" y="241200"/>
            <a:ext cx="8534400" cy="6336000"/>
          </a:xfrm>
          <a:prstGeom prst="rect">
            <a:avLst/>
          </a:prstGeom>
          <a:noFill/>
          <a:ln w="9525">
            <a:solidFill>
              <a:srgbClr val="2E6D25"/>
            </a:solidFill>
            <a:miter lim="800000"/>
            <a:headEnd/>
            <a:tailEnd/>
          </a:ln>
          <a:effectLst/>
        </p:spPr>
      </p:pic>
      <p:pic>
        <p:nvPicPr>
          <p:cNvPr id="24" name="Picture 2" descr="C:\Documents and Settings\Admin\Рабочий стол\фото эжкосистема\берёзы67061.jpeg"/>
          <p:cNvPicPr>
            <a:picLocks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06000" y="241200"/>
            <a:ext cx="8535600" cy="6336000"/>
          </a:xfrm>
          <a:prstGeom prst="rect">
            <a:avLst/>
          </a:prstGeom>
          <a:noFill/>
          <a:ln>
            <a:solidFill>
              <a:srgbClr val="2E6D25"/>
            </a:solidFill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316</Words>
  <PresentationFormat>Экран (4:3)</PresentationFormat>
  <Paragraphs>101</Paragraphs>
  <Slides>22</Slides>
  <Notes>1</Notes>
  <HiddenSlides>2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Ссылки: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289</cp:revision>
  <dcterms:modified xsi:type="dcterms:W3CDTF">2011-12-13T12:00:18Z</dcterms:modified>
</cp:coreProperties>
</file>