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8" r:id="rId4"/>
    <p:sldId id="267" r:id="rId5"/>
    <p:sldId id="261" r:id="rId6"/>
    <p:sldId id="259" r:id="rId7"/>
    <p:sldId id="262" r:id="rId8"/>
    <p:sldId id="263" r:id="rId9"/>
    <p:sldId id="260" r:id="rId10"/>
    <p:sldId id="266" r:id="rId11"/>
    <p:sldId id="264" r:id="rId12"/>
    <p:sldId id="269" r:id="rId13"/>
    <p:sldId id="270" r:id="rId1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16DA210-FB5B-4158-B5E0-FEB733F419BA}" styleName="Светлый стиль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9" d="100"/>
          <a:sy n="79" d="100"/>
        </p:scale>
        <p:origin x="-48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1071546"/>
            <a:ext cx="3143272" cy="3071834"/>
          </a:xfrm>
        </p:spPr>
        <p:txBody>
          <a:bodyPr/>
          <a:lstStyle>
            <a:lvl1pPr>
              <a:defRPr sz="4800" b="1" cap="none" spc="0">
                <a:ln w="1905"/>
                <a:solidFill>
                  <a:srgbClr val="996633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429256" y="1214422"/>
            <a:ext cx="2928958" cy="2500330"/>
          </a:xfrm>
        </p:spPr>
        <p:txBody>
          <a:bodyPr/>
          <a:lstStyle>
            <a:lvl1pPr marL="0" indent="0" algn="ctr">
              <a:buNone/>
              <a:defRPr b="1">
                <a:solidFill>
                  <a:srgbClr val="996633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77DB6A-170E-4C21-A433-693276D07B1E}" type="datetimeFigureOut">
              <a:rPr lang="ru-RU"/>
              <a:pPr>
                <a:defRPr/>
              </a:pPr>
              <a:t>22.12.2011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292172-BB72-42C6-AC8A-ECEE32CBA05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C2B61F-19BD-429A-AC4D-47A7A69A15E4}" type="datetimeFigureOut">
              <a:rPr lang="ru-RU"/>
              <a:pPr>
                <a:defRPr/>
              </a:pPr>
              <a:t>22.12.2011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44E385-0133-49C9-9EAC-F1E7C1E9BF2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D8CAC0-D97C-491F-9209-7D263BB6E49C}" type="datetimeFigureOut">
              <a:rPr lang="ru-RU"/>
              <a:pPr>
                <a:defRPr/>
              </a:pPr>
              <a:t>22.12.2011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12ADBB-60E9-4267-A6C9-85B4F6AF7FB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94A361-2D3D-4711-A391-B2A1D53CED9C}" type="datetimeFigureOut">
              <a:rPr lang="ru-RU"/>
              <a:pPr>
                <a:defRPr/>
              </a:pPr>
              <a:t>22.12.2011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4C11E1-F1FB-4E5B-B0EA-EB7D2AD9A6A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23BDA6-1DF6-490A-84E8-93BD915C9830}" type="datetimeFigureOut">
              <a:rPr lang="ru-RU"/>
              <a:pPr>
                <a:defRPr/>
              </a:pPr>
              <a:t>22.12.2011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591C92-F4E8-44F1-94DB-413868D1285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471858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14942" y="1600200"/>
            <a:ext cx="3471858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60BFD5-A486-4F09-972C-C543270226F0}" type="datetimeFigureOut">
              <a:rPr lang="ru-RU"/>
              <a:pPr>
                <a:defRPr/>
              </a:pPr>
              <a:t>22.12.2011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39A2A4-EB63-4349-8482-29601B33F55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7898A4-7A12-4D61-9D52-49FE17A605FD}" type="datetimeFigureOut">
              <a:rPr lang="ru-RU"/>
              <a:pPr>
                <a:defRPr/>
              </a:pPr>
              <a:t>22.12.2011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C69935-D27B-4CE0-8305-B781233C72A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83EC21-6F32-44DC-B601-B3F8BD11DAAE}" type="datetimeFigureOut">
              <a:rPr lang="ru-RU"/>
              <a:pPr>
                <a:defRPr/>
              </a:pPr>
              <a:t>22.12.2011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138F1C-59C7-4A23-A5A4-2EFA8EFB6BB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EE56E6-C448-4797-A41E-E64A2CC7F384}" type="datetimeFigureOut">
              <a:rPr lang="ru-RU"/>
              <a:pPr>
                <a:defRPr/>
              </a:pPr>
              <a:t>22.12.2011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E3AC61-ECF4-4DC9-8000-05C1287B2E1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F40E6C-E320-4F4E-90A9-4C3144AD8AE5}" type="datetimeFigureOut">
              <a:rPr lang="ru-RU"/>
              <a:pPr>
                <a:defRPr/>
              </a:pPr>
              <a:t>22.12.2011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C84416-1705-4D75-B647-9297770779B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7F89B0-76F6-46E0-A573-3EA6FF579584}" type="datetimeFigureOut">
              <a:rPr lang="ru-RU"/>
              <a:pPr>
                <a:defRPr/>
              </a:pPr>
              <a:t>22.12.2011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5175B7-8A48-4CE9-94AB-D7B913EB33E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500063" y="428625"/>
            <a:ext cx="35433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500063" y="1785938"/>
            <a:ext cx="3471862" cy="4268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5F1226B6-E6E6-436F-A8DE-AB8C2F9C6278}" type="datetimeFigureOut">
              <a:rPr lang="ru-RU"/>
              <a:pPr>
                <a:defRPr/>
              </a:pPr>
              <a:t>22.12.2011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0FCB4915-669E-4710-BB81-BE645028DD2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9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</p:sldLayoutIdLst>
  <p:transition>
    <p:split orient="vert"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1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1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1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1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1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1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1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1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1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hyperlink" Target="&#1048;&#1075;&#1088;&#1072;%20&#1055;&#1054;&#1051;&#1045;%20&#1063;&#1059;&#1044;&#1045;&#1057;.pptx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museum.ru/imgB.asp?18517" TargetMode="External"/><Relationship Id="rId13" Type="http://schemas.openxmlformats.org/officeDocument/2006/relationships/hyperlink" Target="http://img15.nnm.ru/5/1/9/d/3/70e181f81de4c33c62e4fac2761_prev.jpg" TargetMode="External"/><Relationship Id="rId18" Type="http://schemas.openxmlformats.org/officeDocument/2006/relationships/hyperlink" Target="http://s005.radikal.ru/i212/1001/33/19188b998c53.jpg" TargetMode="External"/><Relationship Id="rId3" Type="http://schemas.openxmlformats.org/officeDocument/2006/relationships/hyperlink" Target="http://operativno.ua/images/userimages/articles/cac722f7439c64cf60eb22bffbf4e49e.jpg" TargetMode="External"/><Relationship Id="rId7" Type="http://schemas.openxmlformats.org/officeDocument/2006/relationships/hyperlink" Target="http://img-2006-11.photosight.ru/19/1772964.jpg" TargetMode="External"/><Relationship Id="rId12" Type="http://schemas.openxmlformats.org/officeDocument/2006/relationships/hyperlink" Target="http://www.magput.ru/pics/large/51951.jpg" TargetMode="External"/><Relationship Id="rId17" Type="http://schemas.openxmlformats.org/officeDocument/2006/relationships/hyperlink" Target="http://www.mosaica.ru/sites/default/files/news/preview/2011/01/19/960_1.jpg" TargetMode="External"/><Relationship Id="rId2" Type="http://schemas.openxmlformats.org/officeDocument/2006/relationships/hyperlink" Target="http://museum.fondpotanin.ru/upload/iblock/49c/voe%20dbvpuj_zvlixfs.jpg" TargetMode="External"/><Relationship Id="rId16" Type="http://schemas.openxmlformats.org/officeDocument/2006/relationships/hyperlink" Target="http://img1.liveinternet.ru/images/attach/c/0/38/430/38430051_ae91ae4ede1dc16996.jpg" TargetMode="External"/><Relationship Id="rId20" Type="http://schemas.openxmlformats.org/officeDocument/2006/relationships/hyperlink" Target="http://img-fotki.yandex.ru/get/2708/smprokhorov2008.1b/0_2c887_ee758c86_XL" TargetMode="External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www.mirnov.ru/arhiv/mn733/mn/img/28-1.gif" TargetMode="External"/><Relationship Id="rId11" Type="http://schemas.openxmlformats.org/officeDocument/2006/relationships/hyperlink" Target="http://debug.speak-russian.cie.ru/time_new/images/lesson09/stranoved/s6.jpg" TargetMode="External"/><Relationship Id="rId5" Type="http://schemas.openxmlformats.org/officeDocument/2006/relationships/hyperlink" Target="http://i044.radikal.ru/0712/7d/d9439444e44d.jpg" TargetMode="External"/><Relationship Id="rId15" Type="http://schemas.openxmlformats.org/officeDocument/2006/relationships/hyperlink" Target="http://www.doronino.memorandum.ru/pic/osv_04.jpg" TargetMode="External"/><Relationship Id="rId10" Type="http://schemas.openxmlformats.org/officeDocument/2006/relationships/hyperlink" Target="http://vvedenie.paskha.ru/content/images/obichai.jpg" TargetMode="External"/><Relationship Id="rId19" Type="http://schemas.openxmlformats.org/officeDocument/2006/relationships/hyperlink" Target="http://img15.nnm.ru/d/8/a/4/1/a293b50dfbf4978e9f078b53d21_prev.jpg" TargetMode="External"/><Relationship Id="rId4" Type="http://schemas.openxmlformats.org/officeDocument/2006/relationships/hyperlink" Target="http://www.day.kiev.ua/img/130526/5-4-1.jpg" TargetMode="External"/><Relationship Id="rId9" Type="http://schemas.openxmlformats.org/officeDocument/2006/relationships/hyperlink" Target="http://www.vtv-tv.ru/pic/kolyadki/05k.jpg" TargetMode="External"/><Relationship Id="rId14" Type="http://schemas.openxmlformats.org/officeDocument/2006/relationships/hyperlink" Target="http://img1.liveinternet.ru/images/attach/c/0/53/465/53465964_svyatki.jpg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214938" y="2571750"/>
            <a:ext cx="3214687" cy="2071688"/>
          </a:xfrm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ru-RU" sz="1800" dirty="0" smtClean="0">
                <a:solidFill>
                  <a:schemeClr val="tx1"/>
                </a:solidFill>
                <a:cs typeface="Times New Roman" pitchFamily="18" charset="0"/>
              </a:rPr>
              <a:t>Автор: </a:t>
            </a:r>
          </a:p>
          <a:p>
            <a:pPr eaLnBrk="1" hangingPunct="1">
              <a:spcBef>
                <a:spcPct val="0"/>
              </a:spcBef>
            </a:pPr>
            <a:r>
              <a:rPr lang="ru-RU" sz="1800" dirty="0" smtClean="0">
                <a:solidFill>
                  <a:schemeClr val="tx1"/>
                </a:solidFill>
                <a:cs typeface="Times New Roman" pitchFamily="18" charset="0"/>
              </a:rPr>
              <a:t>Ермолаева Ирина Алексеевна</a:t>
            </a:r>
          </a:p>
          <a:p>
            <a:pPr eaLnBrk="1" hangingPunct="1">
              <a:spcBef>
                <a:spcPct val="0"/>
              </a:spcBef>
            </a:pPr>
            <a:r>
              <a:rPr lang="ru-RU" sz="1800" dirty="0" smtClean="0">
                <a:solidFill>
                  <a:schemeClr val="tx1"/>
                </a:solidFill>
                <a:cs typeface="Times New Roman" pitchFamily="18" charset="0"/>
              </a:rPr>
              <a:t>учитель информатики и математики </a:t>
            </a:r>
          </a:p>
          <a:p>
            <a:pPr eaLnBrk="1" hangingPunct="1">
              <a:spcBef>
                <a:spcPct val="0"/>
              </a:spcBef>
            </a:pPr>
            <a:r>
              <a:rPr lang="ru-RU" sz="1800" dirty="0" smtClean="0">
                <a:solidFill>
                  <a:schemeClr val="tx1"/>
                </a:solidFill>
                <a:cs typeface="Times New Roman" pitchFamily="18" charset="0"/>
              </a:rPr>
              <a:t>МБОУ «Павловская </a:t>
            </a:r>
            <a:r>
              <a:rPr lang="ru-RU" sz="1800" dirty="0" err="1" smtClean="0">
                <a:solidFill>
                  <a:schemeClr val="tx1"/>
                </a:solidFill>
                <a:cs typeface="Times New Roman" pitchFamily="18" charset="0"/>
              </a:rPr>
              <a:t>сош</a:t>
            </a:r>
            <a:r>
              <a:rPr lang="ru-RU" sz="1800" dirty="0" smtClean="0">
                <a:solidFill>
                  <a:schemeClr val="tx1"/>
                </a:solidFill>
                <a:cs typeface="Times New Roman" pitchFamily="18" charset="0"/>
              </a:rPr>
              <a:t>»</a:t>
            </a:r>
          </a:p>
          <a:p>
            <a:pPr eaLnBrk="1" hangingPunct="1">
              <a:spcBef>
                <a:spcPct val="0"/>
              </a:spcBef>
            </a:pPr>
            <a:r>
              <a:rPr lang="ru-RU" sz="1800" dirty="0" smtClean="0">
                <a:solidFill>
                  <a:schemeClr val="tx1"/>
                </a:solidFill>
                <a:cs typeface="Times New Roman" pitchFamily="18" charset="0"/>
              </a:rPr>
              <a:t>с.Павловск</a:t>
            </a:r>
          </a:p>
          <a:p>
            <a:pPr eaLnBrk="1" hangingPunct="1">
              <a:spcBef>
                <a:spcPct val="0"/>
              </a:spcBef>
            </a:pPr>
            <a:r>
              <a:rPr lang="ru-RU" sz="1800" dirty="0" smtClean="0">
                <a:solidFill>
                  <a:schemeClr val="tx1"/>
                </a:solidFill>
                <a:cs typeface="Times New Roman" pitchFamily="18" charset="0"/>
              </a:rPr>
              <a:t>Алтайский край</a:t>
            </a:r>
            <a:endParaRPr lang="ru-RU" sz="1800" dirty="0" smtClean="0">
              <a:solidFill>
                <a:schemeClr val="tx1"/>
              </a:solidFill>
              <a:latin typeface="Arial" charset="0"/>
              <a:cs typeface="Arial" charset="0"/>
            </a:endParaRPr>
          </a:p>
        </p:txBody>
      </p:sp>
      <p:pic>
        <p:nvPicPr>
          <p:cNvPr id="4" name="Рисунок 3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14348" y="571480"/>
            <a:ext cx="2928958" cy="19288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357818" y="428604"/>
            <a:ext cx="2928958" cy="20717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TextBox 6"/>
          <p:cNvSpPr txBox="1"/>
          <p:nvPr/>
        </p:nvSpPr>
        <p:spPr>
          <a:xfrm>
            <a:off x="500034" y="2857496"/>
            <a:ext cx="3214710" cy="1143008"/>
          </a:xfrm>
          <a:prstGeom prst="rect">
            <a:avLst/>
          </a:prstGeom>
          <a:noFill/>
        </p:spPr>
        <p:txBody>
          <a:bodyPr wrap="square" rtlCol="0">
            <a:prstTxWarp prst="textWave1">
              <a:avLst/>
            </a:prstTxWarp>
            <a:spAutoFit/>
          </a:bodyPr>
          <a:lstStyle/>
          <a:p>
            <a:r>
              <a:rPr lang="ru-RU" sz="4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СВЯТКИ</a:t>
            </a:r>
            <a:endParaRPr lang="ru-RU" sz="48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400" b="1" dirty="0" smtClean="0">
                <a:solidFill>
                  <a:srgbClr val="C00000"/>
                </a:solidFill>
              </a:rPr>
              <a:t>Праздник Крещения – 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57158" y="5143512"/>
            <a:ext cx="3471858" cy="1285884"/>
          </a:xfrm>
        </p:spPr>
        <p:txBody>
          <a:bodyPr/>
          <a:lstStyle/>
          <a:p>
            <a:pPr marL="0" indent="0" algn="ctr">
              <a:buNone/>
            </a:pPr>
            <a:r>
              <a:rPr lang="ru-RU" sz="2200" dirty="0" smtClean="0"/>
              <a:t>В день Крещенского сочельника совершается </a:t>
            </a:r>
            <a:r>
              <a:rPr lang="ru-RU" sz="2200" b="1" dirty="0" smtClean="0"/>
              <a:t>Великое водоосвящение</a:t>
            </a:r>
            <a:r>
              <a:rPr lang="ru-RU" sz="2200" dirty="0" smtClean="0"/>
              <a:t>.</a:t>
            </a:r>
            <a:endParaRPr lang="ru-RU" sz="2200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500694" y="1785926"/>
            <a:ext cx="3143272" cy="3143272"/>
          </a:xfrm>
        </p:spPr>
        <p:txBody>
          <a:bodyPr/>
          <a:lstStyle/>
          <a:p>
            <a:pPr marL="0" indent="0">
              <a:buNone/>
            </a:pPr>
            <a:r>
              <a:rPr lang="ru-RU" sz="2200" dirty="0" smtClean="0"/>
              <a:t>Накануне Крещения ставили освященным  мелом на всех дверях, оконных рамах и на стенах всех строений знаки креста, чтобы «оградить свое жилье от посещения бесовского» </a:t>
            </a:r>
            <a:endParaRPr lang="ru-RU" sz="2200" dirty="0"/>
          </a:p>
        </p:txBody>
      </p:sp>
      <p:sp>
        <p:nvSpPr>
          <p:cNvPr id="5" name="Заголовок 1"/>
          <p:cNvSpPr txBox="1">
            <a:spLocks/>
          </p:cNvSpPr>
          <p:nvPr/>
        </p:nvSpPr>
        <p:spPr bwMode="auto">
          <a:xfrm>
            <a:off x="5286380" y="428604"/>
            <a:ext cx="35433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41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072066" y="285728"/>
            <a:ext cx="383222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prstClr val="black"/>
                </a:solidFill>
                <a:latin typeface="Calibri"/>
              </a:rPr>
              <a:t>последний день Святок</a:t>
            </a:r>
            <a:endParaRPr lang="ru-RU" sz="4000" b="1" dirty="0"/>
          </a:p>
        </p:txBody>
      </p:sp>
      <p:pic>
        <p:nvPicPr>
          <p:cNvPr id="7" name="Рисунок 6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071538" y="1714488"/>
            <a:ext cx="2266950" cy="33978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14942" y="357166"/>
            <a:ext cx="3543300" cy="1143000"/>
          </a:xfrm>
        </p:spPr>
        <p:txBody>
          <a:bodyPr/>
          <a:lstStyle/>
          <a:p>
            <a:r>
              <a:rPr lang="ru-RU" b="1" dirty="0" smtClean="0"/>
              <a:t>Купание в проруби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57818" y="1857364"/>
            <a:ext cx="3500462" cy="4268787"/>
          </a:xfrm>
        </p:spPr>
        <p:txBody>
          <a:bodyPr/>
          <a:lstStyle/>
          <a:p>
            <a:pPr marL="0" indent="0">
              <a:buNone/>
            </a:pPr>
            <a:r>
              <a:rPr lang="ru-RU" sz="2400" dirty="0" smtClean="0"/>
              <a:t>Верующий троекратно погружается  в воду, с </a:t>
            </a:r>
            <a:r>
              <a:rPr lang="ru-RU" sz="2400" dirty="0" err="1" smtClean="0"/>
              <a:t>призыванием</a:t>
            </a:r>
            <a:r>
              <a:rPr lang="ru-RU" sz="2400" dirty="0" smtClean="0"/>
              <a:t> Бога Отца и Сына и Святого Духа.</a:t>
            </a:r>
            <a:r>
              <a:rPr lang="ru-RU" sz="2400" i="1" dirty="0" smtClean="0"/>
              <a:t/>
            </a:r>
            <a:br>
              <a:rPr lang="ru-RU" sz="2400" i="1" dirty="0" smtClean="0"/>
            </a:br>
            <a:r>
              <a:rPr lang="ru-RU" sz="2400" dirty="0" smtClean="0"/>
              <a:t>Необходимым условием принятия этого великого Таинства взрослым человеком является твердая вера и покаяние во всех грехах. </a:t>
            </a:r>
            <a:endParaRPr lang="en-US" sz="2400" dirty="0" smtClean="0"/>
          </a:p>
        </p:txBody>
      </p:sp>
      <p:pic>
        <p:nvPicPr>
          <p:cNvPr id="4" name="Рисунок 3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00034" y="3071810"/>
            <a:ext cx="3286148" cy="3286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00034" y="357166"/>
            <a:ext cx="3357586" cy="2500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357290" y="3071810"/>
            <a:ext cx="6215106" cy="3286148"/>
          </a:xfrm>
          <a:prstGeom prst="rect">
            <a:avLst/>
          </a:prstGeom>
          <a:effectLst>
            <a:glow rad="228600">
              <a:schemeClr val="accent6">
                <a:satMod val="17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Picture 4" descr="H:\Поле чудес_надпись.png">
            <a:hlinkClick r:id="rId2" action="ppaction://hlinkpres?slideindex=1&amp;slidetitle="/>
          </p:cNvPr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714480" y="3500438"/>
            <a:ext cx="5371488" cy="2655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28596" y="285728"/>
            <a:ext cx="3571900" cy="264320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214942" y="285728"/>
            <a:ext cx="3571900" cy="264320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Источники 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28596" y="1500174"/>
            <a:ext cx="3571900" cy="5357826"/>
          </a:xfrm>
        </p:spPr>
        <p:txBody>
          <a:bodyPr/>
          <a:lstStyle/>
          <a:p>
            <a:pPr marL="180975" indent="-180975"/>
            <a:r>
              <a:rPr lang="en-US" sz="1400" u="sng" dirty="0" smtClean="0">
                <a:hlinkClick r:id="rId2"/>
              </a:rPr>
              <a:t>http://museum.fondpotanin.ru/upload/iblock/49c/voe%20dbvpuj_zvlixfs.jpg</a:t>
            </a:r>
            <a:r>
              <a:rPr lang="ru-RU" sz="1400" u="sng" dirty="0" smtClean="0"/>
              <a:t> </a:t>
            </a:r>
          </a:p>
          <a:p>
            <a:pPr marL="180975" indent="-180975"/>
            <a:r>
              <a:rPr lang="en-US" sz="1400" u="sng" dirty="0" smtClean="0">
                <a:hlinkClick r:id="rId3"/>
              </a:rPr>
              <a:t>http://operativno.ua/images/userimages/articles/cac722f7439c64cf60eb22bffbf4e49e.jpg</a:t>
            </a:r>
            <a:r>
              <a:rPr lang="ru-RU" sz="1400" u="sng" dirty="0" smtClean="0"/>
              <a:t> </a:t>
            </a:r>
          </a:p>
          <a:p>
            <a:pPr marL="180975" indent="-180975"/>
            <a:r>
              <a:rPr lang="en-US" sz="1400" u="sng" dirty="0" smtClean="0">
                <a:hlinkClick r:id="rId4"/>
              </a:rPr>
              <a:t>http://www.day.kiev.ua/img/130526/5-4-1.jpg</a:t>
            </a:r>
            <a:endParaRPr lang="ru-RU" sz="1400" u="sng" dirty="0" smtClean="0"/>
          </a:p>
          <a:p>
            <a:pPr marL="180975" indent="-180975"/>
            <a:r>
              <a:rPr lang="ru-RU" sz="1400" u="sng" dirty="0" smtClean="0">
                <a:hlinkClick r:id="rId5"/>
              </a:rPr>
              <a:t>http://i044.radikal.ru/0712/7d/d9439444e44d.jpg</a:t>
            </a:r>
            <a:r>
              <a:rPr lang="ru-RU" sz="1400" u="sng" dirty="0" smtClean="0"/>
              <a:t> </a:t>
            </a:r>
          </a:p>
          <a:p>
            <a:pPr marL="180975" indent="-180975"/>
            <a:r>
              <a:rPr lang="en-US" sz="1400" u="sng" dirty="0" smtClean="0">
                <a:hlinkClick r:id="rId6"/>
              </a:rPr>
              <a:t>http://www.mirnov.ru/arhiv/mn733/mn/img/28-1.gif</a:t>
            </a:r>
            <a:r>
              <a:rPr lang="ru-RU" sz="1400" u="sng" dirty="0" smtClean="0"/>
              <a:t> </a:t>
            </a:r>
          </a:p>
          <a:p>
            <a:pPr marL="180975" indent="-180975"/>
            <a:r>
              <a:rPr lang="en-US" sz="1400" u="sng" dirty="0" smtClean="0">
                <a:hlinkClick r:id="rId7"/>
              </a:rPr>
              <a:t>http://img-2006-11.photosight.ru/19/1772964.jpg</a:t>
            </a:r>
            <a:r>
              <a:rPr lang="ru-RU" sz="1400" u="sng" dirty="0" smtClean="0"/>
              <a:t> </a:t>
            </a:r>
          </a:p>
          <a:p>
            <a:pPr marL="180975" indent="-180975"/>
            <a:r>
              <a:rPr lang="en-US" sz="1400" u="sng" dirty="0" smtClean="0">
                <a:hlinkClick r:id="rId8"/>
              </a:rPr>
              <a:t>http://www.museum.ru/imgB.asp?18517</a:t>
            </a:r>
            <a:endParaRPr lang="ru-RU" sz="1400" u="sng" dirty="0" smtClean="0"/>
          </a:p>
          <a:p>
            <a:pPr marL="180975" indent="-180975"/>
            <a:r>
              <a:rPr lang="ru-RU" sz="1600" dirty="0" smtClean="0"/>
              <a:t> </a:t>
            </a:r>
            <a:r>
              <a:rPr lang="en-US" sz="1400" u="sng" dirty="0" smtClean="0">
                <a:hlinkClick r:id="rId9"/>
              </a:rPr>
              <a:t>http://www.vtv-tv.ru/pic/kolyadki/05k.jpg</a:t>
            </a:r>
            <a:r>
              <a:rPr lang="ru-RU" sz="1400" u="sng" dirty="0" smtClean="0"/>
              <a:t> </a:t>
            </a:r>
          </a:p>
          <a:p>
            <a:pPr marL="180975" indent="-180975"/>
            <a:r>
              <a:rPr lang="en-US" sz="1400" u="sng" dirty="0" smtClean="0">
                <a:hlinkClick r:id="rId10"/>
              </a:rPr>
              <a:t>http://vvedenie.paskha.ru/content/images/obichai.jpg</a:t>
            </a:r>
            <a:r>
              <a:rPr lang="ru-RU" sz="1400" u="sng" dirty="0" smtClean="0"/>
              <a:t> </a:t>
            </a:r>
          </a:p>
          <a:p>
            <a:pPr marL="180975" indent="-180975"/>
            <a:r>
              <a:rPr lang="en-US" sz="1400" u="sng" dirty="0" smtClean="0">
                <a:hlinkClick r:id="rId11"/>
              </a:rPr>
              <a:t>http://debug.speak-russian.cie.ru/time_new/images/lesson09/stranoved/s6.jpg</a:t>
            </a:r>
            <a:r>
              <a:rPr lang="ru-RU" sz="1400" u="sng" dirty="0" smtClean="0"/>
              <a:t> </a:t>
            </a:r>
          </a:p>
          <a:p>
            <a:pPr marL="180975" indent="-180975"/>
            <a:endParaRPr lang="ru-RU" sz="1400" dirty="0"/>
          </a:p>
        </p:txBody>
      </p:sp>
      <p:sp>
        <p:nvSpPr>
          <p:cNvPr id="8" name="Содержимое 7"/>
          <p:cNvSpPr>
            <a:spLocks noGrp="1"/>
          </p:cNvSpPr>
          <p:nvPr>
            <p:ph sz="half" idx="2"/>
          </p:nvPr>
        </p:nvSpPr>
        <p:spPr>
          <a:xfrm>
            <a:off x="5143504" y="1500174"/>
            <a:ext cx="3643338" cy="4525963"/>
          </a:xfrm>
        </p:spPr>
        <p:txBody>
          <a:bodyPr/>
          <a:lstStyle/>
          <a:p>
            <a:pPr marL="180975" indent="-180975"/>
            <a:r>
              <a:rPr lang="en-US" sz="1400" u="sng" dirty="0" smtClean="0">
                <a:hlinkClick r:id="rId12"/>
              </a:rPr>
              <a:t>http://www.magput.ru/pics/large/51951.jpg</a:t>
            </a:r>
            <a:r>
              <a:rPr lang="ru-RU" sz="1400" u="sng" dirty="0" smtClean="0"/>
              <a:t> </a:t>
            </a:r>
          </a:p>
          <a:p>
            <a:pPr marL="180975" indent="-180975"/>
            <a:r>
              <a:rPr lang="en-US" sz="1400" u="sng" dirty="0" smtClean="0">
                <a:hlinkClick r:id="rId13"/>
              </a:rPr>
              <a:t>http://img15.nnm.ru/5/1/9/d/3/70e181f81de4c33c62e4fac2761_prev.jpg</a:t>
            </a:r>
            <a:r>
              <a:rPr lang="ru-RU" sz="1400" dirty="0" smtClean="0"/>
              <a:t>  </a:t>
            </a:r>
          </a:p>
          <a:p>
            <a:pPr marL="180975" indent="-180975"/>
            <a:r>
              <a:rPr lang="ru-RU" sz="1400" u="sng" dirty="0" smtClean="0">
                <a:hlinkClick r:id="rId14"/>
              </a:rPr>
              <a:t>http://img1.liveinternet.ru/images/attach/c/0/53/465/53465964_svyatki.jpg</a:t>
            </a:r>
            <a:r>
              <a:rPr lang="ru-RU" sz="1400" u="sng" dirty="0" smtClean="0"/>
              <a:t> </a:t>
            </a:r>
          </a:p>
          <a:p>
            <a:pPr marL="180975" indent="-180975"/>
            <a:r>
              <a:rPr lang="ru-RU" sz="1400" u="sng" dirty="0" smtClean="0">
                <a:hlinkClick r:id="rId15"/>
              </a:rPr>
              <a:t>http://www.doronino.memorandum.ru/pic/osv_04.jpg</a:t>
            </a:r>
            <a:r>
              <a:rPr lang="ru-RU" sz="1400" u="sng" dirty="0" smtClean="0"/>
              <a:t> </a:t>
            </a:r>
          </a:p>
          <a:p>
            <a:pPr marL="180975" indent="-180975"/>
            <a:r>
              <a:rPr lang="ru-RU" sz="1400" u="sng" dirty="0" smtClean="0">
                <a:hlinkClick r:id="rId16"/>
              </a:rPr>
              <a:t>http://img1.liveinternet.ru/images/attach/c/0/38/430/38430051_ae91ae4ede1dc16996.jpg</a:t>
            </a:r>
            <a:r>
              <a:rPr lang="ru-RU" sz="1400" u="sng" dirty="0" smtClean="0"/>
              <a:t> </a:t>
            </a:r>
          </a:p>
          <a:p>
            <a:pPr marL="180975" indent="-180975"/>
            <a:r>
              <a:rPr lang="en-US" sz="1400" u="sng" dirty="0" smtClean="0">
                <a:hlinkClick r:id="rId17"/>
              </a:rPr>
              <a:t>http</a:t>
            </a:r>
            <a:r>
              <a:rPr lang="ru-RU" sz="1400" u="sng" dirty="0" smtClean="0">
                <a:hlinkClick r:id="rId17"/>
              </a:rPr>
              <a:t>://</a:t>
            </a:r>
            <a:r>
              <a:rPr lang="en-US" sz="1400" u="sng" dirty="0" smtClean="0">
                <a:hlinkClick r:id="rId17"/>
              </a:rPr>
              <a:t>www</a:t>
            </a:r>
            <a:r>
              <a:rPr lang="ru-RU" sz="1400" u="sng" dirty="0" smtClean="0">
                <a:hlinkClick r:id="rId17"/>
              </a:rPr>
              <a:t>.</a:t>
            </a:r>
            <a:r>
              <a:rPr lang="en-US" sz="1400" u="sng" dirty="0" err="1" smtClean="0">
                <a:hlinkClick r:id="rId17"/>
              </a:rPr>
              <a:t>mosaica</a:t>
            </a:r>
            <a:r>
              <a:rPr lang="ru-RU" sz="1400" u="sng" dirty="0" smtClean="0">
                <a:hlinkClick r:id="rId17"/>
              </a:rPr>
              <a:t>.</a:t>
            </a:r>
            <a:r>
              <a:rPr lang="en-US" sz="1400" u="sng" dirty="0" err="1" smtClean="0">
                <a:hlinkClick r:id="rId17"/>
              </a:rPr>
              <a:t>ru</a:t>
            </a:r>
            <a:r>
              <a:rPr lang="ru-RU" sz="1400" u="sng" dirty="0" smtClean="0">
                <a:hlinkClick r:id="rId17"/>
              </a:rPr>
              <a:t>/</a:t>
            </a:r>
            <a:r>
              <a:rPr lang="en-US" sz="1400" u="sng" dirty="0" smtClean="0">
                <a:hlinkClick r:id="rId17"/>
              </a:rPr>
              <a:t>sites</a:t>
            </a:r>
            <a:r>
              <a:rPr lang="ru-RU" sz="1400" u="sng" dirty="0" smtClean="0">
                <a:hlinkClick r:id="rId17"/>
              </a:rPr>
              <a:t>/</a:t>
            </a:r>
            <a:r>
              <a:rPr lang="en-US" sz="1400" u="sng" dirty="0" smtClean="0">
                <a:hlinkClick r:id="rId17"/>
              </a:rPr>
              <a:t>default</a:t>
            </a:r>
            <a:r>
              <a:rPr lang="ru-RU" sz="1400" u="sng" dirty="0" smtClean="0">
                <a:hlinkClick r:id="rId17"/>
              </a:rPr>
              <a:t>/</a:t>
            </a:r>
            <a:r>
              <a:rPr lang="en-US" sz="1400" u="sng" dirty="0" smtClean="0">
                <a:hlinkClick r:id="rId17"/>
              </a:rPr>
              <a:t>files</a:t>
            </a:r>
            <a:r>
              <a:rPr lang="ru-RU" sz="1400" u="sng" dirty="0" smtClean="0">
                <a:hlinkClick r:id="rId17"/>
              </a:rPr>
              <a:t>/</a:t>
            </a:r>
            <a:r>
              <a:rPr lang="en-US" sz="1400" u="sng" dirty="0" smtClean="0">
                <a:hlinkClick r:id="rId17"/>
              </a:rPr>
              <a:t>news</a:t>
            </a:r>
            <a:r>
              <a:rPr lang="ru-RU" sz="1400" u="sng" dirty="0" smtClean="0">
                <a:hlinkClick r:id="rId17"/>
              </a:rPr>
              <a:t>/</a:t>
            </a:r>
            <a:r>
              <a:rPr lang="en-US" sz="1400" u="sng" dirty="0" smtClean="0">
                <a:hlinkClick r:id="rId17"/>
              </a:rPr>
              <a:t>preview</a:t>
            </a:r>
            <a:r>
              <a:rPr lang="ru-RU" sz="1400" u="sng" dirty="0" smtClean="0">
                <a:hlinkClick r:id="rId17"/>
              </a:rPr>
              <a:t>/2011/01/19/960_1.</a:t>
            </a:r>
            <a:r>
              <a:rPr lang="en-US" sz="1400" u="sng" dirty="0" smtClean="0">
                <a:hlinkClick r:id="rId17"/>
              </a:rPr>
              <a:t>jpg</a:t>
            </a:r>
            <a:r>
              <a:rPr lang="ru-RU" sz="1400" u="sng" dirty="0" smtClean="0"/>
              <a:t> </a:t>
            </a:r>
          </a:p>
          <a:p>
            <a:pPr marL="180975" indent="-180975"/>
            <a:r>
              <a:rPr lang="ru-RU" sz="1400" u="sng" dirty="0" smtClean="0">
                <a:hlinkClick r:id="rId18"/>
              </a:rPr>
              <a:t>http://s005.radikal.ru/i212/1001/33/19188b998c53.jpg</a:t>
            </a:r>
            <a:r>
              <a:rPr lang="ru-RU" sz="1400" u="sng" dirty="0" smtClean="0"/>
              <a:t> </a:t>
            </a:r>
          </a:p>
          <a:p>
            <a:pPr marL="180975" indent="-180975"/>
            <a:r>
              <a:rPr lang="en-US" sz="1400" u="sng" dirty="0" smtClean="0">
                <a:hlinkClick r:id="rId19"/>
              </a:rPr>
              <a:t>http://img15.nnm.ru/d/8/a/4/1/a293b50dfbf4978e9f078b53d21_prev.jpg</a:t>
            </a:r>
            <a:r>
              <a:rPr lang="en-US" sz="1400" u="sng" dirty="0" smtClean="0"/>
              <a:t> </a:t>
            </a:r>
          </a:p>
          <a:p>
            <a:pPr marL="180975" indent="-180975"/>
            <a:r>
              <a:rPr lang="ru-RU" sz="1400" u="sng" dirty="0" smtClean="0">
                <a:hlinkClick r:id="rId20"/>
              </a:rPr>
              <a:t>http://img-fotki.yandex.ru/get/2708/smprokhorov2008.1b/0_2c887_ee758c86_XL</a:t>
            </a:r>
            <a:r>
              <a:rPr lang="en-US" sz="1400" u="sng" dirty="0" smtClean="0"/>
              <a:t> </a:t>
            </a:r>
            <a:endParaRPr lang="ru-RU" sz="1400" u="sng" dirty="0" smtClean="0"/>
          </a:p>
          <a:p>
            <a:pPr marL="180975" indent="-180975"/>
            <a:endParaRPr lang="ru-RU" sz="1600" u="sng" dirty="0" smtClean="0"/>
          </a:p>
          <a:p>
            <a:pPr marL="180975" indent="-180975"/>
            <a:endParaRPr lang="ru-RU" sz="1600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 bwMode="auto">
          <a:xfrm>
            <a:off x="5286380" y="357166"/>
            <a:ext cx="35433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41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Содержимое 2"/>
          <p:cNvSpPr txBox="1">
            <a:spLocks/>
          </p:cNvSpPr>
          <p:nvPr/>
        </p:nvSpPr>
        <p:spPr bwMode="auto">
          <a:xfrm>
            <a:off x="5357818" y="1500174"/>
            <a:ext cx="3471862" cy="4483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 bwMode="auto">
          <a:xfrm>
            <a:off x="5214942" y="428604"/>
            <a:ext cx="35433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4100" b="1" dirty="0" smtClean="0">
                <a:latin typeface="+mj-lt"/>
                <a:ea typeface="+mj-ea"/>
                <a:cs typeface="+mj-cs"/>
              </a:rPr>
              <a:t>информации</a:t>
            </a:r>
            <a:r>
              <a:rPr kumimoji="0" lang="ru-RU" sz="4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endParaRPr kumimoji="0" lang="ru-RU" sz="41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Содержимое 2"/>
          <p:cNvSpPr txBox="1">
            <a:spLocks/>
          </p:cNvSpPr>
          <p:nvPr/>
        </p:nvSpPr>
        <p:spPr bwMode="auto">
          <a:xfrm>
            <a:off x="5214942" y="1643050"/>
            <a:ext cx="3543329" cy="4268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180975" marR="0" lvl="0" indent="-180975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endParaRPr kumimoji="0" lang="ru-RU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3"/>
          <p:cNvSpPr>
            <a:spLocks noGrp="1"/>
          </p:cNvSpPr>
          <p:nvPr>
            <p:ph type="title"/>
          </p:nvPr>
        </p:nvSpPr>
        <p:spPr>
          <a:xfrm>
            <a:off x="500063" y="357188"/>
            <a:ext cx="3857625" cy="1143000"/>
          </a:xfrm>
        </p:spPr>
        <p:txBody>
          <a:bodyPr/>
          <a:lstStyle/>
          <a:p>
            <a:pPr eaLnBrk="1" hangingPunct="1"/>
            <a:r>
              <a:rPr lang="ru-RU" sz="2800" b="1" smtClean="0">
                <a:latin typeface="Monotype Corsiva" pitchFamily="66" charset="0"/>
              </a:rPr>
              <a:t>Ночь перед Рождеством Христовым                          </a:t>
            </a:r>
            <a:r>
              <a:rPr lang="ru-RU" sz="3200" b="1" smtClean="0">
                <a:solidFill>
                  <a:srgbClr val="FF0000"/>
                </a:solidFill>
                <a:latin typeface="Monotype Corsiva" pitchFamily="66" charset="0"/>
              </a:rPr>
              <a:t>с 6-го на 7-е января </a:t>
            </a:r>
            <a:endParaRPr lang="ru-RU" sz="3200" smtClean="0">
              <a:solidFill>
                <a:srgbClr val="FF0000"/>
              </a:solidFill>
            </a:endParaRPr>
          </a:p>
        </p:txBody>
      </p:sp>
      <p:sp>
        <p:nvSpPr>
          <p:cNvPr id="4099" name="Содержимое 4"/>
          <p:cNvSpPr>
            <a:spLocks noGrp="1"/>
          </p:cNvSpPr>
          <p:nvPr>
            <p:ph sz="half" idx="1"/>
          </p:nvPr>
        </p:nvSpPr>
        <p:spPr>
          <a:xfrm>
            <a:off x="5286375" y="1714500"/>
            <a:ext cx="3614738" cy="4411663"/>
          </a:xfrm>
        </p:spPr>
        <p:txBody>
          <a:bodyPr/>
          <a:lstStyle/>
          <a:p>
            <a:pPr marL="84138" indent="-84138" eaLnBrk="1" hangingPunct="1">
              <a:buFont typeface="Arial" charset="0"/>
              <a:buNone/>
            </a:pPr>
            <a:r>
              <a:rPr lang="ru-RU" sz="2400" b="1" dirty="0" smtClean="0"/>
              <a:t>Святки</a:t>
            </a:r>
            <a:r>
              <a:rPr lang="ru-RU" sz="2400" dirty="0" smtClean="0"/>
              <a:t> - главный зимний праздник в крестьянском календаре, знаменующий собой переход от старого года к новому. </a:t>
            </a:r>
          </a:p>
          <a:p>
            <a:pPr marL="84138" indent="-84138" eaLnBrk="1" hangingPunct="1">
              <a:buFont typeface="Arial" charset="0"/>
              <a:buNone/>
            </a:pPr>
            <a:r>
              <a:rPr lang="ru-RU" sz="2400" dirty="0" smtClean="0"/>
              <a:t>Святки длились две недели, начинаясь в рождественский сочельник и завершаясь в день Крещенья.</a:t>
            </a:r>
          </a:p>
        </p:txBody>
      </p:sp>
      <p:sp>
        <p:nvSpPr>
          <p:cNvPr id="5" name="Заголовок 3"/>
          <p:cNvSpPr txBox="1">
            <a:spLocks/>
          </p:cNvSpPr>
          <p:nvPr/>
        </p:nvSpPr>
        <p:spPr bwMode="auto">
          <a:xfrm>
            <a:off x="5286375" y="357188"/>
            <a:ext cx="3571875" cy="100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ru-RU" sz="2800" b="1" dirty="0">
                <a:latin typeface="Monotype Corsiva" pitchFamily="66" charset="0"/>
              </a:rPr>
              <a:t>До Крещения Господня </a:t>
            </a:r>
            <a:r>
              <a:rPr lang="ru-RU" sz="3200" b="1" dirty="0">
                <a:solidFill>
                  <a:srgbClr val="FF0000"/>
                </a:solidFill>
                <a:latin typeface="Monotype Corsiva" pitchFamily="66" charset="0"/>
              </a:rPr>
              <a:t>19-го января</a:t>
            </a:r>
            <a:endParaRPr lang="ru-RU" sz="3200" b="1" dirty="0">
              <a:solidFill>
                <a:srgbClr val="FF0000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4101" name="Рисунок 5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14375" y="1928813"/>
            <a:ext cx="2955925" cy="400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500034" y="2000240"/>
          <a:ext cx="3289300" cy="3679317"/>
        </p:xfrm>
        <a:graphic>
          <a:graphicData uri="http://schemas.openxmlformats.org/drawingml/2006/table">
            <a:tbl>
              <a:tblPr/>
              <a:tblGrid>
                <a:gridCol w="3289300"/>
              </a:tblGrid>
              <a:tr h="47942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350" b="1" dirty="0">
                          <a:latin typeface="Times New Roman"/>
                          <a:ea typeface="Times New Roman"/>
                          <a:cs typeface="Times New Roman"/>
                        </a:rPr>
                        <a:t>Рождественский Сочельник</a:t>
                      </a:r>
                      <a:br>
                        <a:rPr lang="ru-RU" sz="1350" b="1" dirty="0"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ru-RU" sz="1350" b="1" dirty="0" err="1">
                          <a:latin typeface="Times New Roman"/>
                          <a:ea typeface="Times New Roman"/>
                          <a:cs typeface="Times New Roman"/>
                        </a:rPr>
                        <a:t>Навечерие</a:t>
                      </a:r>
                      <a:r>
                        <a:rPr lang="ru-RU" sz="1350" b="1" dirty="0">
                          <a:latin typeface="Times New Roman"/>
                          <a:ea typeface="Times New Roman"/>
                          <a:cs typeface="Times New Roman"/>
                        </a:rPr>
                        <a:t> Рождества Христова</a:t>
                      </a:r>
                      <a:br>
                        <a:rPr lang="ru-RU" sz="1350" b="1" dirty="0"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ru-RU" sz="1350" b="1" dirty="0">
                          <a:latin typeface="Times New Roman"/>
                          <a:ea typeface="Times New Roman"/>
                          <a:cs typeface="Times New Roman"/>
                        </a:rPr>
                        <a:t>(Щедрый вечер, Богатая кутья) 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290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350" b="1" dirty="0">
                          <a:latin typeface="Times New Roman"/>
                          <a:ea typeface="Times New Roman"/>
                          <a:cs typeface="Times New Roman"/>
                        </a:rPr>
                        <a:t>Рождество Христово 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</a:tr>
              <a:tr h="47942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350" b="1" dirty="0">
                          <a:latin typeface="Times New Roman"/>
                          <a:ea typeface="Times New Roman"/>
                          <a:cs typeface="Times New Roman"/>
                        </a:rPr>
                        <a:t>Канун Нового года</a:t>
                      </a:r>
                      <a:br>
                        <a:rPr lang="ru-RU" sz="1350" b="1" dirty="0"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ru-RU" sz="1350" b="1" dirty="0">
                          <a:latin typeface="Times New Roman"/>
                          <a:ea typeface="Times New Roman"/>
                          <a:cs typeface="Times New Roman"/>
                        </a:rPr>
                        <a:t>Васильев  вечер (Щедрый вечер) 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942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350" b="1" dirty="0">
                          <a:latin typeface="Times New Roman"/>
                          <a:ea typeface="Times New Roman"/>
                          <a:cs typeface="Times New Roman"/>
                        </a:rPr>
                        <a:t>Новый год</a:t>
                      </a:r>
                      <a:br>
                        <a:rPr lang="ru-RU" sz="1350" b="1" dirty="0"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ru-RU" sz="1350" b="1" dirty="0">
                          <a:latin typeface="Times New Roman"/>
                          <a:ea typeface="Times New Roman"/>
                          <a:cs typeface="Times New Roman"/>
                        </a:rPr>
                        <a:t>Васильев день</a:t>
                      </a:r>
                      <a:r>
                        <a:rPr lang="ru-RU" sz="135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, День </a:t>
                      </a:r>
                      <a:r>
                        <a:rPr lang="ru-RU" sz="1350" b="1" dirty="0">
                          <a:latin typeface="Times New Roman"/>
                          <a:ea typeface="Times New Roman"/>
                          <a:cs typeface="Times New Roman"/>
                        </a:rPr>
                        <a:t>памяти </a:t>
                      </a:r>
                      <a:br>
                        <a:rPr lang="ru-RU" sz="1350" b="1" dirty="0"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ru-RU" sz="1350" b="1" dirty="0">
                          <a:latin typeface="Times New Roman"/>
                          <a:ea typeface="Times New Roman"/>
                          <a:cs typeface="Times New Roman"/>
                        </a:rPr>
                        <a:t>Святого Василия Великого 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</a:tr>
              <a:tr h="47942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350" b="1" dirty="0">
                          <a:latin typeface="Times New Roman"/>
                          <a:ea typeface="Times New Roman"/>
                          <a:cs typeface="Times New Roman"/>
                        </a:rPr>
                        <a:t>Крещенский Сочельник</a:t>
                      </a:r>
                      <a:br>
                        <a:rPr lang="ru-RU" sz="1350" b="1" dirty="0"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ru-RU" sz="1350" b="1" dirty="0" err="1">
                          <a:latin typeface="Times New Roman"/>
                          <a:ea typeface="Times New Roman"/>
                          <a:cs typeface="Times New Roman"/>
                        </a:rPr>
                        <a:t>Навечерие</a:t>
                      </a:r>
                      <a:r>
                        <a:rPr lang="ru-RU" sz="1350" b="1" dirty="0">
                          <a:latin typeface="Times New Roman"/>
                          <a:ea typeface="Times New Roman"/>
                          <a:cs typeface="Times New Roman"/>
                        </a:rPr>
                        <a:t> Богоявления 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942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350" b="1" dirty="0">
                          <a:latin typeface="Times New Roman"/>
                          <a:ea typeface="Times New Roman"/>
                          <a:cs typeface="Times New Roman"/>
                        </a:rPr>
                        <a:t>Крещение Господне</a:t>
                      </a:r>
                      <a:br>
                        <a:rPr lang="ru-RU" sz="1350" b="1" dirty="0"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ru-RU" sz="1350" b="1" dirty="0">
                          <a:latin typeface="Times New Roman"/>
                          <a:ea typeface="Times New Roman"/>
                          <a:cs typeface="Times New Roman"/>
                        </a:rPr>
                        <a:t>Богоявление 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5" name="Содержимое 3"/>
          <p:cNvGraphicFramePr>
            <a:graphicFrameLocks noGrp="1"/>
          </p:cNvGraphicFramePr>
          <p:nvPr>
            <p:ph idx="1"/>
          </p:nvPr>
        </p:nvGraphicFramePr>
        <p:xfrm>
          <a:off x="5286380" y="1928802"/>
          <a:ext cx="3289300" cy="3737991"/>
        </p:xfrm>
        <a:graphic>
          <a:graphicData uri="http://schemas.openxmlformats.org/drawingml/2006/table">
            <a:tbl>
              <a:tblPr/>
              <a:tblGrid>
                <a:gridCol w="3289300"/>
              </a:tblGrid>
              <a:tr h="47942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24 декабря  (6 января)</a:t>
                      </a:r>
                      <a:endParaRPr lang="ru-RU" sz="1100" b="0" kern="1200" dirty="0" smtClean="0">
                        <a:solidFill>
                          <a:schemeClr val="tx1"/>
                        </a:solidFill>
                        <a:latin typeface="Calibri"/>
                        <a:ea typeface="+mn-ea"/>
                        <a:cs typeface="Times New Roman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8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290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25 декабря (7 января)</a:t>
                      </a:r>
                      <a:endParaRPr lang="ru-RU" sz="18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</a:tr>
              <a:tr h="47942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31 декабря  (13 января)</a:t>
                      </a:r>
                      <a:endParaRPr lang="ru-RU" sz="18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942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 января (14 января)</a:t>
                      </a:r>
                      <a:endParaRPr lang="ru-RU" sz="18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</a:tr>
              <a:tr h="47942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5 (18) января</a:t>
                      </a:r>
                      <a:endParaRPr lang="ru-RU" sz="18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942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6 (19) января</a:t>
                      </a:r>
                      <a:endParaRPr lang="ru-RU" sz="18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</a:tr>
            </a:tbl>
          </a:graphicData>
        </a:graphic>
      </p:graphicFrame>
      <p:sp>
        <p:nvSpPr>
          <p:cNvPr id="6" name="Заголовок 1"/>
          <p:cNvSpPr txBox="1">
            <a:spLocks/>
          </p:cNvSpPr>
          <p:nvPr/>
        </p:nvSpPr>
        <p:spPr bwMode="auto">
          <a:xfrm>
            <a:off x="500063" y="428625"/>
            <a:ext cx="35433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1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Святочные </a:t>
            </a:r>
            <a:endParaRPr kumimoji="0" lang="ru-RU" sz="41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Заголовок 1"/>
          <p:cNvSpPr txBox="1">
            <a:spLocks/>
          </p:cNvSpPr>
          <p:nvPr/>
        </p:nvSpPr>
        <p:spPr bwMode="auto">
          <a:xfrm>
            <a:off x="5214942" y="428604"/>
            <a:ext cx="35433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1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праздники</a:t>
            </a:r>
            <a:endParaRPr kumimoji="0" lang="ru-RU" sz="41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14942" y="428604"/>
            <a:ext cx="3543300" cy="1143000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СОЧЕЛЬНИК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57158" y="1571612"/>
            <a:ext cx="3714776" cy="5000660"/>
          </a:xfrm>
        </p:spPr>
        <p:txBody>
          <a:bodyPr/>
          <a:lstStyle/>
          <a:p>
            <a:pPr marL="0" indent="0">
              <a:buNone/>
            </a:pPr>
            <a:r>
              <a:rPr lang="ru-RU" sz="2400" b="1" dirty="0" smtClean="0">
                <a:solidFill>
                  <a:srgbClr val="C00000"/>
                </a:solidFill>
              </a:rPr>
              <a:t>Рождество Христово </a:t>
            </a:r>
            <a:r>
              <a:rPr lang="ru-RU" sz="2000" dirty="0" smtClean="0"/>
              <a:t>является одним из самых красивых и торжественных христианских праздников. В этот день повсюду стоят украшенные елки, горят свечи. Канун рождества именуется «сочельником». </a:t>
            </a:r>
            <a:r>
              <a:rPr lang="ru-RU" sz="2000" b="1" i="1" dirty="0" smtClean="0"/>
              <a:t>Сочельник</a:t>
            </a:r>
            <a:r>
              <a:rPr lang="ru-RU" sz="2000" dirty="0" smtClean="0"/>
              <a:t> в христианском мире считается исключительно семейным ужином. В этот день в доме царят покой, любовь и согласие. В храмах проводится торжественное богослужение.</a:t>
            </a:r>
          </a:p>
          <a:p>
            <a:endParaRPr lang="ru-RU" sz="1200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14942" y="3429000"/>
            <a:ext cx="3471858" cy="2828932"/>
          </a:xfrm>
        </p:spPr>
        <p:txBody>
          <a:bodyPr/>
          <a:lstStyle/>
          <a:p>
            <a:pPr marL="0" indent="0">
              <a:buNone/>
            </a:pPr>
            <a:r>
              <a:rPr lang="ru-RU" sz="2000" dirty="0" smtClean="0"/>
              <a:t>В полночь все обмениваются подарками, поздравляют друг друга, загадывают желания. Считается, что на Рождество небо раскрывается земле, и силы небесные исполняют все задуманное. Но желания обязательно должны быть добрыми. </a:t>
            </a:r>
          </a:p>
          <a:p>
            <a:endParaRPr lang="ru-RU" sz="2000" dirty="0"/>
          </a:p>
        </p:txBody>
      </p:sp>
      <p:sp>
        <p:nvSpPr>
          <p:cNvPr id="5" name="Заголовок 1"/>
          <p:cNvSpPr txBox="1">
            <a:spLocks/>
          </p:cNvSpPr>
          <p:nvPr/>
        </p:nvSpPr>
        <p:spPr bwMode="auto">
          <a:xfrm>
            <a:off x="428596" y="500042"/>
            <a:ext cx="35433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1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Начало Святок</a:t>
            </a:r>
            <a:endParaRPr kumimoji="0" lang="ru-RU" sz="41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6" name="Рисунок 5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643570" y="1357298"/>
            <a:ext cx="2779299" cy="2071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title"/>
          </p:nvPr>
        </p:nvSpPr>
        <p:spPr>
          <a:xfrm>
            <a:off x="5214942" y="357166"/>
            <a:ext cx="3543300" cy="1143000"/>
          </a:xfrm>
        </p:spPr>
        <p:txBody>
          <a:bodyPr/>
          <a:lstStyle/>
          <a:p>
            <a:r>
              <a:rPr lang="ru-RU" b="1" dirty="0" smtClean="0"/>
              <a:t>Святочные забавы</a:t>
            </a:r>
          </a:p>
        </p:txBody>
      </p:sp>
      <p:sp>
        <p:nvSpPr>
          <p:cNvPr id="7171" name="Содержимое 2"/>
          <p:cNvSpPr>
            <a:spLocks noGrp="1"/>
          </p:cNvSpPr>
          <p:nvPr>
            <p:ph idx="1"/>
          </p:nvPr>
        </p:nvSpPr>
        <p:spPr>
          <a:xfrm>
            <a:off x="5286380" y="2000240"/>
            <a:ext cx="3471862" cy="3929090"/>
          </a:xfrm>
        </p:spPr>
        <p:txBody>
          <a:bodyPr/>
          <a:lstStyle/>
          <a:p>
            <a:pPr marL="180975" indent="-180975">
              <a:buNone/>
            </a:pPr>
            <a:r>
              <a:rPr lang="ru-RU" sz="2000" dirty="0" smtClean="0"/>
              <a:t>Во время святок широко распространены </a:t>
            </a:r>
          </a:p>
          <a:p>
            <a:pPr marL="581025" lvl="1" indent="-180975"/>
            <a:r>
              <a:rPr lang="ru-RU" sz="2000" dirty="0" smtClean="0"/>
              <a:t>народные гуляния, </a:t>
            </a:r>
          </a:p>
          <a:p>
            <a:pPr marL="581025" lvl="1" indent="-180975"/>
            <a:r>
              <a:rPr lang="ru-RU" sz="2000" dirty="0" smtClean="0"/>
              <a:t>ярмарки,</a:t>
            </a:r>
          </a:p>
          <a:p>
            <a:pPr marL="581025" lvl="1" indent="-180975"/>
            <a:r>
              <a:rPr lang="ru-RU" sz="2000" dirty="0" smtClean="0"/>
              <a:t>балаганы.</a:t>
            </a:r>
          </a:p>
          <a:p>
            <a:pPr marL="180975" indent="-180975">
              <a:buNone/>
            </a:pPr>
            <a:r>
              <a:rPr lang="ru-RU" sz="2000" dirty="0" smtClean="0"/>
              <a:t>После продолжительного поста люди веселились и пировали, катались на санях, строили снежные крепости.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28596" y="428604"/>
            <a:ext cx="3396263" cy="24700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Рисунок 4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28596" y="3500438"/>
            <a:ext cx="3357586" cy="2428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title"/>
          </p:nvPr>
        </p:nvSpPr>
        <p:spPr>
          <a:xfrm>
            <a:off x="5143500" y="357188"/>
            <a:ext cx="3543300" cy="1143000"/>
          </a:xfrm>
        </p:spPr>
        <p:txBody>
          <a:bodyPr/>
          <a:lstStyle/>
          <a:p>
            <a:r>
              <a:rPr lang="ru-RU" b="1" dirty="0" smtClean="0"/>
              <a:t>Гадания</a:t>
            </a:r>
          </a:p>
        </p:txBody>
      </p:sp>
      <p:sp>
        <p:nvSpPr>
          <p:cNvPr id="5123" name="Содержимое 2"/>
          <p:cNvSpPr>
            <a:spLocks noGrp="1"/>
          </p:cNvSpPr>
          <p:nvPr>
            <p:ph idx="1"/>
          </p:nvPr>
        </p:nvSpPr>
        <p:spPr>
          <a:xfrm>
            <a:off x="5214938" y="1571625"/>
            <a:ext cx="3571875" cy="4357688"/>
          </a:xfrm>
        </p:spPr>
        <p:txBody>
          <a:bodyPr/>
          <a:lstStyle/>
          <a:p>
            <a:pPr marL="180975" indent="-180975"/>
            <a:r>
              <a:rPr lang="ru-RU" sz="2000" dirty="0" smtClean="0"/>
              <a:t>Одной из ярких особенностей Святок являлись разного рода гадания. </a:t>
            </a:r>
          </a:p>
          <a:p>
            <a:pPr marL="180975" indent="-180975"/>
            <a:r>
              <a:rPr lang="ru-RU" sz="2000" dirty="0" smtClean="0"/>
              <a:t>Вечерами гадания устраивали девушки, чтобы узнать свою судьбу на будущий год. </a:t>
            </a:r>
          </a:p>
          <a:p>
            <a:pPr marL="180975" indent="-180975"/>
            <a:r>
              <a:rPr lang="ru-RU" sz="2000" dirty="0" smtClean="0"/>
              <a:t>Девушки на протяжении всех Святок в полночь совершали самые разнообразные гадания, в надежде понять, удастся ли им в новом году выйти замуж. </a:t>
            </a:r>
            <a:br>
              <a:rPr lang="ru-RU" sz="2000" dirty="0" smtClean="0"/>
            </a:br>
            <a:endParaRPr lang="ru-RU" sz="2000" dirty="0" smtClean="0"/>
          </a:p>
        </p:txBody>
      </p:sp>
      <p:pic>
        <p:nvPicPr>
          <p:cNvPr id="5124" name="Рисунок 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28625" y="428625"/>
            <a:ext cx="3500438" cy="1928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71472" y="2714620"/>
            <a:ext cx="3143272" cy="3214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/>
          <p:cNvSpPr>
            <a:spLocks noGrp="1"/>
          </p:cNvSpPr>
          <p:nvPr>
            <p:ph type="title"/>
          </p:nvPr>
        </p:nvSpPr>
        <p:spPr>
          <a:xfrm>
            <a:off x="5214942" y="285728"/>
            <a:ext cx="3543300" cy="1143000"/>
          </a:xfrm>
        </p:spPr>
        <p:txBody>
          <a:bodyPr/>
          <a:lstStyle/>
          <a:p>
            <a:r>
              <a:rPr lang="ru-RU" b="1" dirty="0" smtClean="0"/>
              <a:t>Святочные посиделки</a:t>
            </a:r>
          </a:p>
        </p:txBody>
      </p:sp>
      <p:sp>
        <p:nvSpPr>
          <p:cNvPr id="8195" name="Содержимое 2"/>
          <p:cNvSpPr>
            <a:spLocks noGrp="1"/>
          </p:cNvSpPr>
          <p:nvPr>
            <p:ph idx="1"/>
          </p:nvPr>
        </p:nvSpPr>
        <p:spPr>
          <a:xfrm>
            <a:off x="5214942" y="1714488"/>
            <a:ext cx="3471862" cy="4268787"/>
          </a:xfrm>
        </p:spPr>
        <p:txBody>
          <a:bodyPr/>
          <a:lstStyle/>
          <a:p>
            <a:pPr marL="180975" indent="-180975">
              <a:buNone/>
            </a:pPr>
            <a:r>
              <a:rPr lang="ru-RU" sz="2000" dirty="0" smtClean="0"/>
              <a:t>В первые дни празднества по традиции принято посещать знакомых, близких, друзей, дарить подарки </a:t>
            </a:r>
          </a:p>
          <a:p>
            <a:pPr marL="180975" indent="-180975">
              <a:buNone/>
            </a:pPr>
            <a:r>
              <a:rPr lang="ru-RU" sz="2000" dirty="0" smtClean="0"/>
              <a:t>Центральным моментом всех святочных праздников была общесемейная трапеза.</a:t>
            </a:r>
          </a:p>
          <a:p>
            <a:pPr marL="180975" indent="-180975">
              <a:buNone/>
            </a:pPr>
            <a:r>
              <a:rPr lang="ru-RU" sz="2000" dirty="0" smtClean="0"/>
              <a:t>Игры на святочных посиделках давали возможность ведущему или ведущей блеснуть остроумием и выдумкой, а часто и настоящим комедийным талантом. </a:t>
            </a:r>
          </a:p>
          <a:p>
            <a:pPr marL="180975" indent="-180975">
              <a:buNone/>
            </a:pPr>
            <a:endParaRPr lang="ru-RU" sz="2000" dirty="0" smtClean="0"/>
          </a:p>
        </p:txBody>
      </p:sp>
      <p:pic>
        <p:nvPicPr>
          <p:cNvPr id="5" name="Рисунок 4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00034" y="428604"/>
            <a:ext cx="3357586" cy="2357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28596" y="3500438"/>
            <a:ext cx="3429024" cy="2571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72066" y="357166"/>
            <a:ext cx="3686176" cy="1143000"/>
          </a:xfrm>
        </p:spPr>
        <p:txBody>
          <a:bodyPr/>
          <a:lstStyle/>
          <a:p>
            <a:r>
              <a:rPr lang="ru-RU" sz="4000" b="1" dirty="0" smtClean="0"/>
              <a:t>Очистительные обряды</a:t>
            </a:r>
            <a:endParaRPr lang="ru-RU" sz="40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214942" y="1571612"/>
            <a:ext cx="3471862" cy="4268787"/>
          </a:xfrm>
        </p:spPr>
        <p:txBody>
          <a:bodyPr/>
          <a:lstStyle/>
          <a:p>
            <a:pPr marL="180975" indent="-180975"/>
            <a:r>
              <a:rPr lang="ru-RU" sz="2000" dirty="0" smtClean="0"/>
              <a:t>подметание в доме и выбрасывание святочного мусора в пустынные места подальше от дома;</a:t>
            </a:r>
          </a:p>
          <a:p>
            <a:pPr marL="180975" indent="-180975"/>
            <a:r>
              <a:rPr lang="ru-RU" sz="2000" dirty="0" smtClean="0"/>
              <a:t> сожжение рождественской соломы или разведение костров;</a:t>
            </a:r>
          </a:p>
          <a:p>
            <a:pPr marL="180975" indent="-180975"/>
            <a:r>
              <a:rPr lang="ru-RU" sz="2000" dirty="0" smtClean="0"/>
              <a:t> окуривание или окропление водой хозяйственных построек;</a:t>
            </a:r>
          </a:p>
          <a:p>
            <a:pPr marL="180975" indent="-180975"/>
            <a:r>
              <a:rPr lang="ru-RU" sz="2000" dirty="0" smtClean="0"/>
              <a:t> </a:t>
            </a:r>
            <a:r>
              <a:rPr lang="ru-RU" sz="2000" dirty="0" err="1" smtClean="0"/>
              <a:t>надписывание</a:t>
            </a:r>
            <a:r>
              <a:rPr lang="ru-RU" sz="2000" dirty="0" smtClean="0"/>
              <a:t> освященным мелом крестов на дверях и воротах и т.п.</a:t>
            </a:r>
            <a:br>
              <a:rPr lang="ru-RU" sz="2000" dirty="0" smtClean="0"/>
            </a:br>
            <a:endParaRPr lang="ru-RU" sz="2000" dirty="0"/>
          </a:p>
        </p:txBody>
      </p:sp>
      <p:pic>
        <p:nvPicPr>
          <p:cNvPr id="4" name="Рисунок 3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00034" y="571480"/>
            <a:ext cx="3357586" cy="2571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00034" y="3429000"/>
            <a:ext cx="3357586" cy="2714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1"/>
          <p:cNvSpPr>
            <a:spLocks noGrp="1"/>
          </p:cNvSpPr>
          <p:nvPr>
            <p:ph type="title"/>
          </p:nvPr>
        </p:nvSpPr>
        <p:spPr>
          <a:xfrm>
            <a:off x="5214938" y="357188"/>
            <a:ext cx="3543300" cy="1143000"/>
          </a:xfrm>
        </p:spPr>
        <p:txBody>
          <a:bodyPr/>
          <a:lstStyle/>
          <a:p>
            <a:r>
              <a:rPr lang="ru-RU" b="1" dirty="0" smtClean="0"/>
              <a:t>Колядки</a:t>
            </a:r>
          </a:p>
        </p:txBody>
      </p:sp>
      <p:sp>
        <p:nvSpPr>
          <p:cNvPr id="6147" name="Содержимое 2"/>
          <p:cNvSpPr>
            <a:spLocks noGrp="1"/>
          </p:cNvSpPr>
          <p:nvPr>
            <p:ph idx="1"/>
          </p:nvPr>
        </p:nvSpPr>
        <p:spPr>
          <a:xfrm>
            <a:off x="5214938" y="1643063"/>
            <a:ext cx="3471862" cy="4268787"/>
          </a:xfrm>
        </p:spPr>
        <p:txBody>
          <a:bodyPr/>
          <a:lstStyle/>
          <a:p>
            <a:pPr marL="180975" indent="-180975"/>
            <a:r>
              <a:rPr lang="ru-RU" sz="2000" dirty="0" smtClean="0"/>
              <a:t>Молодёжь собиралась в шумные компании, одевалась в вывернутые наизнанку тулупы, мазали лица сажей или надевали маски, символизирующие различных зверей и нечистую силу, и отправлялась по селу колядовать.</a:t>
            </a:r>
          </a:p>
          <a:p>
            <a:pPr marL="180975" indent="-180975"/>
            <a:r>
              <a:rPr lang="ru-RU" sz="2000" dirty="0" smtClean="0"/>
              <a:t>Колядующие стучались в дома и, напевая песни, предлагали хозяевам угостить их.</a:t>
            </a:r>
          </a:p>
        </p:txBody>
      </p:sp>
      <p:pic>
        <p:nvPicPr>
          <p:cNvPr id="6148" name="Рисунок 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28625" y="428625"/>
            <a:ext cx="3429000" cy="242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9" name="Рисунок 4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28625" y="3286125"/>
            <a:ext cx="3429000" cy="257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Презентация ОТКРЫТАЯ КНИГА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Презентация ОТКРЫТАЯ КНИГА</Template>
  <TotalTime>849</TotalTime>
  <Words>556</Words>
  <Application>Microsoft Office PowerPoint</Application>
  <PresentationFormat>Экран (4:3)</PresentationFormat>
  <Paragraphs>78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Презентация ОТКРЫТАЯ КНИГА</vt:lpstr>
      <vt:lpstr>Слайд 1</vt:lpstr>
      <vt:lpstr>Ночь перед Рождеством Христовым                          с 6-го на 7-е января </vt:lpstr>
      <vt:lpstr>Слайд 3</vt:lpstr>
      <vt:lpstr>СОЧЕЛЬНИК</vt:lpstr>
      <vt:lpstr>Святочные забавы</vt:lpstr>
      <vt:lpstr>Гадания</vt:lpstr>
      <vt:lpstr>Святочные посиделки</vt:lpstr>
      <vt:lpstr>Очистительные обряды</vt:lpstr>
      <vt:lpstr>Колядки</vt:lpstr>
      <vt:lpstr>Праздник Крещения – </vt:lpstr>
      <vt:lpstr>Купание в проруби</vt:lpstr>
      <vt:lpstr>Слайд 12</vt:lpstr>
      <vt:lpstr>Источники 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Comp</dc:creator>
  <cp:lastModifiedBy>Admin</cp:lastModifiedBy>
  <cp:revision>80</cp:revision>
  <dcterms:created xsi:type="dcterms:W3CDTF">2011-07-26T07:05:49Z</dcterms:created>
  <dcterms:modified xsi:type="dcterms:W3CDTF">2011-12-22T15:44:51Z</dcterms:modified>
</cp:coreProperties>
</file>