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2" r:id="rId19"/>
    <p:sldId id="271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03F530B-822D-45CC-96CB-6DF30DEDFDC4}" type="datetimeFigureOut">
              <a:rPr lang="ru-RU" smtClean="0"/>
              <a:t>02.12.2011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5131885-F939-4208-B741-131D36A33A0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nordportal.ru/upload/iblock/8c6/lomo.jpg" TargetMode="External"/><Relationship Id="rId3" Type="http://schemas.openxmlformats.org/officeDocument/2006/relationships/hyperlink" Target="http://img-novosib.fotki.yandex.ru/get/5212/128381528.0/0_57db8_c99305ae_XL" TargetMode="External"/><Relationship Id="rId7" Type="http://schemas.openxmlformats.org/officeDocument/2006/relationships/hyperlink" Target="http://rnns.ru/uploads/posts/2010-07/1277986218_1274429298.jpg" TargetMode="External"/><Relationship Id="rId2" Type="http://schemas.openxmlformats.org/officeDocument/2006/relationships/hyperlink" Target="http://www.piplz.ru/page.php?id=9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rono.info/img/portrety/lomonosov.jpg" TargetMode="External"/><Relationship Id="rId5" Type="http://schemas.openxmlformats.org/officeDocument/2006/relationships/hyperlink" Target="http://math.nsc.ru/LBRT/g2/pics/lomonosov.jpg" TargetMode="External"/><Relationship Id="rId4" Type="http://schemas.openxmlformats.org/officeDocument/2006/relationships/hyperlink" Target="http://img-novosib.fotki.yandex.ru/get/4609/128381528.0/0_57db7_d6036ff7_XL" TargetMode="External"/><Relationship Id="rId9" Type="http://schemas.openxmlformats.org/officeDocument/2006/relationships/hyperlink" Target="http://www.zakaz-portreta.ru/_images/20081214191109_1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07226" y="2492896"/>
            <a:ext cx="655179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М.В. Ломоносов</a:t>
            </a:r>
            <a:endParaRPr lang="ru-RU" sz="5400" b="1" dirty="0">
              <a:ln w="12700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358" y="0"/>
            <a:ext cx="8467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М</a:t>
            </a:r>
            <a:r>
              <a:rPr lang="ru-RU" dirty="0" smtClean="0"/>
              <a:t>БОУ - Раздольненская средняя общеобразовательная школа №19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388215" y="4224944"/>
            <a:ext cx="4631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Выполнила:  учитель  химии </a:t>
            </a:r>
          </a:p>
          <a:p>
            <a:r>
              <a:rPr lang="ru-RU" dirty="0" smtClean="0"/>
              <a:t>Евстегнеева  Алевтина  Васильевна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915816" y="6128511"/>
            <a:ext cx="365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с.  Раздольное.  2011 год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2490" y="764704"/>
            <a:ext cx="7665881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Презентация по химии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87275" y="1661069"/>
            <a:ext cx="4791697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для </a:t>
            </a:r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8-11 </a:t>
            </a:r>
            <a:r>
              <a:rPr lang="ru-RU" sz="3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классов</a:t>
            </a:r>
          </a:p>
        </p:txBody>
      </p:sp>
    </p:spTree>
    <p:extLst>
      <p:ext uri="{BB962C8B-B14F-4D97-AF65-F5344CB8AC3E}">
        <p14:creationId xmlns:p14="http://schemas.microsoft.com/office/powerpoint/2010/main" val="1532077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439248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1755 — по проекту М. В. Ломоносова учреждён Московский университет.</a:t>
            </a: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1757 — назначен советником Академической канцелярии.</a:t>
            </a:r>
          </a:p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30 апреля 1760 — Шведская королевская академия наук избрала М. В. Ломоносова своим почётным членом.</a:t>
            </a: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10 октября 1763 — избран членом Академии трёх знатнейших художеств (за мозаичные работы).</a:t>
            </a:r>
          </a:p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4 апреля 1765 — скончался от воспаления лёгких в собственном доме на реке Мойке.</a:t>
            </a: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8 апреля 1765 —похоронен на Лазаревском кладбище Александро-Невской лавры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705" y="836712"/>
            <a:ext cx="3977173" cy="45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110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05" y="2708920"/>
            <a:ext cx="715933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2. </a:t>
            </a:r>
            <a:r>
              <a:rPr lang="ru-RU" sz="54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Мысли о науке</a:t>
            </a:r>
            <a:endParaRPr lang="ru-RU" sz="5400" b="1" dirty="0">
              <a:ln w="12700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14533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26876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Ошибки замечать не многого стоит; дать нечто лучшее — вот, что приличествует достойному человеку.</a:t>
            </a:r>
          </a:p>
          <a:p>
            <a:pPr algn="r"/>
            <a:r>
              <a:rPr lang="ru-RU" i="1" dirty="0"/>
              <a:t> </a:t>
            </a:r>
            <a:endParaRPr lang="ru-RU" sz="1400" dirty="0"/>
          </a:p>
          <a:p>
            <a:pPr algn="r"/>
            <a:r>
              <a:rPr lang="ru-RU" sz="1400" i="1" dirty="0"/>
              <a:t>М. В. Ломоносов 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4042519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... В науке принято доказывать утверждаемое.</a:t>
            </a:r>
          </a:p>
          <a:p>
            <a:pPr algn="r"/>
            <a:r>
              <a:rPr lang="ru-RU" sz="1400" i="1" dirty="0"/>
              <a:t> </a:t>
            </a:r>
            <a:endParaRPr lang="ru-RU" sz="1400" dirty="0"/>
          </a:p>
          <a:p>
            <a:pPr algn="r"/>
            <a:r>
              <a:rPr lang="ru-RU" sz="1400" i="1" dirty="0"/>
              <a:t>М. В. Ломоносов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48587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484784"/>
            <a:ext cx="802838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Ничто не происходит без достаточного  основания.</a:t>
            </a:r>
          </a:p>
          <a:p>
            <a:pPr algn="r"/>
            <a:r>
              <a:rPr lang="ru-RU" sz="1400" i="1" dirty="0"/>
              <a:t> </a:t>
            </a:r>
            <a:endParaRPr lang="ru-RU" sz="1400" dirty="0"/>
          </a:p>
          <a:p>
            <a:pPr algn="r"/>
            <a:r>
              <a:rPr lang="ru-RU" sz="1400" i="1" dirty="0"/>
              <a:t>М. В. Ломоносов 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619228"/>
            <a:ext cx="8172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 общую пользу, а особливо за утверждение науки в Отечестве, и против отца своего родного восстать за грех не ставлю.</a:t>
            </a:r>
          </a:p>
          <a:p>
            <a:pPr algn="r"/>
            <a:r>
              <a:rPr lang="ru-RU" sz="1400" i="1" dirty="0"/>
              <a:t> </a:t>
            </a:r>
            <a:endParaRPr lang="ru-RU" sz="1400" dirty="0"/>
          </a:p>
          <a:p>
            <a:pPr algn="r"/>
            <a:r>
              <a:rPr lang="ru-RU" sz="1400" i="1" dirty="0"/>
              <a:t>М. В. Ломоносов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48587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484784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Из наблюдений установлять теорию, через теорию исправлять на­блюдения  — есть лучший всех способ к изысканию правды.</a:t>
            </a:r>
          </a:p>
          <a:p>
            <a:pPr algn="r"/>
            <a:r>
              <a:rPr lang="ru-RU" sz="1400" i="1" dirty="0"/>
              <a:t> </a:t>
            </a:r>
            <a:endParaRPr lang="ru-RU" sz="1400" dirty="0"/>
          </a:p>
          <a:p>
            <a:pPr algn="r"/>
            <a:r>
              <a:rPr lang="ru-RU" sz="1400" i="1" dirty="0"/>
              <a:t>М. В. Ломоносов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3501008"/>
            <a:ext cx="424847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Один опыт я ставлю выше, чем тысячу мнений, </a:t>
            </a:r>
            <a:r>
              <a:rPr lang="ru-RU" dirty="0" smtClean="0"/>
              <a:t>рождённых </a:t>
            </a:r>
            <a:r>
              <a:rPr lang="ru-RU" dirty="0"/>
              <a:t>только воображением.</a:t>
            </a:r>
          </a:p>
          <a:p>
            <a:pPr algn="r"/>
            <a:r>
              <a:rPr lang="ru-RU" sz="1400" i="1" dirty="0"/>
              <a:t> </a:t>
            </a:r>
            <a:endParaRPr lang="ru-RU" sz="1400" dirty="0"/>
          </a:p>
          <a:p>
            <a:pPr algn="r"/>
            <a:r>
              <a:rPr lang="ru-RU" sz="1400" i="1" dirty="0"/>
              <a:t>М. В. Ломоносов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41166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71210" y="2708920"/>
            <a:ext cx="544572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3. </a:t>
            </a:r>
            <a:r>
              <a:rPr lang="ru-RU" sz="54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Викторина</a:t>
            </a:r>
            <a:endParaRPr lang="ru-RU" sz="5400" b="1" dirty="0">
              <a:ln w="12700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7178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988840"/>
            <a:ext cx="81007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Укажите даты рождения и смерти М. В. Ломоносова.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2. Когда был открыт первый русский университет?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3. Что понимал М. В. Ломоносов под словом «корпускула»?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4. Как сформулировал М. В. Ломоносов закон сохранения массы веществ?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96218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412776"/>
            <a:ext cx="7992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5. Развитие, каких химических производств связано с именем М. В Ломоносова?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6. Какое пособие можно назвать химической энциклопедией </a:t>
            </a:r>
            <a:r>
              <a:rPr lang="en-US" dirty="0"/>
              <a:t>XVIII</a:t>
            </a:r>
            <a:r>
              <a:rPr lang="ru-RU" dirty="0"/>
              <a:t> в.?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7. Какие нововведения ввёл М. В. Ломоносов в преподавании химии?</a:t>
            </a:r>
          </a:p>
          <a:p>
            <a:r>
              <a:rPr lang="ru-RU" dirty="0"/>
              <a:t>8. Кто назвал М. В. Ломоносова «первым русским университетом»?</a:t>
            </a:r>
          </a:p>
        </p:txBody>
      </p:sp>
    </p:spTree>
    <p:extLst>
      <p:ext uri="{BB962C8B-B14F-4D97-AF65-F5344CB8AC3E}">
        <p14:creationId xmlns:p14="http://schemas.microsoft.com/office/powerpoint/2010/main" val="4035206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8098" y="2708920"/>
            <a:ext cx="4071949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4. </a:t>
            </a:r>
            <a:r>
              <a:rPr lang="ru-RU" sz="54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Ответы</a:t>
            </a:r>
            <a:endParaRPr lang="ru-RU" sz="5400" b="1" dirty="0">
              <a:ln w="12700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142321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268760"/>
            <a:ext cx="82089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М</a:t>
            </a:r>
            <a:r>
              <a:rPr lang="ru-RU" dirty="0"/>
              <a:t>. В. Ломоносов родился в ноябре 1711 г. и умер 4 апреля 1765 г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Первый </a:t>
            </a:r>
            <a:r>
              <a:rPr lang="ru-RU" dirty="0"/>
              <a:t>русский университет по инициативе М. В. Ломоносова был открыт в 1755 г.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«Корпускула </a:t>
            </a:r>
            <a:r>
              <a:rPr lang="ru-RU" dirty="0"/>
              <a:t>– собрание элементов в одну незначительную массу (т.е. молекула. – Л. С.). Корпускулы однородны, если состоят из одинакового числа одних и тех же элементов, соединённых одинаковым образом».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«Все </a:t>
            </a:r>
            <a:r>
              <a:rPr lang="ru-RU" dirty="0"/>
              <a:t>перемены, в натуре случающиеся, такого суть состояния, что, сколько чего у одного тела отнимается, столько присовокупится к другому. Так, ежели где убудет несколько материи, то умножится в другом месте».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С </a:t>
            </a:r>
            <a:r>
              <a:rPr lang="ru-RU" dirty="0"/>
              <a:t>именем М. В. Ломоносова связано развитие фарфоровой, стекольной, металлургической, горнорудной и соледобывающей промышленности.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776270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07904" y="683428"/>
            <a:ext cx="1872208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План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3783" y="1988840"/>
            <a:ext cx="6480720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Биография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Мысли о науке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Викторина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Ответы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Источники информации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Источники иллюстраций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567325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412776"/>
            <a:ext cx="820891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6"/>
            </a:pPr>
            <a:r>
              <a:rPr lang="ru-RU" dirty="0" smtClean="0"/>
              <a:t>Химической </a:t>
            </a:r>
            <a:r>
              <a:rPr lang="ru-RU" dirty="0"/>
              <a:t>энциклопедией XVIII в. являлась работа </a:t>
            </a:r>
            <a:r>
              <a:rPr lang="ru-RU" dirty="0" smtClean="0"/>
              <a:t>            М</a:t>
            </a:r>
            <a:r>
              <a:rPr lang="ru-RU" dirty="0"/>
              <a:t>. В. Ломоносова «Первые основания металлургии или рудных дел». В ней были приведены данные не только из металлургии, но и описаны основы пробирного искусства, добывания серебра, исследования руд сухим способом. В ней М. В. Ломоносов описал разные квасцы, купоросы, селитры и т. п. 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ru-RU" dirty="0" smtClean="0"/>
              <a:t>В </a:t>
            </a:r>
            <a:r>
              <a:rPr lang="ru-RU" dirty="0"/>
              <a:t>1748 г. М.В. Ломоносов ввёл лабораторные занятия по химии для студентов. Это было за 75 лет до того, когда немецкий химик Ю. Либих ввёл такие занятия для своих учащихся.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ru-RU" dirty="0" smtClean="0"/>
              <a:t>«Первым </a:t>
            </a:r>
            <a:r>
              <a:rPr lang="ru-RU" dirty="0"/>
              <a:t>русским университетом» М.В. Ломоносова назвал великий русский поэт А. С. Пушкин за многосторонность интересов, которые проявил учёный в разных отраслях науки.</a:t>
            </a:r>
          </a:p>
        </p:txBody>
      </p:sp>
    </p:spTree>
    <p:extLst>
      <p:ext uri="{BB962C8B-B14F-4D97-AF65-F5344CB8AC3E}">
        <p14:creationId xmlns:p14="http://schemas.microsoft.com/office/powerpoint/2010/main" val="3605994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2226" y="548680"/>
            <a:ext cx="650370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5. </a:t>
            </a:r>
            <a:r>
              <a:rPr lang="ru-RU" sz="32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Источники информации</a:t>
            </a:r>
            <a:endParaRPr lang="ru-RU" sz="3200" b="1" dirty="0">
              <a:ln w="12700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70892" y="3043738"/>
            <a:ext cx="6646371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6. Источники иллюстраций</a:t>
            </a:r>
            <a:endParaRPr lang="ru-RU" sz="3200" b="1" dirty="0">
              <a:ln w="12700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330" y="1561875"/>
            <a:ext cx="8087485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www.piplz.ru/page.php?id=95</a:t>
            </a:r>
            <a:r>
              <a:rPr lang="ru-RU" dirty="0" smtClean="0"/>
              <a:t> </a:t>
            </a:r>
          </a:p>
          <a:p>
            <a:pPr lvl="0"/>
            <a:r>
              <a:rPr lang="ru-RU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CCDDEA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  <a:t>В.П. </a:t>
            </a:r>
            <a:r>
              <a:rPr lang="ru-RU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CCDDEA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  <a:t>Пономарёв</a:t>
            </a:r>
            <a:r>
              <a:rPr lang="ru-RU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CCDDEA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  <a:t>. «Мысли о науке», Кишинёв, «Штиинца»,1973 г.</a:t>
            </a:r>
          </a:p>
          <a:p>
            <a:pPr lvl="0"/>
            <a:r>
              <a:rPr lang="ru-RU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CCDDEA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  <a:t>Л.Е. Сомин. «Увлекательная химия». Москва, «Просвещение», 1978 г</a:t>
            </a:r>
            <a:r>
              <a:rPr lang="ru-RU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CCDDEA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</a:rPr>
              <a:t>.</a:t>
            </a:r>
            <a:endParaRPr lang="en-US" b="1" dirty="0">
              <a:ln w="12700">
                <a:solidFill>
                  <a:srgbClr val="00B050"/>
                </a:solidFill>
                <a:prstDash val="solid"/>
              </a:ln>
              <a:solidFill>
                <a:srgbClr val="CCDDEA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Franklin Gothic Book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8411" y="4005064"/>
            <a:ext cx="7951324" cy="160043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img-novosib.fotki.yandex.ru/get/5212/128381528.0/0_57db8_c99305ae_XL</a:t>
            </a:r>
            <a:r>
              <a:rPr lang="ru-RU" sz="1400" dirty="0" smtClean="0"/>
              <a:t> </a:t>
            </a:r>
            <a:endParaRPr lang="en-US" sz="1400" dirty="0"/>
          </a:p>
          <a:p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img-novosib.fotki.yandex.ru/get/4609/128381528.0/0_57db7_d6036ff7_XL</a:t>
            </a:r>
            <a:r>
              <a:rPr lang="ru-RU" sz="1400" dirty="0" smtClean="0"/>
              <a:t> </a:t>
            </a:r>
            <a:endParaRPr lang="en-US" sz="1400" dirty="0"/>
          </a:p>
          <a:p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math.nsc.ru/LBRT/g2/pics/lomonosov.jpg</a:t>
            </a:r>
            <a:r>
              <a:rPr lang="ru-RU" sz="1400" dirty="0" smtClean="0"/>
              <a:t> </a:t>
            </a:r>
            <a:endParaRPr lang="en-US" sz="1400" dirty="0"/>
          </a:p>
          <a:p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www.hrono.info/img/portrety/lomonosov.jpg</a:t>
            </a:r>
            <a:r>
              <a:rPr lang="ru-RU" sz="1400" dirty="0" smtClean="0"/>
              <a:t> </a:t>
            </a:r>
            <a:endParaRPr lang="en-US" sz="1400" dirty="0"/>
          </a:p>
          <a:p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rnns.ru/uploads/posts/2010-07/1277986218_1274429298.jpg</a:t>
            </a:r>
            <a:r>
              <a:rPr lang="ru-RU" sz="1400" dirty="0" smtClean="0"/>
              <a:t> </a:t>
            </a:r>
            <a:endParaRPr lang="en-US" sz="1400" dirty="0"/>
          </a:p>
          <a:p>
            <a:r>
              <a:rPr lang="en-US" sz="1400" dirty="0">
                <a:hlinkClick r:id="rId8"/>
              </a:rPr>
              <a:t>http://</a:t>
            </a:r>
            <a:r>
              <a:rPr lang="en-US" sz="1400" dirty="0" smtClean="0">
                <a:hlinkClick r:id="rId8"/>
              </a:rPr>
              <a:t>nordportal.ru/upload/iblock/8c6/lomo.jpg</a:t>
            </a:r>
            <a:r>
              <a:rPr lang="ru-RU" sz="1400" dirty="0" smtClean="0"/>
              <a:t> </a:t>
            </a:r>
            <a:endParaRPr lang="en-US" sz="1400" dirty="0" smtClean="0"/>
          </a:p>
          <a:p>
            <a:r>
              <a:rPr lang="en-US" sz="1400" dirty="0" smtClean="0">
                <a:hlinkClick r:id="rId9"/>
              </a:rPr>
              <a:t>http://www.zakaz-portreta.ru/_images/20081214191109_1.jpg</a:t>
            </a:r>
            <a:r>
              <a:rPr lang="ru-RU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6927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85447" y="2708920"/>
            <a:ext cx="5617243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1. </a:t>
            </a:r>
            <a:r>
              <a:rPr lang="ru-RU" sz="5400" b="1" dirty="0" smtClean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Биография</a:t>
            </a:r>
            <a:endParaRPr lang="ru-RU" sz="5400" b="1" dirty="0">
              <a:ln w="12700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539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3928" y="83671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 Родился 8 ноября 1711 года, в деревне </a:t>
            </a:r>
            <a:r>
              <a:rPr lang="ru-RU" dirty="0" err="1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Мишанинской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ru-RU" dirty="0" err="1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Куростровской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волости, Двинского уезда, Архангельской губернии в довольно зажиточной семье крестьянина-помора Василия </a:t>
            </a:r>
            <a:r>
              <a:rPr lang="ru-RU" dirty="0" err="1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Дорофеевича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Ломоносова (1681 - 1741) и дочери </a:t>
            </a:r>
            <a:r>
              <a:rPr lang="ru-RU" dirty="0" err="1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просвирницы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погоста Николаевских </a:t>
            </a:r>
            <a:r>
              <a:rPr lang="ru-RU" dirty="0" err="1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Матигор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Елены Ивановны Ломоносовых. </a:t>
            </a:r>
          </a:p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Отец, по отзыву сына, был по натуре человек добрый, но "в крайнем невежестве воспитанный". </a:t>
            </a:r>
          </a:p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Мать Ломоносова умерла очень рано, когда Ломоносову было девять лет.</a:t>
            </a:r>
            <a:endParaRPr lang="ru-RU" dirty="0">
              <a:ln w="63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98721"/>
            <a:ext cx="2937270" cy="4200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09985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340768"/>
            <a:ext cx="41333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 В 1721 году отец женился на Федоре Михайловне </a:t>
            </a:r>
            <a:r>
              <a:rPr lang="ru-RU" dirty="0" err="1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Усковой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, дочери крестьянина соседней </a:t>
            </a:r>
            <a:r>
              <a:rPr lang="ru-RU" dirty="0" err="1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Ухтостровской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волости. </a:t>
            </a:r>
            <a:endParaRPr lang="ru-RU" dirty="0">
              <a:ln w="63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 Летом 1724 года она умерла. Через несколько месяцев, возвратившись с промыслов, отец женился в третий раз на вдове Ирине Семёновне. </a:t>
            </a:r>
          </a:p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Для тринадцатилетнего Ломоносова третья жена отца оказалась "злой и завистливой мачехой".</a:t>
            </a:r>
            <a:endParaRPr lang="ru-RU" dirty="0">
              <a:ln w="63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403908"/>
            <a:ext cx="2856895" cy="35670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09985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81943"/>
            <a:ext cx="42484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Ещё от матери Ломоносов научился читать и получил охоту к чтению; позднее она, по-видимому, была поддержана в нём поморами-старообрядцами. </a:t>
            </a:r>
          </a:p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Рано зародилось в Ломоносове сознание необходимости "науки", знания. "Вратами учёности" для него делаются откуда-то добытые им книги: "Грамматика" </a:t>
            </a:r>
            <a:r>
              <a:rPr lang="ru-RU" dirty="0" err="1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Смотрицкого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, "Арифметика" Магницкого, "Стихотворная Псалтырь" </a:t>
            </a:r>
            <a:r>
              <a:rPr lang="ru-RU" dirty="0" err="1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Симеона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Полоцкого.</a:t>
            </a:r>
            <a:endParaRPr lang="ru-RU" dirty="0">
              <a:ln w="63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980728"/>
            <a:ext cx="3143250" cy="4095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95110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548680"/>
            <a:ext cx="447878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  В четырнадцать лет юный помор грамотно и чётко писал. Жизнь Ломоносова в родном доме делалась невыносимой, наполненной постоянными ссорами с мачехой. </a:t>
            </a:r>
          </a:p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 И чем шире становились интересы юноши, тем безысходнее казалась ему окружающая действительность. Особенно ожесточала мачеху страсть Ломоносова к книгам.</a:t>
            </a:r>
          </a:p>
          <a:p>
            <a:endParaRPr lang="ru-RU" dirty="0" smtClean="0">
              <a:ln w="63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  Страсть к знаниям, тяжёлая обстановка в семье заставили Ломоносова принять решение - оставить родной дом и отправиться в Москву.</a:t>
            </a:r>
            <a:endParaRPr lang="ru-RU" dirty="0">
              <a:ln w="63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33276"/>
            <a:ext cx="3228569" cy="45091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14533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79145"/>
            <a:ext cx="54006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7 декабря  1730 —в Холмогорской воеводской канцелярии получил паспорт.</a:t>
            </a: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15 декабря 1730 —отправился пешком в Москву</a:t>
            </a: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15 января 1731 —зачислен учеником в Московскую Славяно-греко-латинскую академию.</a:t>
            </a: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1731—1735 — учёба в Московской Славяно-греко-латинской академии.</a:t>
            </a: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1734 — учёба в Киево-Могилянской академии</a:t>
            </a: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12 января 1736 —зачислен студентом в Санкт-Петербургский академический университет.</a:t>
            </a: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4 октября 1736 —для обучения горному делу и металлургии направлен в Германию.</a:t>
            </a: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1736—1739 — обучался в </a:t>
            </a:r>
            <a:r>
              <a:rPr lang="ru-RU" dirty="0" err="1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Марбургском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университете.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497" y="1351239"/>
            <a:ext cx="2855580" cy="38111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95110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548680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1739 — в феврале женился на дочери квартирной хозяйки Елизавете-Христине </a:t>
            </a:r>
            <a:r>
              <a:rPr lang="ru-RU" dirty="0" err="1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Цильх</a:t>
            </a:r>
            <a:endParaRPr lang="ru-RU" dirty="0" smtClean="0">
              <a:ln w="63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8 ноября  1739 —родилась дочь; </a:t>
            </a:r>
          </a:p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9 ноября — крещена в церкви реформатской общины с именем Екатерина-Елизавета.</a:t>
            </a:r>
          </a:p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22 декабря 1741 —в Марбурге у Ломоносова родился сын, названный при крещении Иваном.</a:t>
            </a:r>
          </a:p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1748 — создал первую в России научно-исследовательскую и учебную химическую лабораторию.</a:t>
            </a:r>
          </a:p>
          <a:p>
            <a:r>
              <a:rPr lang="ru-RU" dirty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1748—1757 — проводил в химической лаборатории работы по изготовлению цветных стёкол и красок, химическому анализу руд.</a:t>
            </a:r>
          </a:p>
          <a:p>
            <a:r>
              <a:rPr lang="ru-RU" dirty="0" smtClean="0">
                <a:ln w="63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21 февраля 1749 —родилась дочь Елена.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1" y="1035508"/>
            <a:ext cx="3319471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5333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55</TotalTime>
  <Words>1020</Words>
  <Application>Microsoft Office PowerPoint</Application>
  <PresentationFormat>Экран (4:3)</PresentationFormat>
  <Paragraphs>103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Slim</dc:creator>
  <cp:lastModifiedBy>Mikhail</cp:lastModifiedBy>
  <cp:revision>13</cp:revision>
  <dcterms:created xsi:type="dcterms:W3CDTF">2011-11-24T08:51:37Z</dcterms:created>
  <dcterms:modified xsi:type="dcterms:W3CDTF">2011-12-02T15:11:43Z</dcterms:modified>
</cp:coreProperties>
</file>