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5" r:id="rId2"/>
    <p:sldId id="276" r:id="rId3"/>
    <p:sldId id="262" r:id="rId4"/>
    <p:sldId id="261" r:id="rId5"/>
    <p:sldId id="260" r:id="rId6"/>
    <p:sldId id="278" r:id="rId7"/>
    <p:sldId id="258" r:id="rId8"/>
    <p:sldId id="277" r:id="rId9"/>
    <p:sldId id="259" r:id="rId10"/>
    <p:sldId id="264" r:id="rId11"/>
    <p:sldId id="263" r:id="rId12"/>
    <p:sldId id="265" r:id="rId13"/>
    <p:sldId id="273" r:id="rId14"/>
    <p:sldId id="274" r:id="rId15"/>
  </p:sldIdLst>
  <p:sldSz cx="9144000" cy="6858000" type="screen4x3"/>
  <p:notesSz cx="6858000" cy="9144000"/>
  <p:custDataLst>
    <p:tags r:id="rId16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8B088"/>
    <a:srgbClr val="DA0000"/>
    <a:srgbClr val="EFFFEF"/>
    <a:srgbClr val="33CC33"/>
    <a:srgbClr val="00CC99"/>
    <a:srgbClr val="006666"/>
    <a:srgbClr val="E1FFE1"/>
    <a:srgbClr val="FFFFCC"/>
    <a:srgbClr val="FFFF00"/>
    <a:srgbClr val="00CC66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55" autoAdjust="0"/>
    <p:restoredTop sz="94635" autoAdjust="0"/>
  </p:normalViewPr>
  <p:slideViewPr>
    <p:cSldViewPr>
      <p:cViewPr>
        <p:scale>
          <a:sx n="80" d="100"/>
          <a:sy n="80" d="100"/>
        </p:scale>
        <p:origin x="-1878" y="-6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14.11.2011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14.11.2011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14.11.2011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14.11.2011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1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8.png"/><Relationship Id="rId4" Type="http://schemas.openxmlformats.org/officeDocument/2006/relationships/slide" Target="slide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8.png"/><Relationship Id="rId4" Type="http://schemas.openxmlformats.org/officeDocument/2006/relationships/slide" Target="slide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hyperlink" Target="http://metodisty.ru/m/files/view/furdyga_m-b-_igra_-pole_chudes_-my_edem_v_-prostokvashino" TargetMode="External"/><Relationship Id="rId3" Type="http://schemas.openxmlformats.org/officeDocument/2006/relationships/hyperlink" Target="http://d1.dvinainform.ru/data/files/12/0f/00000f12.jpg" TargetMode="External"/><Relationship Id="rId7" Type="http://schemas.openxmlformats.org/officeDocument/2006/relationships/hyperlink" Target="http://img-eburg.fotki.yandex.ru/get/4513/andrejvedin.4c/0_5abd8_57b49567_XL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aspg2010.ru/image/Novosty_10/collage.jpg" TargetMode="External"/><Relationship Id="rId11" Type="http://schemas.openxmlformats.org/officeDocument/2006/relationships/slide" Target="slide1.xml"/><Relationship Id="rId5" Type="http://schemas.openxmlformats.org/officeDocument/2006/relationships/hyperlink" Target="http://s4.images.drive2.ru/user.blog.photos/1840/000/000/00b/178/88cb5138c3d7c960-main.jpg-" TargetMode="External"/><Relationship Id="rId10" Type="http://schemas.openxmlformats.org/officeDocument/2006/relationships/hyperlink" Target="http://metodsovet.su/load/new_mater/lomonosov/konkurs_znatokov_quot_velikij_syn_rossii_quot/201-1-0-2038" TargetMode="External"/><Relationship Id="rId4" Type="http://schemas.openxmlformats.org/officeDocument/2006/relationships/hyperlink" Target="http://www.peoples.ru/science/founder/lomonosov/news-lomonosov_200808191843590.jpg" TargetMode="External"/><Relationship Id="rId9" Type="http://schemas.openxmlformats.org/officeDocument/2006/relationships/hyperlink" Target="http://www.bashvest.ru/photos/03.04.2007/123.jpg-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3" Type="http://schemas.openxmlformats.org/officeDocument/2006/relationships/slide" Target="slide12.xml"/><Relationship Id="rId7" Type="http://schemas.openxmlformats.org/officeDocument/2006/relationships/slide" Target="slide7.xml"/><Relationship Id="rId12" Type="http://schemas.openxmlformats.org/officeDocument/2006/relationships/image" Target="../media/image5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6.xml"/><Relationship Id="rId11" Type="http://schemas.openxmlformats.org/officeDocument/2006/relationships/slide" Target="slide10.xml"/><Relationship Id="rId5" Type="http://schemas.openxmlformats.org/officeDocument/2006/relationships/slide" Target="slide5.xml"/><Relationship Id="rId10" Type="http://schemas.openxmlformats.org/officeDocument/2006/relationships/slide" Target="slide11.xml"/><Relationship Id="rId4" Type="http://schemas.openxmlformats.org/officeDocument/2006/relationships/slide" Target="slide4.xml"/><Relationship Id="rId9" Type="http://schemas.openxmlformats.org/officeDocument/2006/relationships/slide" Target="slide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Relationship Id="rId5" Type="http://schemas.openxmlformats.org/officeDocument/2006/relationships/slide" Target="slide3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8.png"/><Relationship Id="rId4" Type="http://schemas.openxmlformats.org/officeDocument/2006/relationships/slide" Target="slid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Relationship Id="rId5" Type="http://schemas.openxmlformats.org/officeDocument/2006/relationships/slide" Target="slide3.xml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8.png"/><Relationship Id="rId4" Type="http://schemas.openxmlformats.org/officeDocument/2006/relationships/slide" Target="slid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Relationship Id="rId5" Type="http://schemas.openxmlformats.org/officeDocument/2006/relationships/slide" Target="slide3.xml"/><Relationship Id="rId4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8.png"/><Relationship Id="rId4" Type="http://schemas.openxmlformats.org/officeDocument/2006/relationships/slide" Target="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" name="Подзаголовок 7"/>
          <p:cNvSpPr>
            <a:spLocks noGrp="1"/>
          </p:cNvSpPr>
          <p:nvPr>
            <p:ph type="ctrTitle"/>
          </p:nvPr>
        </p:nvSpPr>
        <p:spPr>
          <a:xfrm>
            <a:off x="179512" y="476672"/>
            <a:ext cx="9144000" cy="3816424"/>
          </a:xfrm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  <p:txBody>
          <a:bodyPr>
            <a:normAutofit fontScale="9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istral" pitchFamily="66" charset="0"/>
              </a:rPr>
              <a:t>  </a:t>
            </a:r>
            <a:r>
              <a:rPr lang="ru-RU" sz="4800" b="1" spc="50" dirty="0" smtClean="0">
                <a:ln w="11430">
                  <a:solidFill>
                    <a:srgbClr val="FFFFCC"/>
                  </a:solidFill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</a:rPr>
              <a:t>ИНТЕЛЛЕКТУАЛЬНАЯ</a:t>
            </a:r>
            <a:r>
              <a:rPr lang="ru-RU" sz="900" b="1" spc="50" dirty="0" smtClean="0">
                <a:ln w="11430">
                  <a:solidFill>
                    <a:srgbClr val="FFFFCC"/>
                  </a:solidFill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</a:rPr>
              <a:t/>
            </a:r>
            <a:br>
              <a:rPr lang="ru-RU" sz="900" b="1" spc="50" dirty="0" smtClean="0">
                <a:ln w="11430">
                  <a:solidFill>
                    <a:srgbClr val="FFFFCC"/>
                  </a:solidFill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</a:rPr>
            </a:br>
            <a:r>
              <a:rPr lang="ru-RU" sz="600" b="1" spc="50" dirty="0" smtClean="0">
                <a:ln w="11430">
                  <a:solidFill>
                    <a:srgbClr val="FFFFCC"/>
                  </a:solidFill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</a:rPr>
              <a:t/>
            </a:r>
            <a:br>
              <a:rPr lang="ru-RU" sz="600" b="1" spc="50" dirty="0" smtClean="0">
                <a:ln w="11430">
                  <a:solidFill>
                    <a:srgbClr val="FFFFCC"/>
                  </a:solidFill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</a:rPr>
            </a:br>
            <a:r>
              <a:rPr lang="ru-RU" sz="600" b="1" spc="50" dirty="0" smtClean="0">
                <a:ln w="11430">
                  <a:solidFill>
                    <a:srgbClr val="FFFFCC"/>
                  </a:solidFill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</a:rPr>
              <a:t/>
            </a:r>
            <a:br>
              <a:rPr lang="ru-RU" sz="600" b="1" spc="50" dirty="0" smtClean="0">
                <a:ln w="11430">
                  <a:solidFill>
                    <a:srgbClr val="FFFFCC"/>
                  </a:solidFill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</a:rPr>
            </a:br>
            <a:r>
              <a:rPr lang="ru-RU" sz="4800" b="1" spc="50" dirty="0" smtClean="0">
                <a:ln w="11430">
                  <a:solidFill>
                    <a:srgbClr val="FFFFCC"/>
                  </a:solidFill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</a:rPr>
              <a:t>ИГРА</a:t>
            </a:r>
            <a:br>
              <a:rPr lang="ru-RU" sz="4800" b="1" spc="50" dirty="0" smtClean="0">
                <a:ln w="11430">
                  <a:solidFill>
                    <a:srgbClr val="FFFFCC"/>
                  </a:solidFill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</a:rPr>
            </a:br>
            <a:r>
              <a:rPr lang="ru-RU" sz="4800" b="1" spc="50" dirty="0" smtClean="0">
                <a:ln w="11430">
                  <a:solidFill>
                    <a:srgbClr val="FFFFCC"/>
                  </a:solidFill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</a:rPr>
              <a:t/>
            </a:r>
            <a:br>
              <a:rPr lang="ru-RU" sz="4800" b="1" spc="50" dirty="0" smtClean="0">
                <a:ln w="11430">
                  <a:solidFill>
                    <a:srgbClr val="FFFFCC"/>
                  </a:solidFill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</a:rPr>
            </a:br>
            <a:r>
              <a:rPr lang="ru-RU" sz="4800" b="1" spc="50" dirty="0" smtClean="0">
                <a:ln w="11430">
                  <a:solidFill>
                    <a:srgbClr val="FFFFCC"/>
                  </a:solidFill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</a:rPr>
              <a:t/>
            </a:r>
            <a:br>
              <a:rPr lang="ru-RU" sz="4800" b="1" spc="50" dirty="0" smtClean="0">
                <a:ln w="11430">
                  <a:solidFill>
                    <a:srgbClr val="FFFFCC"/>
                  </a:solidFill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</a:rPr>
            </a:br>
            <a:r>
              <a:rPr lang="ru-RU" sz="4800" b="1" spc="50" dirty="0" smtClean="0">
                <a:ln w="11430">
                  <a:solidFill>
                    <a:srgbClr val="FFFFCC"/>
                  </a:solidFill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</a:rPr>
              <a:t/>
            </a:r>
            <a:br>
              <a:rPr lang="ru-RU" sz="4800" b="1" spc="50" dirty="0" smtClean="0">
                <a:ln w="11430">
                  <a:solidFill>
                    <a:srgbClr val="FFFFCC"/>
                  </a:solidFill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</a:rPr>
            </a:br>
            <a:r>
              <a:rPr lang="ru-RU" sz="4800" b="1" spc="50" dirty="0" smtClean="0">
                <a:ln w="11430">
                  <a:solidFill>
                    <a:srgbClr val="FFFFCC"/>
                  </a:solidFill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</a:rPr>
              <a:t>3-4 класс</a:t>
            </a:r>
            <a:endParaRPr lang="ru-RU" sz="5200" b="1" spc="50" dirty="0">
              <a:ln w="11430">
                <a:solidFill>
                  <a:srgbClr val="FFFFCC"/>
                </a:solidFill>
              </a:ln>
              <a:solidFill>
                <a:schemeClr val="accent3">
                  <a:lumMod val="5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315" name="Заголовок 6"/>
          <p:cNvSpPr txBox="1">
            <a:spLocks/>
          </p:cNvSpPr>
          <p:nvPr/>
        </p:nvSpPr>
        <p:spPr>
          <a:xfrm>
            <a:off x="278969" y="6021288"/>
            <a:ext cx="8865031" cy="50428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  <a:defRPr/>
            </a:pPr>
            <a:endParaRPr lang="ru-RU" sz="2000" b="1" dirty="0">
              <a:solidFill>
                <a:srgbClr val="FF0000"/>
              </a:solidFill>
              <a:latin typeface="Georgia" pitchFamily="18" charset="0"/>
            </a:endParaRPr>
          </a:p>
        </p:txBody>
      </p:sp>
      <p:sp>
        <p:nvSpPr>
          <p:cNvPr id="316" name="Заголовок 6"/>
          <p:cNvSpPr txBox="1">
            <a:spLocks/>
          </p:cNvSpPr>
          <p:nvPr/>
        </p:nvSpPr>
        <p:spPr bwMode="auto">
          <a:xfrm>
            <a:off x="4139952" y="5373216"/>
            <a:ext cx="5004048" cy="126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i="0" u="none" strike="noStrike" kern="0" cap="none" spc="0" normalizeH="0" baseline="0" noProof="0" dirty="0" err="1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uLnTx/>
                <a:uFillTx/>
                <a:latin typeface="Georgia" pitchFamily="18" charset="0"/>
                <a:ea typeface="+mj-ea"/>
                <a:cs typeface="+mj-cs"/>
              </a:rPr>
              <a:t>Медникова</a:t>
            </a:r>
            <a:r>
              <a:rPr kumimoji="0" lang="ru-RU" sz="2000" i="0" u="none" strike="noStrike" kern="0" cap="none" spc="0" normalizeH="0" baseline="0" noProof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uLnTx/>
                <a:uFillTx/>
                <a:latin typeface="Georgia" pitchFamily="18" charset="0"/>
                <a:ea typeface="+mj-ea"/>
                <a:cs typeface="+mj-cs"/>
              </a:rPr>
              <a:t> Надежда Александровна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2000" kern="0" dirty="0" smtClean="0">
                <a:solidFill>
                  <a:schemeClr val="accent3">
                    <a:lumMod val="50000"/>
                  </a:schemeClr>
                </a:solidFill>
                <a:latin typeface="Georgia" pitchFamily="18" charset="0"/>
                <a:ea typeface="+mj-ea"/>
                <a:cs typeface="+mj-cs"/>
              </a:rPr>
              <a:t>учитель начальных классов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i="0" u="none" strike="noStrike" kern="0" cap="none" spc="0" normalizeH="0" baseline="0" noProof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uLnTx/>
                <a:uFillTx/>
                <a:latin typeface="Georgia" pitchFamily="18" charset="0"/>
                <a:ea typeface="+mj-ea"/>
                <a:cs typeface="+mj-cs"/>
              </a:rPr>
              <a:t>МОУ</a:t>
            </a:r>
            <a:r>
              <a:rPr kumimoji="0" lang="ru-RU" sz="2000" i="0" u="none" strike="noStrike" kern="0" cap="none" spc="0" normalizeH="0" noProof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uLnTx/>
                <a:uFillTx/>
                <a:latin typeface="Georgia" pitchFamily="18" charset="0"/>
                <a:ea typeface="+mj-ea"/>
                <a:cs typeface="+mj-cs"/>
              </a:rPr>
              <a:t> «</a:t>
            </a:r>
            <a:r>
              <a:rPr kumimoji="0" lang="ru-RU" sz="2000" i="0" u="none" strike="noStrike" kern="0" cap="none" spc="0" normalizeH="0" noProof="0" dirty="0" err="1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uLnTx/>
                <a:uFillTx/>
                <a:latin typeface="Georgia" pitchFamily="18" charset="0"/>
                <a:ea typeface="+mj-ea"/>
                <a:cs typeface="+mj-cs"/>
              </a:rPr>
              <a:t>Уинская</a:t>
            </a:r>
            <a:r>
              <a:rPr kumimoji="0" lang="ru-RU" sz="2000" i="0" u="none" strike="noStrike" kern="0" cap="none" spc="0" normalizeH="0" noProof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uLnTx/>
                <a:uFillTx/>
                <a:latin typeface="Georgia" pitchFamily="18" charset="0"/>
                <a:ea typeface="+mj-ea"/>
                <a:cs typeface="+mj-cs"/>
              </a:rPr>
              <a:t> СОШ»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2000" kern="0" baseline="0" dirty="0" smtClean="0">
                <a:solidFill>
                  <a:schemeClr val="accent3">
                    <a:lumMod val="50000"/>
                  </a:schemeClr>
                </a:solidFill>
                <a:latin typeface="Georgia" pitchFamily="18" charset="0"/>
                <a:ea typeface="+mj-ea"/>
                <a:cs typeface="+mj-cs"/>
              </a:rPr>
              <a:t>Пермский край</a:t>
            </a:r>
            <a:endParaRPr kumimoji="0" lang="ru-RU" sz="2000" i="0" u="none" strike="noStrike" kern="0" cap="none" spc="0" normalizeH="0" baseline="0" noProof="0" dirty="0">
              <a:ln>
                <a:noFill/>
              </a:ln>
              <a:solidFill>
                <a:schemeClr val="accent3">
                  <a:lumMod val="50000"/>
                </a:schemeClr>
              </a:solidFill>
              <a:uLnTx/>
              <a:uFillTx/>
              <a:latin typeface="Georgia" pitchFamily="18" charset="0"/>
              <a:ea typeface="+mj-ea"/>
              <a:cs typeface="+mj-cs"/>
            </a:endParaRPr>
          </a:p>
        </p:txBody>
      </p:sp>
      <p:pic>
        <p:nvPicPr>
          <p:cNvPr id="302" name="Picture 4" descr="H:\Поле чудес_надпись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627784" y="1916832"/>
            <a:ext cx="4224077" cy="208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Управляющая кнопка: сведения 5">
            <a:hlinkClick r:id="rId4" action="ppaction://hlinksldjump" highlightClick="1"/>
          </p:cNvPr>
          <p:cNvSpPr/>
          <p:nvPr/>
        </p:nvSpPr>
        <p:spPr>
          <a:xfrm>
            <a:off x="8028384" y="6237312"/>
            <a:ext cx="360040" cy="432048"/>
          </a:xfrm>
          <a:prstGeom prst="actionButtonInformation">
            <a:avLst/>
          </a:prstGeom>
          <a:solidFill>
            <a:schemeClr val="bg1">
              <a:lumMod val="65000"/>
            </a:schemeClr>
          </a:solidFill>
          <a:ln>
            <a:solidFill>
              <a:schemeClr val="bg1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w="6350"/>
            <a:bevelB w="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Управляющая кнопка: далее 6">
            <a:hlinkClick r:id="" action="ppaction://hlinkshowjump?jump=nextslide" highlightClick="1"/>
          </p:cNvPr>
          <p:cNvSpPr/>
          <p:nvPr/>
        </p:nvSpPr>
        <p:spPr>
          <a:xfrm>
            <a:off x="8532440" y="6381328"/>
            <a:ext cx="504056" cy="288032"/>
          </a:xfrm>
          <a:prstGeom prst="actionButtonForwardNext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w="6350"/>
            <a:bevelB w="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Прямоугольник 66"/>
          <p:cNvSpPr/>
          <p:nvPr/>
        </p:nvSpPr>
        <p:spPr>
          <a:xfrm>
            <a:off x="1691680" y="260648"/>
            <a:ext cx="596875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algn="ctr"/>
            <a:r>
              <a:rPr lang="ru-RU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 </a:t>
            </a:r>
            <a:r>
              <a:rPr lang="ru-RU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>
                    <a:lumMod val="65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Игра со зрителями</a:t>
            </a:r>
            <a:endParaRPr lang="ru-RU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>
                  <a:lumMod val="65000"/>
                </a:schemeClr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24" name="Прямоугольник 123"/>
          <p:cNvSpPr/>
          <p:nvPr/>
        </p:nvSpPr>
        <p:spPr>
          <a:xfrm>
            <a:off x="467544" y="1412776"/>
            <a:ext cx="8352928" cy="3108543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indent="457200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М.В.Ломоносов считал, что на южном полюсе Земле есть материк. Его предположения подтвердились уже после его    смерти. Оказалось, что это - самый    холодный материк Земли.    </a:t>
            </a:r>
          </a:p>
          <a:p>
            <a:pPr indent="457200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Живут там только тюлени и пингвины. Растут мхи и лишайники.</a:t>
            </a:r>
          </a:p>
          <a:p>
            <a:pPr indent="457200"/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Какой материк предсказал М.В.Ломоносов?</a:t>
            </a:r>
          </a:p>
        </p:txBody>
      </p:sp>
      <p:sp>
        <p:nvSpPr>
          <p:cNvPr id="55" name="Управляющая кнопка: назад 54">
            <a:hlinkClick r:id="rId3" action="ppaction://hlinksldjump" highlightClick="1"/>
          </p:cNvPr>
          <p:cNvSpPr/>
          <p:nvPr/>
        </p:nvSpPr>
        <p:spPr>
          <a:xfrm>
            <a:off x="8388424" y="6381328"/>
            <a:ext cx="504056" cy="288032"/>
          </a:xfrm>
          <a:prstGeom prst="actionButtonBackPrevious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w="6350"/>
            <a:bevelB w="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6" name="TextBox 55"/>
          <p:cNvSpPr txBox="1"/>
          <p:nvPr/>
        </p:nvSpPr>
        <p:spPr>
          <a:xfrm>
            <a:off x="2870028" y="5229200"/>
            <a:ext cx="642942" cy="707886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bg1"/>
                </a:solidFill>
              </a:rPr>
              <a:t>А</a:t>
            </a:r>
            <a:endParaRPr lang="ru-RU" sz="4000" b="1" dirty="0">
              <a:solidFill>
                <a:schemeClr val="bg1"/>
              </a:solidFill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1123596" y="5229200"/>
            <a:ext cx="642942" cy="707886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bg1"/>
                </a:solidFill>
              </a:rPr>
              <a:t>Н</a:t>
            </a:r>
            <a:endParaRPr lang="ru-RU" sz="4000" b="1" dirty="0">
              <a:solidFill>
                <a:schemeClr val="bg1"/>
              </a:solidFill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1980852" y="5229200"/>
            <a:ext cx="571504" cy="707886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bg1"/>
                </a:solidFill>
              </a:rPr>
              <a:t>Т</a:t>
            </a:r>
            <a:endParaRPr lang="ru-RU" sz="4000" b="1" dirty="0">
              <a:solidFill>
                <a:schemeClr val="bg1"/>
              </a:solidFill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323528" y="5229200"/>
            <a:ext cx="571504" cy="707886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bg1"/>
                </a:solidFill>
              </a:rPr>
              <a:t>А</a:t>
            </a:r>
            <a:endParaRPr lang="ru-RU" sz="4000" b="1" dirty="0">
              <a:solidFill>
                <a:schemeClr val="bg1"/>
              </a:solidFill>
            </a:endParaRPr>
          </a:p>
        </p:txBody>
      </p:sp>
      <p:sp>
        <p:nvSpPr>
          <p:cNvPr id="60" name="Прямоугольник 59"/>
          <p:cNvSpPr/>
          <p:nvPr/>
        </p:nvSpPr>
        <p:spPr>
          <a:xfrm>
            <a:off x="2843808" y="5229200"/>
            <a:ext cx="714380" cy="714380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1" name="Прямоугольник 60"/>
          <p:cNvSpPr/>
          <p:nvPr/>
        </p:nvSpPr>
        <p:spPr>
          <a:xfrm>
            <a:off x="1115616" y="5229200"/>
            <a:ext cx="714380" cy="714380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2" name="Прямоугольник 61"/>
          <p:cNvSpPr/>
          <p:nvPr/>
        </p:nvSpPr>
        <p:spPr>
          <a:xfrm>
            <a:off x="1979712" y="5229200"/>
            <a:ext cx="714380" cy="714380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3" name="Прямоугольник 62"/>
          <p:cNvSpPr/>
          <p:nvPr/>
        </p:nvSpPr>
        <p:spPr>
          <a:xfrm>
            <a:off x="323528" y="5229200"/>
            <a:ext cx="714380" cy="714380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4" name="TextBox 63"/>
          <p:cNvSpPr txBox="1"/>
          <p:nvPr/>
        </p:nvSpPr>
        <p:spPr>
          <a:xfrm>
            <a:off x="5436096" y="5229200"/>
            <a:ext cx="571504" cy="707886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bg1"/>
                </a:solidFill>
              </a:rPr>
              <a:t>Т</a:t>
            </a:r>
            <a:endParaRPr lang="ru-RU" sz="4000" b="1" dirty="0">
              <a:solidFill>
                <a:schemeClr val="bg1"/>
              </a:solidFill>
            </a:endParaRPr>
          </a:p>
        </p:txBody>
      </p:sp>
      <p:sp>
        <p:nvSpPr>
          <p:cNvPr id="65" name="Прямоугольник 64"/>
          <p:cNvSpPr/>
          <p:nvPr/>
        </p:nvSpPr>
        <p:spPr>
          <a:xfrm>
            <a:off x="5436096" y="5229200"/>
            <a:ext cx="714380" cy="714380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6" name="TextBox 65"/>
          <p:cNvSpPr txBox="1"/>
          <p:nvPr/>
        </p:nvSpPr>
        <p:spPr>
          <a:xfrm>
            <a:off x="3707904" y="5229200"/>
            <a:ext cx="571504" cy="707886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bg1"/>
                </a:solidFill>
              </a:rPr>
              <a:t>Р</a:t>
            </a:r>
            <a:endParaRPr lang="ru-RU" sz="4000" b="1" dirty="0">
              <a:solidFill>
                <a:schemeClr val="bg1"/>
              </a:solidFill>
            </a:endParaRPr>
          </a:p>
        </p:txBody>
      </p:sp>
      <p:sp>
        <p:nvSpPr>
          <p:cNvPr id="68" name="Прямоугольник 67"/>
          <p:cNvSpPr/>
          <p:nvPr/>
        </p:nvSpPr>
        <p:spPr>
          <a:xfrm>
            <a:off x="3707904" y="5229200"/>
            <a:ext cx="714380" cy="714380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9" name="TextBox 68"/>
          <p:cNvSpPr txBox="1"/>
          <p:nvPr/>
        </p:nvSpPr>
        <p:spPr>
          <a:xfrm>
            <a:off x="4566300" y="5229200"/>
            <a:ext cx="571504" cy="707886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bg1"/>
                </a:solidFill>
              </a:rPr>
              <a:t>К</a:t>
            </a:r>
            <a:endParaRPr lang="ru-RU" sz="4000" b="1" dirty="0">
              <a:solidFill>
                <a:schemeClr val="bg1"/>
              </a:solidFill>
            </a:endParaRPr>
          </a:p>
        </p:txBody>
      </p:sp>
      <p:sp>
        <p:nvSpPr>
          <p:cNvPr id="78" name="Прямоугольник 77"/>
          <p:cNvSpPr/>
          <p:nvPr/>
        </p:nvSpPr>
        <p:spPr>
          <a:xfrm>
            <a:off x="4572000" y="5229200"/>
            <a:ext cx="714380" cy="714380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9" name="TextBox 78"/>
          <p:cNvSpPr txBox="1"/>
          <p:nvPr/>
        </p:nvSpPr>
        <p:spPr>
          <a:xfrm>
            <a:off x="8028384" y="5229200"/>
            <a:ext cx="571504" cy="707886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bg1"/>
                </a:solidFill>
              </a:rPr>
              <a:t>А</a:t>
            </a:r>
            <a:endParaRPr lang="ru-RU" sz="4000" b="1" dirty="0">
              <a:solidFill>
                <a:schemeClr val="bg1"/>
              </a:solidFill>
            </a:endParaRPr>
          </a:p>
        </p:txBody>
      </p:sp>
      <p:sp>
        <p:nvSpPr>
          <p:cNvPr id="81" name="Прямоугольник 80"/>
          <p:cNvSpPr/>
          <p:nvPr/>
        </p:nvSpPr>
        <p:spPr>
          <a:xfrm>
            <a:off x="8028384" y="5229200"/>
            <a:ext cx="714380" cy="714380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4" name="TextBox 83"/>
          <p:cNvSpPr txBox="1"/>
          <p:nvPr/>
        </p:nvSpPr>
        <p:spPr>
          <a:xfrm>
            <a:off x="6300192" y="5229200"/>
            <a:ext cx="571504" cy="707886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bg1"/>
                </a:solidFill>
              </a:rPr>
              <a:t>И</a:t>
            </a:r>
            <a:endParaRPr lang="ru-RU" sz="4000" b="1" dirty="0">
              <a:solidFill>
                <a:schemeClr val="bg1"/>
              </a:solidFill>
            </a:endParaRPr>
          </a:p>
        </p:txBody>
      </p:sp>
      <p:sp>
        <p:nvSpPr>
          <p:cNvPr id="85" name="Прямоугольник 84"/>
          <p:cNvSpPr/>
          <p:nvPr/>
        </p:nvSpPr>
        <p:spPr>
          <a:xfrm>
            <a:off x="6300192" y="5229200"/>
            <a:ext cx="714380" cy="714380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8" name="TextBox 87"/>
          <p:cNvSpPr txBox="1"/>
          <p:nvPr/>
        </p:nvSpPr>
        <p:spPr>
          <a:xfrm>
            <a:off x="7158588" y="5229200"/>
            <a:ext cx="571504" cy="707886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bg1"/>
                </a:solidFill>
              </a:rPr>
              <a:t>Д</a:t>
            </a:r>
            <a:endParaRPr lang="ru-RU" sz="4000" b="1" dirty="0">
              <a:solidFill>
                <a:schemeClr val="bg1"/>
              </a:solidFill>
            </a:endParaRPr>
          </a:p>
        </p:txBody>
      </p:sp>
      <p:sp>
        <p:nvSpPr>
          <p:cNvPr id="91" name="Прямоугольник 90"/>
          <p:cNvSpPr/>
          <p:nvPr/>
        </p:nvSpPr>
        <p:spPr>
          <a:xfrm>
            <a:off x="7164288" y="5229200"/>
            <a:ext cx="714380" cy="714380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2" name="Picture 2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40352" y="404664"/>
            <a:ext cx="1187624" cy="8899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8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2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8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8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8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1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8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4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5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9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0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1"/>
                  </p:tgtEl>
                </p:cond>
              </p:nextCondLst>
            </p:seq>
          </p:childTnLst>
        </p:cTn>
      </p:par>
    </p:tnLst>
    <p:bldLst>
      <p:bldP spid="60" grpId="0" animBg="1"/>
      <p:bldP spid="61" grpId="0" animBg="1"/>
      <p:bldP spid="62" grpId="0" animBg="1"/>
      <p:bldP spid="63" grpId="0" animBg="1"/>
      <p:bldP spid="65" grpId="0" animBg="1"/>
      <p:bldP spid="68" grpId="0" animBg="1"/>
      <p:bldP spid="78" grpId="0" animBg="1"/>
      <p:bldP spid="81" grpId="0" animBg="1"/>
      <p:bldP spid="85" grpId="0" animBg="1"/>
      <p:bldP spid="9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5"/>
          <p:cNvGrpSpPr>
            <a:grpSpLocks/>
          </p:cNvGrpSpPr>
          <p:nvPr/>
        </p:nvGrpSpPr>
        <p:grpSpPr bwMode="auto">
          <a:xfrm>
            <a:off x="323528" y="620688"/>
            <a:ext cx="4140200" cy="4103687"/>
            <a:chOff x="113" y="1207"/>
            <a:chExt cx="3039" cy="2994"/>
          </a:xfrm>
        </p:grpSpPr>
        <p:sp>
          <p:nvSpPr>
            <p:cNvPr id="50" name="Oval 26"/>
            <p:cNvSpPr>
              <a:spLocks noChangeArrowheads="1"/>
            </p:cNvSpPr>
            <p:nvPr/>
          </p:nvSpPr>
          <p:spPr bwMode="auto">
            <a:xfrm>
              <a:off x="113" y="1207"/>
              <a:ext cx="3039" cy="2994"/>
            </a:xfrm>
            <a:prstGeom prst="ellipse">
              <a:avLst/>
            </a:prstGeom>
            <a:solidFill>
              <a:srgbClr val="FFFF00"/>
            </a:solidFill>
            <a:ln w="571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3" name="Group 27"/>
            <p:cNvGrpSpPr>
              <a:grpSpLocks/>
            </p:cNvGrpSpPr>
            <p:nvPr/>
          </p:nvGrpSpPr>
          <p:grpSpPr bwMode="auto">
            <a:xfrm>
              <a:off x="158" y="1253"/>
              <a:ext cx="2949" cy="2906"/>
              <a:chOff x="113" y="1207"/>
              <a:chExt cx="2948" cy="2906"/>
            </a:xfrm>
          </p:grpSpPr>
          <p:pic>
            <p:nvPicPr>
              <p:cNvPr id="52" name="Picture 28" descr="оля-ля"/>
              <p:cNvPicPr>
                <a:picLocks noChangeAspect="1" noChangeArrowheads="1"/>
              </p:cNvPicPr>
              <p:nvPr/>
            </p:nvPicPr>
            <p:blipFill>
              <a:blip r:embed="rId3" cstate="email">
                <a:clrChange>
                  <a:clrFrom>
                    <a:srgbClr val="FFFEBB"/>
                  </a:clrFrom>
                  <a:clrTo>
                    <a:srgbClr val="FFFEBB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113" y="1207"/>
                <a:ext cx="2948" cy="2906"/>
              </a:xfrm>
              <a:prstGeom prst="rect">
                <a:avLst/>
              </a:prstGeom>
              <a:noFill/>
            </p:spPr>
          </p:pic>
          <p:sp>
            <p:nvSpPr>
              <p:cNvPr id="53" name="Rectangle 29"/>
              <p:cNvSpPr>
                <a:spLocks noChangeArrowheads="1"/>
              </p:cNvSpPr>
              <p:nvPr/>
            </p:nvSpPr>
            <p:spPr bwMode="auto">
              <a:xfrm rot="1714402">
                <a:off x="1746" y="1344"/>
                <a:ext cx="272" cy="226"/>
              </a:xfrm>
              <a:prstGeom prst="rect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r>
                  <a:rPr lang="ru-RU" sz="3200" b="1" dirty="0">
                    <a:solidFill>
                      <a:schemeClr val="bg1"/>
                    </a:solidFill>
                  </a:rPr>
                  <a:t>+</a:t>
                </a:r>
              </a:p>
            </p:txBody>
          </p:sp>
          <p:sp>
            <p:nvSpPr>
              <p:cNvPr id="54" name="Rectangle 30"/>
              <p:cNvSpPr>
                <a:spLocks noChangeArrowheads="1"/>
              </p:cNvSpPr>
              <p:nvPr/>
            </p:nvSpPr>
            <p:spPr bwMode="auto">
              <a:xfrm rot="2505618">
                <a:off x="2274" y="1627"/>
                <a:ext cx="318" cy="136"/>
              </a:xfrm>
              <a:prstGeom prst="rect">
                <a:avLst/>
              </a:prstGeom>
              <a:solidFill>
                <a:srgbClr val="F0F0F0"/>
              </a:solidFill>
              <a:ln w="9525">
                <a:solidFill>
                  <a:srgbClr val="F0F0F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r>
                  <a:rPr lang="ru-RU" sz="2000" b="1"/>
                  <a:t>50</a:t>
                </a:r>
              </a:p>
            </p:txBody>
          </p:sp>
          <p:sp>
            <p:nvSpPr>
              <p:cNvPr id="55" name="Rectangle 31"/>
              <p:cNvSpPr>
                <a:spLocks noChangeArrowheads="1"/>
              </p:cNvSpPr>
              <p:nvPr/>
            </p:nvSpPr>
            <p:spPr bwMode="auto">
              <a:xfrm rot="4401671">
                <a:off x="2631" y="2273"/>
                <a:ext cx="318" cy="182"/>
              </a:xfrm>
              <a:prstGeom prst="rect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r>
                  <a:rPr lang="ru-RU" sz="2000" b="1" dirty="0">
                    <a:solidFill>
                      <a:schemeClr val="bg1"/>
                    </a:solidFill>
                  </a:rPr>
                  <a:t>х2</a:t>
                </a:r>
              </a:p>
            </p:txBody>
          </p:sp>
          <p:sp>
            <p:nvSpPr>
              <p:cNvPr id="56" name="Rectangle 32"/>
              <p:cNvSpPr>
                <a:spLocks noChangeArrowheads="1"/>
              </p:cNvSpPr>
              <p:nvPr/>
            </p:nvSpPr>
            <p:spPr bwMode="auto">
              <a:xfrm rot="7241176">
                <a:off x="2615" y="2924"/>
                <a:ext cx="317" cy="149"/>
              </a:xfrm>
              <a:prstGeom prst="rect">
                <a:avLst/>
              </a:prstGeom>
              <a:solidFill>
                <a:srgbClr val="F0F0F0"/>
              </a:solidFill>
              <a:ln w="9525">
                <a:solidFill>
                  <a:srgbClr val="F0F0F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r>
                  <a:rPr lang="ru-RU" sz="2000" b="1"/>
                  <a:t>100</a:t>
                </a:r>
              </a:p>
            </p:txBody>
          </p:sp>
          <p:sp>
            <p:nvSpPr>
              <p:cNvPr id="57" name="Rectangle 33"/>
              <p:cNvSpPr>
                <a:spLocks noChangeArrowheads="1"/>
              </p:cNvSpPr>
              <p:nvPr/>
            </p:nvSpPr>
            <p:spPr bwMode="auto">
              <a:xfrm rot="8729488">
                <a:off x="2179" y="3467"/>
                <a:ext cx="408" cy="182"/>
              </a:xfrm>
              <a:prstGeom prst="rect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r>
                  <a:rPr lang="ru-RU">
                    <a:solidFill>
                      <a:schemeClr val="bg1"/>
                    </a:solidFill>
                  </a:rPr>
                  <a:t>Шанс</a:t>
                </a:r>
                <a:r>
                  <a:rPr lang="ru-RU"/>
                  <a:t> </a:t>
                </a:r>
              </a:p>
            </p:txBody>
          </p:sp>
          <p:sp>
            <p:nvSpPr>
              <p:cNvPr id="58" name="Rectangle 34"/>
              <p:cNvSpPr>
                <a:spLocks noChangeArrowheads="1"/>
              </p:cNvSpPr>
              <p:nvPr/>
            </p:nvSpPr>
            <p:spPr bwMode="auto">
              <a:xfrm rot="10091941">
                <a:off x="1705" y="3792"/>
                <a:ext cx="363" cy="135"/>
              </a:xfrm>
              <a:prstGeom prst="rect">
                <a:avLst/>
              </a:prstGeom>
              <a:solidFill>
                <a:srgbClr val="F0F0F0"/>
              </a:solidFill>
              <a:ln w="9525">
                <a:solidFill>
                  <a:srgbClr val="F0F0F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r>
                  <a:rPr lang="ru-RU" sz="2000" b="1"/>
                  <a:t>150</a:t>
                </a:r>
              </a:p>
            </p:txBody>
          </p:sp>
          <p:sp>
            <p:nvSpPr>
              <p:cNvPr id="59" name="Rectangle 35"/>
              <p:cNvSpPr>
                <a:spLocks noChangeArrowheads="1"/>
              </p:cNvSpPr>
              <p:nvPr/>
            </p:nvSpPr>
            <p:spPr bwMode="auto">
              <a:xfrm rot="12212082">
                <a:off x="1020" y="3748"/>
                <a:ext cx="363" cy="181"/>
              </a:xfrm>
              <a:prstGeom prst="rect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r>
                  <a:rPr lang="ru-RU" sz="2000" b="1">
                    <a:solidFill>
                      <a:schemeClr val="bg1"/>
                    </a:solidFill>
                  </a:rPr>
                  <a:t>200</a:t>
                </a:r>
              </a:p>
            </p:txBody>
          </p:sp>
          <p:sp>
            <p:nvSpPr>
              <p:cNvPr id="60" name="Rectangle 36"/>
              <p:cNvSpPr>
                <a:spLocks noChangeArrowheads="1"/>
              </p:cNvSpPr>
              <p:nvPr/>
            </p:nvSpPr>
            <p:spPr bwMode="auto">
              <a:xfrm rot="13550998">
                <a:off x="477" y="3384"/>
                <a:ext cx="407" cy="228"/>
              </a:xfrm>
              <a:prstGeom prst="rect">
                <a:avLst/>
              </a:prstGeom>
              <a:solidFill>
                <a:srgbClr val="F0F0F0"/>
              </a:solidFill>
              <a:ln w="9525">
                <a:solidFill>
                  <a:srgbClr val="EAEAEA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r>
                  <a:rPr lang="ru-RU" b="1" dirty="0">
                    <a:solidFill>
                      <a:srgbClr val="00B050"/>
                    </a:solidFill>
                    <a:hlinkClick r:id="rId4" action="ppaction://hlinksldjump"/>
                  </a:rPr>
                  <a:t>Приз</a:t>
                </a:r>
                <a:r>
                  <a:rPr lang="ru-RU" dirty="0">
                    <a:solidFill>
                      <a:srgbClr val="FF0000"/>
                    </a:solidFill>
                    <a:hlinkClick r:id="rId4" action="ppaction://hlinksldjump"/>
                  </a:rPr>
                  <a:t> </a:t>
                </a:r>
                <a:endParaRPr lang="ru-RU" dirty="0">
                  <a:solidFill>
                    <a:srgbClr val="FF0000"/>
                  </a:solidFill>
                </a:endParaRPr>
              </a:p>
            </p:txBody>
          </p:sp>
          <p:sp>
            <p:nvSpPr>
              <p:cNvPr id="61" name="Rectangle 37"/>
              <p:cNvSpPr>
                <a:spLocks noChangeArrowheads="1"/>
              </p:cNvSpPr>
              <p:nvPr/>
            </p:nvSpPr>
            <p:spPr bwMode="auto">
              <a:xfrm rot="15627942">
                <a:off x="181" y="2871"/>
                <a:ext cx="363" cy="136"/>
              </a:xfrm>
              <a:prstGeom prst="rect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r>
                  <a:rPr lang="ru-RU" sz="2000" b="1" dirty="0">
                    <a:solidFill>
                      <a:schemeClr val="bg1"/>
                    </a:solidFill>
                  </a:rPr>
                  <a:t>250</a:t>
                </a:r>
              </a:p>
            </p:txBody>
          </p:sp>
          <p:sp>
            <p:nvSpPr>
              <p:cNvPr id="62" name="Rectangle 38"/>
              <p:cNvSpPr>
                <a:spLocks noChangeArrowheads="1"/>
              </p:cNvSpPr>
              <p:nvPr/>
            </p:nvSpPr>
            <p:spPr bwMode="auto">
              <a:xfrm rot="-3768322">
                <a:off x="204" y="2206"/>
                <a:ext cx="363" cy="181"/>
              </a:xfrm>
              <a:prstGeom prst="rect">
                <a:avLst/>
              </a:prstGeom>
              <a:solidFill>
                <a:srgbClr val="F0F0F0"/>
              </a:solidFill>
              <a:ln w="9525">
                <a:solidFill>
                  <a:srgbClr val="F0F0F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r>
                  <a:rPr lang="ru-RU" sz="2000" b="1"/>
                  <a:t>300</a:t>
                </a:r>
              </a:p>
            </p:txBody>
          </p:sp>
          <p:sp>
            <p:nvSpPr>
              <p:cNvPr id="63" name="Rectangle 39"/>
              <p:cNvSpPr>
                <a:spLocks noChangeArrowheads="1"/>
              </p:cNvSpPr>
              <p:nvPr/>
            </p:nvSpPr>
            <p:spPr bwMode="auto">
              <a:xfrm rot="-3038433">
                <a:off x="657" y="1752"/>
                <a:ext cx="318" cy="227"/>
              </a:xfrm>
              <a:prstGeom prst="rect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 algn="ctr"/>
                <a:endParaRPr lang="ru-RU"/>
              </a:p>
            </p:txBody>
          </p:sp>
          <p:sp>
            <p:nvSpPr>
              <p:cNvPr id="64" name="Rectangle 40"/>
              <p:cNvSpPr>
                <a:spLocks noChangeArrowheads="1"/>
              </p:cNvSpPr>
              <p:nvPr/>
            </p:nvSpPr>
            <p:spPr bwMode="auto">
              <a:xfrm rot="-939500">
                <a:off x="1111" y="1389"/>
                <a:ext cx="318" cy="136"/>
              </a:xfrm>
              <a:prstGeom prst="rect">
                <a:avLst/>
              </a:prstGeom>
              <a:solidFill>
                <a:srgbClr val="F0F0F0"/>
              </a:solidFill>
              <a:ln w="9525">
                <a:solidFill>
                  <a:srgbClr val="F0F0F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r>
                  <a:rPr lang="ru-RU" sz="2000" b="1" dirty="0"/>
                  <a:t>350</a:t>
                </a:r>
              </a:p>
            </p:txBody>
          </p:sp>
          <p:sp>
            <p:nvSpPr>
              <p:cNvPr id="65" name="Line 41"/>
              <p:cNvSpPr>
                <a:spLocks noChangeShapeType="1"/>
              </p:cNvSpPr>
              <p:nvPr/>
            </p:nvSpPr>
            <p:spPr bwMode="auto">
              <a:xfrm rot="18893657">
                <a:off x="545" y="1774"/>
                <a:ext cx="318" cy="1"/>
              </a:xfrm>
              <a:prstGeom prst="line">
                <a:avLst/>
              </a:prstGeom>
              <a:noFill/>
              <a:ln w="57150">
                <a:solidFill>
                  <a:schemeClr val="bg1"/>
                </a:solidFill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</p:grpSp>
      <p:pic>
        <p:nvPicPr>
          <p:cNvPr id="93" name="Рисунок 92" descr="Рисунок2.png"/>
          <p:cNvPicPr>
            <a:picLocks noChangeAspect="1"/>
          </p:cNvPicPr>
          <p:nvPr/>
        </p:nvPicPr>
        <p:blipFill>
          <a:blip r:embed="rId5" cstate="email">
            <a:clrChange>
              <a:clrFrom>
                <a:srgbClr val="818181"/>
              </a:clrFrom>
              <a:clrTo>
                <a:srgbClr val="818181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3568" y="2132856"/>
            <a:ext cx="1921725" cy="791984"/>
          </a:xfrm>
          <a:prstGeom prst="rect">
            <a:avLst/>
          </a:prstGeom>
        </p:spPr>
      </p:pic>
      <p:sp>
        <p:nvSpPr>
          <p:cNvPr id="67" name="Прямоугольник 66"/>
          <p:cNvSpPr/>
          <p:nvPr/>
        </p:nvSpPr>
        <p:spPr>
          <a:xfrm>
            <a:off x="5076056" y="404664"/>
            <a:ext cx="231185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algn="ctr"/>
            <a:r>
              <a:rPr lang="ru-RU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>
                    <a:lumMod val="65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Финал </a:t>
            </a:r>
            <a:endParaRPr lang="ru-RU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>
                  <a:lumMod val="65000"/>
                </a:schemeClr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17" name="Прямоугольник 116"/>
          <p:cNvSpPr/>
          <p:nvPr/>
        </p:nvSpPr>
        <p:spPr>
          <a:xfrm>
            <a:off x="4644008" y="1556792"/>
            <a:ext cx="3887944" cy="1938992"/>
          </a:xfrm>
          <a:prstGeom prst="rect">
            <a:avLst/>
          </a:prstGeom>
          <a:solidFill>
            <a:schemeClr val="bg1">
              <a:lumMod val="65000"/>
            </a:schemeClr>
          </a:solidFill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endParaRPr lang="ru-RU" sz="800" cap="none" spc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Georgia" pitchFamily="18" charset="0"/>
            </a:endParaRPr>
          </a:p>
          <a:p>
            <a:pPr algn="ctr"/>
            <a:r>
              <a:rPr lang="ru-RU" sz="280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Ломоносов доказал, что на этой планете есть атмосфера. Назовите её.</a:t>
            </a:r>
          </a:p>
        </p:txBody>
      </p:sp>
      <p:sp>
        <p:nvSpPr>
          <p:cNvPr id="91" name="Управляющая кнопка: назад 90">
            <a:hlinkClick r:id="rId4" action="ppaction://hlinksldjump" highlightClick="1"/>
          </p:cNvPr>
          <p:cNvSpPr/>
          <p:nvPr/>
        </p:nvSpPr>
        <p:spPr>
          <a:xfrm>
            <a:off x="8388424" y="6381328"/>
            <a:ext cx="504056" cy="288032"/>
          </a:xfrm>
          <a:prstGeom prst="actionButtonBackPrevious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w="6350"/>
            <a:bevelB w="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4" name="Picture 2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404664"/>
            <a:ext cx="1304059" cy="9771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5" name="TextBox 114"/>
          <p:cNvSpPr txBox="1"/>
          <p:nvPr/>
        </p:nvSpPr>
        <p:spPr>
          <a:xfrm>
            <a:off x="2936336" y="5157192"/>
            <a:ext cx="642942" cy="707886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bg1"/>
                </a:solidFill>
              </a:rPr>
              <a:t>Е</a:t>
            </a:r>
            <a:endParaRPr lang="ru-RU" sz="4000" b="1" dirty="0">
              <a:solidFill>
                <a:schemeClr val="bg1"/>
              </a:solidFill>
            </a:endParaRPr>
          </a:p>
        </p:txBody>
      </p:sp>
      <p:sp>
        <p:nvSpPr>
          <p:cNvPr id="116" name="TextBox 115"/>
          <p:cNvSpPr txBox="1"/>
          <p:nvPr/>
        </p:nvSpPr>
        <p:spPr>
          <a:xfrm>
            <a:off x="3793592" y="5157192"/>
            <a:ext cx="642942" cy="707886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bg1"/>
                </a:solidFill>
              </a:rPr>
              <a:t>Н</a:t>
            </a:r>
            <a:endParaRPr lang="ru-RU" sz="4000" b="1" dirty="0">
              <a:solidFill>
                <a:schemeClr val="bg1"/>
              </a:solidFill>
            </a:endParaRPr>
          </a:p>
        </p:txBody>
      </p:sp>
      <p:sp>
        <p:nvSpPr>
          <p:cNvPr id="118" name="TextBox 117"/>
          <p:cNvSpPr txBox="1"/>
          <p:nvPr/>
        </p:nvSpPr>
        <p:spPr>
          <a:xfrm>
            <a:off x="5514944" y="5157192"/>
            <a:ext cx="571504" cy="707886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bg1"/>
                </a:solidFill>
              </a:rPr>
              <a:t>Р</a:t>
            </a:r>
            <a:endParaRPr lang="ru-RU" sz="4000" b="1" dirty="0">
              <a:solidFill>
                <a:schemeClr val="bg1"/>
              </a:solidFill>
            </a:endParaRPr>
          </a:p>
        </p:txBody>
      </p:sp>
      <p:sp>
        <p:nvSpPr>
          <p:cNvPr id="119" name="TextBox 118"/>
          <p:cNvSpPr txBox="1"/>
          <p:nvPr/>
        </p:nvSpPr>
        <p:spPr>
          <a:xfrm>
            <a:off x="4644008" y="5157192"/>
            <a:ext cx="571504" cy="707886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bg1"/>
                </a:solidFill>
              </a:rPr>
              <a:t>Е</a:t>
            </a:r>
            <a:endParaRPr lang="ru-RU" sz="4000" b="1" dirty="0">
              <a:solidFill>
                <a:schemeClr val="bg1"/>
              </a:solidFill>
            </a:endParaRPr>
          </a:p>
        </p:txBody>
      </p:sp>
      <p:sp>
        <p:nvSpPr>
          <p:cNvPr id="120" name="Прямоугольник 119"/>
          <p:cNvSpPr/>
          <p:nvPr/>
        </p:nvSpPr>
        <p:spPr>
          <a:xfrm>
            <a:off x="2843808" y="5157192"/>
            <a:ext cx="714380" cy="714380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1" name="Прямоугольник 120"/>
          <p:cNvSpPr/>
          <p:nvPr/>
        </p:nvSpPr>
        <p:spPr>
          <a:xfrm>
            <a:off x="3779912" y="5157192"/>
            <a:ext cx="714380" cy="714380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2" name="Прямоугольник 121"/>
          <p:cNvSpPr/>
          <p:nvPr/>
        </p:nvSpPr>
        <p:spPr>
          <a:xfrm>
            <a:off x="5508104" y="5157192"/>
            <a:ext cx="714380" cy="714380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3" name="Прямоугольник 122"/>
          <p:cNvSpPr/>
          <p:nvPr/>
        </p:nvSpPr>
        <p:spPr>
          <a:xfrm>
            <a:off x="4644008" y="5157192"/>
            <a:ext cx="714380" cy="714380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4" name="TextBox 123"/>
          <p:cNvSpPr txBox="1"/>
          <p:nvPr/>
        </p:nvSpPr>
        <p:spPr>
          <a:xfrm>
            <a:off x="2051720" y="5157192"/>
            <a:ext cx="571504" cy="707886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bg1"/>
                </a:solidFill>
              </a:rPr>
              <a:t>В</a:t>
            </a:r>
            <a:endParaRPr lang="ru-RU" sz="4000" b="1" dirty="0">
              <a:solidFill>
                <a:schemeClr val="bg1"/>
              </a:solidFill>
            </a:endParaRPr>
          </a:p>
        </p:txBody>
      </p:sp>
      <p:sp>
        <p:nvSpPr>
          <p:cNvPr id="125" name="Прямоугольник 124"/>
          <p:cNvSpPr/>
          <p:nvPr/>
        </p:nvSpPr>
        <p:spPr>
          <a:xfrm>
            <a:off x="1979712" y="5157192"/>
            <a:ext cx="714380" cy="714380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6" name="TextBox 125"/>
          <p:cNvSpPr txBox="1"/>
          <p:nvPr/>
        </p:nvSpPr>
        <p:spPr>
          <a:xfrm>
            <a:off x="6379040" y="5157192"/>
            <a:ext cx="571504" cy="707886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bg1"/>
                </a:solidFill>
              </a:rPr>
              <a:t>А</a:t>
            </a:r>
            <a:endParaRPr lang="ru-RU" sz="4000" b="1" dirty="0">
              <a:solidFill>
                <a:schemeClr val="bg1"/>
              </a:solidFill>
            </a:endParaRPr>
          </a:p>
        </p:txBody>
      </p:sp>
      <p:sp>
        <p:nvSpPr>
          <p:cNvPr id="127" name="Прямоугольник 126"/>
          <p:cNvSpPr/>
          <p:nvPr/>
        </p:nvSpPr>
        <p:spPr>
          <a:xfrm>
            <a:off x="6372200" y="5157192"/>
            <a:ext cx="714380" cy="714380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1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8700000">
                                      <p:cBhvr>
                                        <p:cTn id="1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800000">
                                      <p:cBhvr>
                                        <p:cTn id="2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800000">
                                      <p:cBhvr>
                                        <p:cTn id="2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100000">
                                      <p:cBhvr>
                                        <p:cTn id="3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220000">
                                      <p:cBhvr>
                                        <p:cTn id="3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3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4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8100000">
                                      <p:cBhvr>
                                        <p:cTn id="4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7800000">
                                      <p:cBhvr>
                                        <p:cTn id="5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1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5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1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1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1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2"/>
                  </p:tgtEl>
                </p:cond>
              </p:nextCondLst>
            </p:seq>
            <p:seq concurrent="1" nextAc="seek">
              <p:cTn id="63" restart="whenNotActive" fill="hold" evtFilter="cancelBubble" nodeType="interactiveSeq">
                <p:stCondLst>
                  <p:cond evt="onClick" delay="0">
                    <p:tgtEl>
                      <p:spTgt spid="1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4" fill="hold">
                      <p:stCondLst>
                        <p:cond delay="0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7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3"/>
                  </p:tgtEl>
                </p:cond>
              </p:nextCondLst>
            </p:seq>
            <p:seq concurrent="1" nextAc="seek">
              <p:cTn id="69" restart="whenNotActive" fill="hold" evtFilter="cancelBubble" nodeType="interactiveSeq">
                <p:stCondLst>
                  <p:cond evt="onClick" delay="0">
                    <p:tgtEl>
                      <p:spTgt spid="1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0" fill="hold">
                      <p:stCondLst>
                        <p:cond delay="0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73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0"/>
                  </p:tgtEl>
                </p:cond>
              </p:nextCondLst>
            </p:seq>
            <p:seq concurrent="1" nextAc="seek">
              <p:cTn id="75" restart="whenNotActive" fill="hold" evtFilter="cancelBubble" nodeType="interactiveSeq">
                <p:stCondLst>
                  <p:cond evt="onClick" delay="0">
                    <p:tgtEl>
                      <p:spTgt spid="1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6" fill="hold">
                      <p:stCondLst>
                        <p:cond delay="0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79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5"/>
                  </p:tgtEl>
                </p:cond>
              </p:nextCondLst>
            </p:seq>
            <p:seq concurrent="1" nextAc="seek">
              <p:cTn id="81" restart="whenNotActive" fill="hold" evtFilter="cancelBubble" nodeType="interactiveSeq">
                <p:stCondLst>
                  <p:cond evt="onClick" delay="0">
                    <p:tgtEl>
                      <p:spTgt spid="1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2" fill="hold">
                      <p:stCondLst>
                        <p:cond delay="0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85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7"/>
                  </p:tgtEl>
                </p:cond>
              </p:nextCondLst>
            </p:seq>
          </p:childTnLst>
        </p:cTn>
      </p:par>
    </p:tnLst>
    <p:bldLst>
      <p:bldP spid="120" grpId="0" animBg="1"/>
      <p:bldP spid="121" grpId="0" animBg="1"/>
      <p:bldP spid="122" grpId="0" animBg="1"/>
      <p:bldP spid="123" grpId="0" animBg="1"/>
      <p:bldP spid="125" grpId="0" animBg="1"/>
      <p:bldP spid="12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5"/>
          <p:cNvGrpSpPr>
            <a:grpSpLocks/>
          </p:cNvGrpSpPr>
          <p:nvPr/>
        </p:nvGrpSpPr>
        <p:grpSpPr bwMode="auto">
          <a:xfrm>
            <a:off x="251520" y="620688"/>
            <a:ext cx="4140200" cy="4103687"/>
            <a:chOff x="113" y="1207"/>
            <a:chExt cx="3039" cy="2994"/>
          </a:xfrm>
        </p:grpSpPr>
        <p:sp>
          <p:nvSpPr>
            <p:cNvPr id="50" name="Oval 26"/>
            <p:cNvSpPr>
              <a:spLocks noChangeArrowheads="1"/>
            </p:cNvSpPr>
            <p:nvPr/>
          </p:nvSpPr>
          <p:spPr bwMode="auto">
            <a:xfrm>
              <a:off x="113" y="1207"/>
              <a:ext cx="3039" cy="2994"/>
            </a:xfrm>
            <a:prstGeom prst="ellipse">
              <a:avLst/>
            </a:prstGeom>
            <a:solidFill>
              <a:srgbClr val="FFFF00"/>
            </a:solidFill>
            <a:ln w="571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3" name="Group 27"/>
            <p:cNvGrpSpPr>
              <a:grpSpLocks/>
            </p:cNvGrpSpPr>
            <p:nvPr/>
          </p:nvGrpSpPr>
          <p:grpSpPr bwMode="auto">
            <a:xfrm>
              <a:off x="158" y="1253"/>
              <a:ext cx="2949" cy="2906"/>
              <a:chOff x="113" y="1207"/>
              <a:chExt cx="2948" cy="2906"/>
            </a:xfrm>
          </p:grpSpPr>
          <p:pic>
            <p:nvPicPr>
              <p:cNvPr id="52" name="Picture 28" descr="оля-ля"/>
              <p:cNvPicPr>
                <a:picLocks noChangeAspect="1" noChangeArrowheads="1"/>
              </p:cNvPicPr>
              <p:nvPr/>
            </p:nvPicPr>
            <p:blipFill>
              <a:blip r:embed="rId3" cstate="email">
                <a:clrChange>
                  <a:clrFrom>
                    <a:srgbClr val="FFFEBB"/>
                  </a:clrFrom>
                  <a:clrTo>
                    <a:srgbClr val="FFFEBB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113" y="1207"/>
                <a:ext cx="2948" cy="2906"/>
              </a:xfrm>
              <a:prstGeom prst="rect">
                <a:avLst/>
              </a:prstGeom>
              <a:noFill/>
            </p:spPr>
          </p:pic>
          <p:sp>
            <p:nvSpPr>
              <p:cNvPr id="53" name="Rectangle 29"/>
              <p:cNvSpPr>
                <a:spLocks noChangeArrowheads="1"/>
              </p:cNvSpPr>
              <p:nvPr/>
            </p:nvSpPr>
            <p:spPr bwMode="auto">
              <a:xfrm rot="1714402">
                <a:off x="1746" y="1344"/>
                <a:ext cx="272" cy="226"/>
              </a:xfrm>
              <a:prstGeom prst="rect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r>
                  <a:rPr lang="ru-RU" sz="3200" b="1" dirty="0">
                    <a:solidFill>
                      <a:schemeClr val="bg1"/>
                    </a:solidFill>
                  </a:rPr>
                  <a:t>+</a:t>
                </a:r>
              </a:p>
            </p:txBody>
          </p:sp>
          <p:sp>
            <p:nvSpPr>
              <p:cNvPr id="54" name="Rectangle 30"/>
              <p:cNvSpPr>
                <a:spLocks noChangeArrowheads="1"/>
              </p:cNvSpPr>
              <p:nvPr/>
            </p:nvSpPr>
            <p:spPr bwMode="auto">
              <a:xfrm rot="2505618">
                <a:off x="2274" y="1627"/>
                <a:ext cx="318" cy="136"/>
              </a:xfrm>
              <a:prstGeom prst="rect">
                <a:avLst/>
              </a:prstGeom>
              <a:solidFill>
                <a:srgbClr val="F0F0F0"/>
              </a:solidFill>
              <a:ln w="9525">
                <a:solidFill>
                  <a:srgbClr val="F0F0F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r>
                  <a:rPr lang="ru-RU" sz="2000" b="1"/>
                  <a:t>50</a:t>
                </a:r>
              </a:p>
            </p:txBody>
          </p:sp>
          <p:sp>
            <p:nvSpPr>
              <p:cNvPr id="55" name="Rectangle 31"/>
              <p:cNvSpPr>
                <a:spLocks noChangeArrowheads="1"/>
              </p:cNvSpPr>
              <p:nvPr/>
            </p:nvSpPr>
            <p:spPr bwMode="auto">
              <a:xfrm rot="4401671">
                <a:off x="2631" y="2273"/>
                <a:ext cx="318" cy="182"/>
              </a:xfrm>
              <a:prstGeom prst="rect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r>
                  <a:rPr lang="ru-RU" sz="2000" b="1" dirty="0">
                    <a:solidFill>
                      <a:schemeClr val="bg1"/>
                    </a:solidFill>
                  </a:rPr>
                  <a:t>х2</a:t>
                </a:r>
              </a:p>
            </p:txBody>
          </p:sp>
          <p:sp>
            <p:nvSpPr>
              <p:cNvPr id="56" name="Rectangle 32"/>
              <p:cNvSpPr>
                <a:spLocks noChangeArrowheads="1"/>
              </p:cNvSpPr>
              <p:nvPr/>
            </p:nvSpPr>
            <p:spPr bwMode="auto">
              <a:xfrm rot="7241176">
                <a:off x="2615" y="2924"/>
                <a:ext cx="317" cy="149"/>
              </a:xfrm>
              <a:prstGeom prst="rect">
                <a:avLst/>
              </a:prstGeom>
              <a:solidFill>
                <a:srgbClr val="F0F0F0"/>
              </a:solidFill>
              <a:ln w="9525">
                <a:solidFill>
                  <a:srgbClr val="F0F0F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r>
                  <a:rPr lang="ru-RU" sz="2000" b="1"/>
                  <a:t>100</a:t>
                </a:r>
              </a:p>
            </p:txBody>
          </p:sp>
          <p:sp>
            <p:nvSpPr>
              <p:cNvPr id="57" name="Rectangle 33"/>
              <p:cNvSpPr>
                <a:spLocks noChangeArrowheads="1"/>
              </p:cNvSpPr>
              <p:nvPr/>
            </p:nvSpPr>
            <p:spPr bwMode="auto">
              <a:xfrm rot="8729488">
                <a:off x="2179" y="3467"/>
                <a:ext cx="408" cy="182"/>
              </a:xfrm>
              <a:prstGeom prst="rect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r>
                  <a:rPr lang="ru-RU">
                    <a:solidFill>
                      <a:schemeClr val="bg1"/>
                    </a:solidFill>
                  </a:rPr>
                  <a:t>Шанс</a:t>
                </a:r>
                <a:r>
                  <a:rPr lang="ru-RU"/>
                  <a:t> </a:t>
                </a:r>
              </a:p>
            </p:txBody>
          </p:sp>
          <p:sp>
            <p:nvSpPr>
              <p:cNvPr id="58" name="Rectangle 34"/>
              <p:cNvSpPr>
                <a:spLocks noChangeArrowheads="1"/>
              </p:cNvSpPr>
              <p:nvPr/>
            </p:nvSpPr>
            <p:spPr bwMode="auto">
              <a:xfrm rot="10091941">
                <a:off x="1705" y="3792"/>
                <a:ext cx="363" cy="135"/>
              </a:xfrm>
              <a:prstGeom prst="rect">
                <a:avLst/>
              </a:prstGeom>
              <a:solidFill>
                <a:srgbClr val="F0F0F0"/>
              </a:solidFill>
              <a:ln w="9525">
                <a:solidFill>
                  <a:srgbClr val="F0F0F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r>
                  <a:rPr lang="ru-RU" sz="2000" b="1" dirty="0"/>
                  <a:t>150</a:t>
                </a:r>
              </a:p>
            </p:txBody>
          </p:sp>
          <p:sp>
            <p:nvSpPr>
              <p:cNvPr id="59" name="Rectangle 35"/>
              <p:cNvSpPr>
                <a:spLocks noChangeArrowheads="1"/>
              </p:cNvSpPr>
              <p:nvPr/>
            </p:nvSpPr>
            <p:spPr bwMode="auto">
              <a:xfrm rot="12212082">
                <a:off x="1020" y="3748"/>
                <a:ext cx="363" cy="181"/>
              </a:xfrm>
              <a:prstGeom prst="rect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r>
                  <a:rPr lang="ru-RU" sz="2000" b="1">
                    <a:solidFill>
                      <a:schemeClr val="bg1"/>
                    </a:solidFill>
                  </a:rPr>
                  <a:t>200</a:t>
                </a:r>
              </a:p>
            </p:txBody>
          </p:sp>
          <p:sp>
            <p:nvSpPr>
              <p:cNvPr id="60" name="Rectangle 36"/>
              <p:cNvSpPr>
                <a:spLocks noChangeArrowheads="1"/>
              </p:cNvSpPr>
              <p:nvPr/>
            </p:nvSpPr>
            <p:spPr bwMode="auto">
              <a:xfrm rot="13100965">
                <a:off x="476" y="3385"/>
                <a:ext cx="409" cy="227"/>
              </a:xfrm>
              <a:prstGeom prst="rect">
                <a:avLst/>
              </a:prstGeom>
              <a:solidFill>
                <a:srgbClr val="F0F0F0"/>
              </a:solidFill>
              <a:ln w="9525">
                <a:solidFill>
                  <a:srgbClr val="EAEAEA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r>
                  <a:rPr lang="ru-RU" b="1" dirty="0">
                    <a:solidFill>
                      <a:srgbClr val="00B050"/>
                    </a:solidFill>
                    <a:hlinkClick r:id="rId4" action="ppaction://hlinksldjump"/>
                  </a:rPr>
                  <a:t>Приз</a:t>
                </a:r>
                <a:r>
                  <a:rPr lang="ru-RU" dirty="0">
                    <a:solidFill>
                      <a:srgbClr val="FF0000"/>
                    </a:solidFill>
                    <a:hlinkClick r:id="rId4" action="ppaction://hlinksldjump"/>
                  </a:rPr>
                  <a:t> </a:t>
                </a:r>
                <a:endParaRPr lang="ru-RU" dirty="0">
                  <a:solidFill>
                    <a:srgbClr val="FF0000"/>
                  </a:solidFill>
                </a:endParaRPr>
              </a:p>
            </p:txBody>
          </p:sp>
          <p:sp>
            <p:nvSpPr>
              <p:cNvPr id="61" name="Rectangle 37"/>
              <p:cNvSpPr>
                <a:spLocks noChangeArrowheads="1"/>
              </p:cNvSpPr>
              <p:nvPr/>
            </p:nvSpPr>
            <p:spPr bwMode="auto">
              <a:xfrm rot="15627942">
                <a:off x="181" y="2871"/>
                <a:ext cx="363" cy="136"/>
              </a:xfrm>
              <a:prstGeom prst="rect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r>
                  <a:rPr lang="ru-RU" sz="2000" b="1" dirty="0">
                    <a:solidFill>
                      <a:schemeClr val="bg1"/>
                    </a:solidFill>
                  </a:rPr>
                  <a:t>250</a:t>
                </a:r>
              </a:p>
            </p:txBody>
          </p:sp>
          <p:sp>
            <p:nvSpPr>
              <p:cNvPr id="62" name="Rectangle 38"/>
              <p:cNvSpPr>
                <a:spLocks noChangeArrowheads="1"/>
              </p:cNvSpPr>
              <p:nvPr/>
            </p:nvSpPr>
            <p:spPr bwMode="auto">
              <a:xfrm rot="-3768322">
                <a:off x="204" y="2206"/>
                <a:ext cx="363" cy="181"/>
              </a:xfrm>
              <a:prstGeom prst="rect">
                <a:avLst/>
              </a:prstGeom>
              <a:solidFill>
                <a:srgbClr val="F0F0F0"/>
              </a:solidFill>
              <a:ln w="9525">
                <a:solidFill>
                  <a:srgbClr val="F0F0F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r>
                  <a:rPr lang="ru-RU" sz="2000" b="1"/>
                  <a:t>300</a:t>
                </a:r>
              </a:p>
            </p:txBody>
          </p:sp>
          <p:sp>
            <p:nvSpPr>
              <p:cNvPr id="63" name="Rectangle 39"/>
              <p:cNvSpPr>
                <a:spLocks noChangeArrowheads="1"/>
              </p:cNvSpPr>
              <p:nvPr/>
            </p:nvSpPr>
            <p:spPr bwMode="auto">
              <a:xfrm rot="-3038433">
                <a:off x="657" y="1752"/>
                <a:ext cx="318" cy="227"/>
              </a:xfrm>
              <a:prstGeom prst="rect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 algn="ctr"/>
                <a:endParaRPr lang="ru-RU"/>
              </a:p>
            </p:txBody>
          </p:sp>
          <p:sp>
            <p:nvSpPr>
              <p:cNvPr id="64" name="Rectangle 40"/>
              <p:cNvSpPr>
                <a:spLocks noChangeArrowheads="1"/>
              </p:cNvSpPr>
              <p:nvPr/>
            </p:nvSpPr>
            <p:spPr bwMode="auto">
              <a:xfrm rot="-939500">
                <a:off x="1111" y="1389"/>
                <a:ext cx="318" cy="136"/>
              </a:xfrm>
              <a:prstGeom prst="rect">
                <a:avLst/>
              </a:prstGeom>
              <a:solidFill>
                <a:srgbClr val="F0F0F0"/>
              </a:solidFill>
              <a:ln w="9525">
                <a:solidFill>
                  <a:srgbClr val="F0F0F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r>
                  <a:rPr lang="ru-RU" sz="2000" b="1" dirty="0"/>
                  <a:t>350</a:t>
                </a:r>
              </a:p>
            </p:txBody>
          </p:sp>
          <p:sp>
            <p:nvSpPr>
              <p:cNvPr id="65" name="Line 41"/>
              <p:cNvSpPr>
                <a:spLocks noChangeShapeType="1"/>
              </p:cNvSpPr>
              <p:nvPr/>
            </p:nvSpPr>
            <p:spPr bwMode="auto">
              <a:xfrm rot="18893657">
                <a:off x="545" y="1774"/>
                <a:ext cx="318" cy="1"/>
              </a:xfrm>
              <a:prstGeom prst="line">
                <a:avLst/>
              </a:prstGeom>
              <a:noFill/>
              <a:ln w="57150">
                <a:solidFill>
                  <a:schemeClr val="bg1"/>
                </a:solidFill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</p:grpSp>
      <p:pic>
        <p:nvPicPr>
          <p:cNvPr id="93" name="Рисунок 92" descr="Рисунок2.png"/>
          <p:cNvPicPr>
            <a:picLocks noChangeAspect="1"/>
          </p:cNvPicPr>
          <p:nvPr/>
        </p:nvPicPr>
        <p:blipFill>
          <a:blip r:embed="rId5" cstate="email">
            <a:clrChange>
              <a:clrFrom>
                <a:srgbClr val="818181"/>
              </a:clrFrom>
              <a:clrTo>
                <a:srgbClr val="818181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2463" y="2132856"/>
            <a:ext cx="1921725" cy="791984"/>
          </a:xfrm>
          <a:prstGeom prst="rect">
            <a:avLst/>
          </a:prstGeom>
        </p:spPr>
      </p:pic>
      <p:sp>
        <p:nvSpPr>
          <p:cNvPr id="66" name="Прямоугольник 65"/>
          <p:cNvSpPr/>
          <p:nvPr/>
        </p:nvSpPr>
        <p:spPr>
          <a:xfrm>
            <a:off x="4067944" y="404664"/>
            <a:ext cx="331372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algn="ctr"/>
            <a:r>
              <a:rPr lang="ru-RU" sz="54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>
                    <a:lumMod val="65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Суперигра</a:t>
            </a:r>
            <a:endParaRPr lang="ru-RU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>
                  <a:lumMod val="65000"/>
                </a:schemeClr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67" name="Прямоугольник 66"/>
          <p:cNvSpPr/>
          <p:nvPr/>
        </p:nvSpPr>
        <p:spPr>
          <a:xfrm>
            <a:off x="4644008" y="1700808"/>
            <a:ext cx="3887944" cy="2816156"/>
          </a:xfrm>
          <a:prstGeom prst="rect">
            <a:avLst/>
          </a:prstGeom>
          <a:solidFill>
            <a:schemeClr val="bg1">
              <a:lumMod val="65000"/>
            </a:schemeClr>
          </a:solidFill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endParaRPr lang="ru-RU" sz="900" cap="none" spc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Georgia" pitchFamily="18" charset="0"/>
            </a:endParaRPr>
          </a:p>
          <a:p>
            <a:pPr algn="ct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Как иначе назывался труд, в котором Ломоносов заложил фундамент отечественной науки о языке?</a:t>
            </a:r>
            <a:endParaRPr lang="ru-RU" sz="280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69" name="Управляющая кнопка: далее 68">
            <a:hlinkClick r:id="" action="ppaction://hlinkshowjump?jump=nextslide" highlightClick="1"/>
          </p:cNvPr>
          <p:cNvSpPr/>
          <p:nvPr/>
        </p:nvSpPr>
        <p:spPr>
          <a:xfrm>
            <a:off x="8388424" y="6453336"/>
            <a:ext cx="504056" cy="288032"/>
          </a:xfrm>
          <a:prstGeom prst="actionButtonForwardNext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w="6350"/>
            <a:bevelB w="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1" name="Picture 2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68344" y="476672"/>
            <a:ext cx="1304059" cy="9771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4" name="TextBox 83"/>
          <p:cNvSpPr txBox="1"/>
          <p:nvPr/>
        </p:nvSpPr>
        <p:spPr>
          <a:xfrm>
            <a:off x="992120" y="5229200"/>
            <a:ext cx="642942" cy="707886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bg1"/>
                </a:solidFill>
              </a:rPr>
              <a:t>Р</a:t>
            </a:r>
            <a:endParaRPr lang="ru-RU" sz="4000" b="1" dirty="0">
              <a:solidFill>
                <a:schemeClr val="bg1"/>
              </a:solidFill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1849376" y="5229200"/>
            <a:ext cx="642942" cy="707886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bg1"/>
                </a:solidFill>
              </a:rPr>
              <a:t>И</a:t>
            </a:r>
            <a:endParaRPr lang="ru-RU" sz="4000" b="1" dirty="0">
              <a:solidFill>
                <a:schemeClr val="bg1"/>
              </a:solidFill>
            </a:endParaRPr>
          </a:p>
        </p:txBody>
      </p:sp>
      <p:sp>
        <p:nvSpPr>
          <p:cNvPr id="88" name="TextBox 87"/>
          <p:cNvSpPr txBox="1"/>
          <p:nvPr/>
        </p:nvSpPr>
        <p:spPr>
          <a:xfrm>
            <a:off x="2706632" y="5229200"/>
            <a:ext cx="571504" cy="707886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bg1"/>
                </a:solidFill>
              </a:rPr>
              <a:t>Т</a:t>
            </a:r>
            <a:endParaRPr lang="ru-RU" sz="4000" b="1" dirty="0">
              <a:solidFill>
                <a:schemeClr val="bg1"/>
              </a:solidFill>
            </a:endParaRPr>
          </a:p>
        </p:txBody>
      </p:sp>
      <p:sp>
        <p:nvSpPr>
          <p:cNvPr id="92" name="TextBox 91"/>
          <p:cNvSpPr txBox="1"/>
          <p:nvPr/>
        </p:nvSpPr>
        <p:spPr>
          <a:xfrm>
            <a:off x="3563888" y="5229200"/>
            <a:ext cx="571504" cy="707886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bg1"/>
                </a:solidFill>
              </a:rPr>
              <a:t>О</a:t>
            </a:r>
            <a:endParaRPr lang="ru-RU" sz="4000" b="1" dirty="0">
              <a:solidFill>
                <a:schemeClr val="bg1"/>
              </a:solidFill>
            </a:endParaRPr>
          </a:p>
        </p:txBody>
      </p:sp>
      <p:sp>
        <p:nvSpPr>
          <p:cNvPr id="119" name="Прямоугольник 118"/>
          <p:cNvSpPr/>
          <p:nvPr/>
        </p:nvSpPr>
        <p:spPr>
          <a:xfrm>
            <a:off x="971600" y="5229200"/>
            <a:ext cx="714380" cy="714380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2" name="Прямоугольник 121"/>
          <p:cNvSpPr/>
          <p:nvPr/>
        </p:nvSpPr>
        <p:spPr>
          <a:xfrm>
            <a:off x="1835696" y="5229200"/>
            <a:ext cx="714380" cy="714380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3" name="Прямоугольник 122"/>
          <p:cNvSpPr/>
          <p:nvPr/>
        </p:nvSpPr>
        <p:spPr>
          <a:xfrm>
            <a:off x="2699792" y="5229200"/>
            <a:ext cx="714380" cy="714380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4" name="Прямоугольник 123"/>
          <p:cNvSpPr/>
          <p:nvPr/>
        </p:nvSpPr>
        <p:spPr>
          <a:xfrm>
            <a:off x="3563888" y="5229200"/>
            <a:ext cx="714380" cy="714380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5" name="TextBox 124"/>
          <p:cNvSpPr txBox="1"/>
          <p:nvPr/>
        </p:nvSpPr>
        <p:spPr>
          <a:xfrm>
            <a:off x="6953964" y="5229200"/>
            <a:ext cx="571504" cy="707886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bg1"/>
                </a:solidFill>
              </a:rPr>
              <a:t>А</a:t>
            </a:r>
            <a:endParaRPr lang="ru-RU" sz="4000" b="1" dirty="0">
              <a:solidFill>
                <a:schemeClr val="bg1"/>
              </a:solidFill>
            </a:endParaRPr>
          </a:p>
        </p:txBody>
      </p:sp>
      <p:sp>
        <p:nvSpPr>
          <p:cNvPr id="126" name="Прямоугольник 125"/>
          <p:cNvSpPr/>
          <p:nvPr/>
        </p:nvSpPr>
        <p:spPr>
          <a:xfrm>
            <a:off x="6953964" y="5229200"/>
            <a:ext cx="714380" cy="714380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7" name="TextBox 126"/>
          <p:cNvSpPr txBox="1"/>
          <p:nvPr/>
        </p:nvSpPr>
        <p:spPr>
          <a:xfrm>
            <a:off x="5225772" y="5229200"/>
            <a:ext cx="571504" cy="707886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bg1"/>
                </a:solidFill>
              </a:rPr>
              <a:t>И</a:t>
            </a:r>
            <a:endParaRPr lang="ru-RU" sz="4000" b="1" dirty="0">
              <a:solidFill>
                <a:schemeClr val="bg1"/>
              </a:solidFill>
            </a:endParaRPr>
          </a:p>
        </p:txBody>
      </p:sp>
      <p:sp>
        <p:nvSpPr>
          <p:cNvPr id="128" name="Прямоугольник 127"/>
          <p:cNvSpPr/>
          <p:nvPr/>
        </p:nvSpPr>
        <p:spPr>
          <a:xfrm>
            <a:off x="5220072" y="5229200"/>
            <a:ext cx="714380" cy="714380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9" name="TextBox 128"/>
          <p:cNvSpPr txBox="1"/>
          <p:nvPr/>
        </p:nvSpPr>
        <p:spPr>
          <a:xfrm>
            <a:off x="6084168" y="5229200"/>
            <a:ext cx="571504" cy="707886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bg1"/>
                </a:solidFill>
              </a:rPr>
              <a:t>К</a:t>
            </a:r>
            <a:endParaRPr lang="ru-RU" sz="4000" b="1" dirty="0">
              <a:solidFill>
                <a:schemeClr val="bg1"/>
              </a:solidFill>
            </a:endParaRPr>
          </a:p>
        </p:txBody>
      </p:sp>
      <p:sp>
        <p:nvSpPr>
          <p:cNvPr id="130" name="Прямоугольник 129"/>
          <p:cNvSpPr/>
          <p:nvPr/>
        </p:nvSpPr>
        <p:spPr>
          <a:xfrm>
            <a:off x="6089868" y="5229200"/>
            <a:ext cx="714380" cy="714380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1" name="TextBox 130"/>
          <p:cNvSpPr txBox="1"/>
          <p:nvPr/>
        </p:nvSpPr>
        <p:spPr>
          <a:xfrm>
            <a:off x="4376496" y="5229200"/>
            <a:ext cx="642942" cy="707886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bg1"/>
                </a:solidFill>
              </a:rPr>
              <a:t>Р</a:t>
            </a:r>
            <a:endParaRPr lang="ru-RU" sz="4000" b="1" dirty="0">
              <a:solidFill>
                <a:schemeClr val="bg1"/>
              </a:solidFill>
            </a:endParaRPr>
          </a:p>
        </p:txBody>
      </p:sp>
      <p:sp>
        <p:nvSpPr>
          <p:cNvPr id="132" name="Прямоугольник 131"/>
          <p:cNvSpPr/>
          <p:nvPr/>
        </p:nvSpPr>
        <p:spPr>
          <a:xfrm>
            <a:off x="4355976" y="5229200"/>
            <a:ext cx="714380" cy="714380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1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8700000">
                                      <p:cBhvr>
                                        <p:cTn id="1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800000">
                                      <p:cBhvr>
                                        <p:cTn id="2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800000">
                                      <p:cBhvr>
                                        <p:cTn id="2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100000">
                                      <p:cBhvr>
                                        <p:cTn id="3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220000">
                                      <p:cBhvr>
                                        <p:cTn id="3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3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4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8100000">
                                      <p:cBhvr>
                                        <p:cTn id="4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7800000">
                                      <p:cBhvr>
                                        <p:cTn id="5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1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5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2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1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1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3"/>
                  </p:tgtEl>
                </p:cond>
              </p:nextCondLst>
            </p:seq>
            <p:seq concurrent="1" nextAc="seek">
              <p:cTn id="63" restart="whenNotActive" fill="hold" evtFilter="cancelBubble" nodeType="interactiveSeq">
                <p:stCondLst>
                  <p:cond evt="onClick" delay="0">
                    <p:tgtEl>
                      <p:spTgt spid="1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4" fill="hold">
                      <p:stCondLst>
                        <p:cond delay="0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7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4"/>
                  </p:tgtEl>
                </p:cond>
              </p:nextCondLst>
            </p:seq>
            <p:seq concurrent="1" nextAc="seek">
              <p:cTn id="69" restart="whenNotActive" fill="hold" evtFilter="cancelBubble" nodeType="interactiveSeq">
                <p:stCondLst>
                  <p:cond evt="onClick" delay="0">
                    <p:tgtEl>
                      <p:spTgt spid="1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0" fill="hold">
                      <p:stCondLst>
                        <p:cond delay="0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73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9"/>
                  </p:tgtEl>
                </p:cond>
              </p:nextCondLst>
            </p:seq>
            <p:seq concurrent="1" nextAc="seek">
              <p:cTn id="75" restart="whenNotActive" fill="hold" evtFilter="cancelBubble" nodeType="interactiveSeq">
                <p:stCondLst>
                  <p:cond evt="onClick" delay="0">
                    <p:tgtEl>
                      <p:spTgt spid="1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6" fill="hold">
                      <p:stCondLst>
                        <p:cond delay="0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79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6"/>
                  </p:tgtEl>
                </p:cond>
              </p:nextCondLst>
            </p:seq>
            <p:seq concurrent="1" nextAc="seek">
              <p:cTn id="81" restart="whenNotActive" fill="hold" evtFilter="cancelBubble" nodeType="interactiveSeq">
                <p:stCondLst>
                  <p:cond evt="onClick" delay="0">
                    <p:tgtEl>
                      <p:spTgt spid="1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2" fill="hold">
                      <p:stCondLst>
                        <p:cond delay="0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85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8"/>
                  </p:tgtEl>
                </p:cond>
              </p:nextCondLst>
            </p:seq>
            <p:seq concurrent="1" nextAc="seek">
              <p:cTn id="87" restart="whenNotActive" fill="hold" evtFilter="cancelBubble" nodeType="interactiveSeq">
                <p:stCondLst>
                  <p:cond evt="onClick" delay="0">
                    <p:tgtEl>
                      <p:spTgt spid="1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8" fill="hold">
                      <p:stCondLst>
                        <p:cond delay="0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91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0"/>
                  </p:tgtEl>
                </p:cond>
              </p:nextCondLst>
            </p:seq>
            <p:seq concurrent="1" nextAc="seek">
              <p:cTn id="93" restart="whenNotActive" fill="hold" evtFilter="cancelBubble" nodeType="interactiveSeq">
                <p:stCondLst>
                  <p:cond evt="onClick" delay="0">
                    <p:tgtEl>
                      <p:spTgt spid="1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4" fill="hold">
                      <p:stCondLst>
                        <p:cond delay="0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97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2"/>
                  </p:tgtEl>
                </p:cond>
              </p:nextCondLst>
            </p:seq>
          </p:childTnLst>
        </p:cTn>
      </p:par>
    </p:tnLst>
    <p:bldLst>
      <p:bldP spid="119" grpId="0" animBg="1"/>
      <p:bldP spid="122" grpId="0" animBg="1"/>
      <p:bldP spid="123" grpId="0" animBg="1"/>
      <p:bldP spid="124" grpId="0" animBg="1"/>
      <p:bldP spid="126" grpId="0" animBg="1"/>
      <p:bldP spid="128" grpId="0" animBg="1"/>
      <p:bldP spid="130" grpId="0" animBg="1"/>
      <p:bldP spid="13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47664" y="3789040"/>
            <a:ext cx="6480720" cy="2664296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DeflateTop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solidFill>
                  <a:srgbClr val="D8B088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Поздравляем победителя !</a:t>
            </a:r>
            <a:endParaRPr lang="ru-RU" sz="5400" b="1" spc="50" dirty="0">
              <a:ln w="11430"/>
              <a:solidFill>
                <a:srgbClr val="D8B088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47864" y="692696"/>
            <a:ext cx="3056384" cy="399331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Управляющая кнопка: домой 4">
            <a:hlinkClick r:id="" action="ppaction://hlinkshowjump?jump=endshow" highlightClick="1"/>
          </p:cNvPr>
          <p:cNvSpPr/>
          <p:nvPr/>
        </p:nvSpPr>
        <p:spPr>
          <a:xfrm>
            <a:off x="8532440" y="6021288"/>
            <a:ext cx="432048" cy="637752"/>
          </a:xfrm>
          <a:prstGeom prst="actionButtonHome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w="6350"/>
            <a:bevelB w="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250" autoRev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7" dur="250" autoRev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250" autoRev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250" autoRev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699792" y="548680"/>
            <a:ext cx="339131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algn="ctr"/>
            <a:r>
              <a:rPr lang="ru-RU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2">
                    <a:lumMod val="75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Источники</a:t>
            </a:r>
            <a:endParaRPr lang="ru-RU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2">
                  <a:lumMod val="75000"/>
                </a:schemeClr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467544" y="1496541"/>
            <a:ext cx="8229600" cy="5361459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1600" u="sng" dirty="0" smtClean="0">
                <a:hlinkClick r:id="rId3"/>
              </a:rPr>
              <a:t>http://d1.dvinainform.ru/data/files/12/0f/00000f12.jpg</a:t>
            </a:r>
            <a:r>
              <a:rPr lang="ru-RU" sz="1600" u="sng" dirty="0" smtClean="0"/>
              <a:t> - М.В.Ломоносов</a:t>
            </a:r>
            <a:endParaRPr lang="ru-RU" sz="1600" dirty="0" smtClean="0"/>
          </a:p>
          <a:p>
            <a:pPr>
              <a:buNone/>
            </a:pPr>
            <a:r>
              <a:rPr lang="en-US" sz="1600" u="sng" dirty="0" smtClean="0">
                <a:hlinkClick r:id="rId4"/>
              </a:rPr>
              <a:t>http://www.peoples.ru/science/founder/lomonosov/news-lomonosov_200808191843590.jpg</a:t>
            </a:r>
            <a:r>
              <a:rPr lang="ru-RU" sz="1600" u="sng" dirty="0" smtClean="0"/>
              <a:t> -</a:t>
            </a:r>
          </a:p>
          <a:p>
            <a:pPr>
              <a:buNone/>
            </a:pPr>
            <a:r>
              <a:rPr lang="ru-RU" sz="1600" u="sng" dirty="0" smtClean="0"/>
              <a:t>М.В.Ломоносов</a:t>
            </a:r>
          </a:p>
          <a:p>
            <a:pPr>
              <a:buNone/>
            </a:pPr>
            <a:r>
              <a:rPr lang="en-US" sz="1600" dirty="0" smtClean="0">
                <a:hlinkClick r:id="rId5"/>
              </a:rPr>
              <a:t>http://</a:t>
            </a:r>
            <a:r>
              <a:rPr lang="en-US" sz="1600" dirty="0" smtClean="0">
                <a:hlinkClick r:id="rId5"/>
              </a:rPr>
              <a:t>s4.images.drive2.ru/user.blog.photos/1840/000/000/00b/178/88cb5138c3d7c960-main.jpg</a:t>
            </a:r>
            <a:r>
              <a:rPr lang="ru-RU" sz="1600" dirty="0" smtClean="0">
                <a:hlinkClick r:id="rId5"/>
              </a:rPr>
              <a:t>-</a:t>
            </a:r>
            <a:r>
              <a:rPr lang="ru-RU" sz="1600" dirty="0" smtClean="0"/>
              <a:t> М.В.Ломоносов</a:t>
            </a:r>
          </a:p>
          <a:p>
            <a:pPr>
              <a:buNone/>
            </a:pPr>
            <a:r>
              <a:rPr lang="en-US" sz="1600" dirty="0" smtClean="0">
                <a:hlinkClick r:id="rId6"/>
              </a:rPr>
              <a:t>http://</a:t>
            </a:r>
            <a:r>
              <a:rPr lang="en-US" sz="1600" dirty="0" smtClean="0">
                <a:hlinkClick r:id="rId6"/>
              </a:rPr>
              <a:t>www.aspg2010.ru/image/Novosty_10/collage.jpg</a:t>
            </a:r>
            <a:r>
              <a:rPr lang="ru-RU" sz="1600" dirty="0" smtClean="0"/>
              <a:t> - коллаж</a:t>
            </a:r>
          </a:p>
          <a:p>
            <a:pPr>
              <a:buNone/>
            </a:pPr>
            <a:r>
              <a:rPr lang="en-US" sz="1600" dirty="0" smtClean="0">
                <a:hlinkClick r:id="rId7"/>
              </a:rPr>
              <a:t>http://</a:t>
            </a:r>
            <a:r>
              <a:rPr lang="en-US" sz="1600" dirty="0" smtClean="0">
                <a:hlinkClick r:id="rId7"/>
              </a:rPr>
              <a:t>img-eburg.fotki.yandex.ru/get/4513/andrejvedin.4c/0_5abd8_57b49567_XL</a:t>
            </a:r>
            <a:r>
              <a:rPr lang="ru-RU" sz="1600" dirty="0" smtClean="0"/>
              <a:t> - книга и перо</a:t>
            </a:r>
          </a:p>
          <a:p>
            <a:pPr>
              <a:buNone/>
            </a:pPr>
            <a:r>
              <a:rPr lang="ru-RU" sz="1600" dirty="0" smtClean="0"/>
              <a:t>Колесо  </a:t>
            </a:r>
            <a:r>
              <a:rPr lang="ru-RU" sz="1600" dirty="0" smtClean="0"/>
              <a:t>использовано из работы Пудовкиной  Татьяны Николаевны</a:t>
            </a:r>
          </a:p>
          <a:p>
            <a:pPr>
              <a:buNone/>
            </a:pPr>
            <a:r>
              <a:rPr lang="ru-RU" sz="1600" dirty="0" smtClean="0"/>
              <a:t>Идея игры  - </a:t>
            </a:r>
            <a:r>
              <a:rPr lang="ru-RU" sz="1600" dirty="0" err="1" smtClean="0"/>
              <a:t>Фурдыга</a:t>
            </a:r>
            <a:r>
              <a:rPr lang="ru-RU" sz="1600" dirty="0" smtClean="0"/>
              <a:t> М.Б. </a:t>
            </a:r>
            <a:r>
              <a:rPr lang="en-US" sz="1600" dirty="0" smtClean="0">
                <a:hlinkClick r:id="rId8"/>
              </a:rPr>
              <a:t>http://metodisty.ru/m/files/view/furdyga_m-b-_igra_-pole_chudes_-my_edem_v_-prostokvashino</a:t>
            </a:r>
            <a:endParaRPr lang="ru-RU" sz="1600" dirty="0" smtClean="0"/>
          </a:p>
          <a:p>
            <a:pPr>
              <a:buNone/>
            </a:pPr>
            <a:r>
              <a:rPr lang="ru-RU" sz="1600" u="sng" dirty="0" smtClean="0">
                <a:hlinkClick r:id="rId9"/>
              </a:rPr>
              <a:t>http://</a:t>
            </a:r>
            <a:r>
              <a:rPr lang="ru-RU" sz="1600" u="sng" dirty="0" smtClean="0">
                <a:hlinkClick r:id="rId9"/>
              </a:rPr>
              <a:t>www.bashvest.ru/photos/03.04.2007/123.jpg-</a:t>
            </a:r>
            <a:r>
              <a:rPr lang="ru-RU" sz="1600" u="sng" dirty="0" smtClean="0"/>
              <a:t> </a:t>
            </a:r>
            <a:r>
              <a:rPr lang="ru-RU" sz="1600" dirty="0" smtClean="0"/>
              <a:t>поле чудес</a:t>
            </a:r>
          </a:p>
          <a:p>
            <a:pPr>
              <a:buNone/>
            </a:pPr>
            <a:r>
              <a:rPr lang="ru-RU" sz="1600" dirty="0" smtClean="0"/>
              <a:t>Вопросы </a:t>
            </a:r>
            <a:r>
              <a:rPr lang="ru-RU" sz="1600" dirty="0" smtClean="0"/>
              <a:t>- </a:t>
            </a:r>
            <a:r>
              <a:rPr lang="en-US" sz="1600" u="sng" dirty="0" smtClean="0">
                <a:hlinkClick r:id="rId10"/>
              </a:rPr>
              <a:t>http://</a:t>
            </a:r>
            <a:r>
              <a:rPr lang="en-US" sz="1600" u="sng" dirty="0" smtClean="0">
                <a:hlinkClick r:id="rId10"/>
              </a:rPr>
              <a:t>metodsovet.su/load/new_mater/lomonosov/konkurs_znatokov_quot_velikij_syn_rossii_quot/201-1-0-2038</a:t>
            </a:r>
            <a:endParaRPr lang="ru-RU" sz="1600" u="sng" dirty="0" smtClean="0"/>
          </a:p>
          <a:p>
            <a:pPr>
              <a:buNone/>
            </a:pPr>
            <a:endParaRPr lang="ru-RU" sz="1600" dirty="0" smtClean="0"/>
          </a:p>
          <a:p>
            <a:pPr>
              <a:buNone/>
            </a:pPr>
            <a:endParaRPr lang="ru-RU" sz="1600" dirty="0" smtClean="0"/>
          </a:p>
          <a:p>
            <a:pPr>
              <a:buNone/>
            </a:pPr>
            <a:endParaRPr lang="ru-RU" sz="1600" dirty="0" smtClean="0"/>
          </a:p>
          <a:p>
            <a:pPr>
              <a:buNone/>
            </a:pPr>
            <a:endParaRPr lang="ru-RU" sz="1600" dirty="0" smtClean="0"/>
          </a:p>
          <a:p>
            <a:pPr>
              <a:buNone/>
            </a:pPr>
            <a:endParaRPr lang="ru-RU" sz="1600" dirty="0" smtClean="0"/>
          </a:p>
          <a:p>
            <a:pPr>
              <a:buNone/>
            </a:pPr>
            <a:endParaRPr lang="ru-RU" sz="1600" dirty="0" smtClean="0"/>
          </a:p>
          <a:p>
            <a:pPr>
              <a:buNone/>
            </a:pPr>
            <a:endParaRPr lang="ru-RU" sz="1600" dirty="0" smtClean="0"/>
          </a:p>
          <a:p>
            <a:pPr>
              <a:buNone/>
            </a:pPr>
            <a:endParaRPr lang="ru-RU" sz="1600" dirty="0" smtClean="0"/>
          </a:p>
          <a:p>
            <a:pPr>
              <a:buNone/>
            </a:pPr>
            <a:endParaRPr lang="ru-RU" sz="1600" dirty="0" smtClean="0"/>
          </a:p>
          <a:p>
            <a:pPr>
              <a:buNone/>
            </a:pPr>
            <a:endParaRPr lang="ru-RU" sz="1600" dirty="0" smtClean="0"/>
          </a:p>
          <a:p>
            <a:pPr>
              <a:buNone/>
            </a:pPr>
            <a:endParaRPr lang="ru-RU" sz="1600" dirty="0" smtClean="0"/>
          </a:p>
          <a:p>
            <a:pPr>
              <a:buNone/>
            </a:pPr>
            <a:endParaRPr lang="ru-RU" sz="1000" b="1" dirty="0">
              <a:latin typeface="Arial Narrow" pitchFamily="34" charset="0"/>
            </a:endParaRPr>
          </a:p>
        </p:txBody>
      </p:sp>
      <p:sp>
        <p:nvSpPr>
          <p:cNvPr id="5" name="Управляющая кнопка: назад 4">
            <a:hlinkClick r:id="rId11" action="ppaction://hlinksldjump" highlightClick="1"/>
          </p:cNvPr>
          <p:cNvSpPr/>
          <p:nvPr/>
        </p:nvSpPr>
        <p:spPr>
          <a:xfrm>
            <a:off x="8388424" y="6381328"/>
            <a:ext cx="504056" cy="288032"/>
          </a:xfrm>
          <a:prstGeom prst="actionButtonBackPrevious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w="6350"/>
            <a:bevelB w="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700808"/>
            <a:ext cx="4644008" cy="3483006"/>
          </a:xfrm>
          <a:prstGeom prst="ellipse">
            <a:avLst/>
          </a:prstGeom>
          <a:ln>
            <a:solidFill>
              <a:schemeClr val="accent3">
                <a:lumMod val="60000"/>
                <a:lumOff val="40000"/>
              </a:schemeClr>
            </a:solidFill>
          </a:ln>
          <a:effectLst>
            <a:softEdge rad="112500"/>
          </a:effectLst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2411760" y="476672"/>
            <a:ext cx="5122912" cy="1012974"/>
          </a:xfrm>
        </p:spPr>
        <p:txBody>
          <a:bodyPr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solidFill>
                  <a:schemeClr val="bg1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Михаил Васильевич</a:t>
            </a:r>
            <a:br>
              <a:rPr lang="ru-RU" b="1" dirty="0" smtClean="0">
                <a:ln w="11430"/>
                <a:solidFill>
                  <a:schemeClr val="bg1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b="1" dirty="0" smtClean="0">
                <a:ln w="11430"/>
                <a:solidFill>
                  <a:schemeClr val="bg1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Ломоносов</a:t>
            </a:r>
            <a:endParaRPr lang="ru-RU" b="1" dirty="0">
              <a:ln w="11430"/>
              <a:solidFill>
                <a:schemeClr val="bg1">
                  <a:lumMod val="50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860032" y="2060848"/>
            <a:ext cx="3923928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Ломоносов был великий человек. </a:t>
            </a:r>
          </a:p>
          <a:p>
            <a:r>
              <a:rPr lang="ru-RU" sz="2800" dirty="0" smtClean="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Он создал первый университет.</a:t>
            </a:r>
          </a:p>
          <a:p>
            <a:r>
              <a:rPr lang="ru-RU" sz="2800" dirty="0" smtClean="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 Он, лучше сказать, сам был</a:t>
            </a:r>
          </a:p>
          <a:p>
            <a:r>
              <a:rPr lang="ru-RU" sz="2800" dirty="0" smtClean="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 первым нашим университетом.</a:t>
            </a:r>
          </a:p>
          <a:p>
            <a:r>
              <a:rPr lang="ru-RU" sz="2800" dirty="0" smtClean="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         А. С. Пушкин</a:t>
            </a:r>
          </a:p>
        </p:txBody>
      </p:sp>
      <p:sp>
        <p:nvSpPr>
          <p:cNvPr id="7" name="Управляющая кнопка: далее 6">
            <a:hlinkClick r:id="rId4" action="ppaction://hlinksldjump" highlightClick="1"/>
          </p:cNvPr>
          <p:cNvSpPr/>
          <p:nvPr/>
        </p:nvSpPr>
        <p:spPr>
          <a:xfrm>
            <a:off x="8388424" y="6453336"/>
            <a:ext cx="504056" cy="288032"/>
          </a:xfrm>
          <a:prstGeom prst="actionButtonForwardNext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w="6350"/>
            <a:bevelB w="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>
            <a:hlinkClick r:id="rId3" action="ppaction://hlinksldjump"/>
          </p:cNvPr>
          <p:cNvSpPr/>
          <p:nvPr/>
        </p:nvSpPr>
        <p:spPr>
          <a:xfrm>
            <a:off x="4644008" y="5404725"/>
            <a:ext cx="3600400" cy="432048"/>
          </a:xfrm>
          <a:prstGeom prst="roundRect">
            <a:avLst/>
          </a:prstGeom>
          <a:solidFill>
            <a:srgbClr val="D8B088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Супер игра</a:t>
            </a:r>
            <a:endParaRPr lang="ru-RU" sz="3200" b="1" dirty="0">
              <a:solidFill>
                <a:schemeClr val="bg1">
                  <a:lumMod val="50000"/>
                </a:schemeClr>
              </a:solidFill>
              <a:latin typeface="Georgia" pitchFamily="18" charset="0"/>
            </a:endParaRPr>
          </a:p>
        </p:txBody>
      </p:sp>
      <p:sp>
        <p:nvSpPr>
          <p:cNvPr id="4" name="Скругленный прямоугольник 3">
            <a:hlinkClick r:id="rId4" action="ppaction://hlinksldjump"/>
          </p:cNvPr>
          <p:cNvSpPr/>
          <p:nvPr/>
        </p:nvSpPr>
        <p:spPr>
          <a:xfrm>
            <a:off x="4644008" y="908720"/>
            <a:ext cx="3600400" cy="432048"/>
          </a:xfrm>
          <a:prstGeom prst="roundRect">
            <a:avLst/>
          </a:prstGeom>
          <a:solidFill>
            <a:srgbClr val="D8B088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500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1 отборочный тур</a:t>
            </a:r>
            <a:endParaRPr lang="ru-RU" sz="2500" b="1" dirty="0">
              <a:solidFill>
                <a:schemeClr val="bg1">
                  <a:lumMod val="50000"/>
                </a:schemeClr>
              </a:solidFill>
              <a:latin typeface="Georgia" pitchFamily="18" charset="0"/>
            </a:endParaRPr>
          </a:p>
        </p:txBody>
      </p:sp>
      <p:sp>
        <p:nvSpPr>
          <p:cNvPr id="5" name="Скругленный прямоугольник 4">
            <a:hlinkClick r:id="rId5" action="ppaction://hlinksldjump"/>
          </p:cNvPr>
          <p:cNvSpPr/>
          <p:nvPr/>
        </p:nvSpPr>
        <p:spPr>
          <a:xfrm>
            <a:off x="4644008" y="1444285"/>
            <a:ext cx="3600400" cy="432048"/>
          </a:xfrm>
          <a:prstGeom prst="roundRect">
            <a:avLst/>
          </a:prstGeom>
          <a:solidFill>
            <a:srgbClr val="D8B088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I </a:t>
            </a:r>
            <a:r>
              <a:rPr lang="ru-RU" sz="3200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игра</a:t>
            </a:r>
            <a:endParaRPr lang="ru-RU" sz="3200" b="1" dirty="0">
              <a:solidFill>
                <a:schemeClr val="bg1">
                  <a:lumMod val="50000"/>
                </a:schemeClr>
              </a:solidFill>
              <a:latin typeface="Georgia" pitchFamily="18" charset="0"/>
            </a:endParaRPr>
          </a:p>
        </p:txBody>
      </p:sp>
      <p:sp>
        <p:nvSpPr>
          <p:cNvPr id="11" name="Скругленный прямоугольник 10">
            <a:hlinkClick r:id="rId6" action="ppaction://hlinksldjump"/>
          </p:cNvPr>
          <p:cNvSpPr/>
          <p:nvPr/>
        </p:nvSpPr>
        <p:spPr>
          <a:xfrm>
            <a:off x="4657656" y="1986944"/>
            <a:ext cx="3600400" cy="432048"/>
          </a:xfrm>
          <a:prstGeom prst="roundRect">
            <a:avLst/>
          </a:prstGeom>
          <a:solidFill>
            <a:srgbClr val="D8B088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500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2 отборочный тур</a:t>
            </a:r>
            <a:endParaRPr lang="ru-RU" sz="2500" b="1" dirty="0">
              <a:solidFill>
                <a:schemeClr val="bg1">
                  <a:lumMod val="50000"/>
                </a:schemeClr>
              </a:solidFill>
              <a:latin typeface="Georgia" pitchFamily="18" charset="0"/>
            </a:endParaRPr>
          </a:p>
        </p:txBody>
      </p:sp>
      <p:sp>
        <p:nvSpPr>
          <p:cNvPr id="12" name="Скругленный прямоугольник 11">
            <a:hlinkClick r:id="rId7" action="ppaction://hlinksldjump"/>
          </p:cNvPr>
          <p:cNvSpPr/>
          <p:nvPr/>
        </p:nvSpPr>
        <p:spPr>
          <a:xfrm>
            <a:off x="4644008" y="2524405"/>
            <a:ext cx="3600400" cy="432048"/>
          </a:xfrm>
          <a:prstGeom prst="roundRect">
            <a:avLst/>
          </a:prstGeom>
          <a:solidFill>
            <a:srgbClr val="D8B088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II </a:t>
            </a:r>
            <a:r>
              <a:rPr lang="ru-RU" sz="3200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игра</a:t>
            </a:r>
            <a:endParaRPr lang="ru-RU" sz="3200" b="1" dirty="0">
              <a:solidFill>
                <a:schemeClr val="bg1">
                  <a:lumMod val="50000"/>
                </a:schemeClr>
              </a:solidFill>
              <a:latin typeface="Georgia" pitchFamily="18" charset="0"/>
            </a:endParaRPr>
          </a:p>
        </p:txBody>
      </p:sp>
      <p:sp>
        <p:nvSpPr>
          <p:cNvPr id="13" name="Скругленный прямоугольник 12">
            <a:hlinkClick r:id="rId8" action="ppaction://hlinksldjump"/>
          </p:cNvPr>
          <p:cNvSpPr/>
          <p:nvPr/>
        </p:nvSpPr>
        <p:spPr>
          <a:xfrm>
            <a:off x="4644008" y="3100469"/>
            <a:ext cx="3600400" cy="432048"/>
          </a:xfrm>
          <a:prstGeom prst="roundRect">
            <a:avLst/>
          </a:prstGeom>
          <a:solidFill>
            <a:srgbClr val="D8B088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500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3</a:t>
            </a:r>
            <a:r>
              <a:rPr lang="ru-RU" sz="2500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 отборочный тур</a:t>
            </a:r>
            <a:endParaRPr lang="ru-RU" sz="2500" b="1" dirty="0">
              <a:solidFill>
                <a:schemeClr val="bg1">
                  <a:lumMod val="50000"/>
                </a:schemeClr>
              </a:solidFill>
              <a:latin typeface="Georgia" pitchFamily="18" charset="0"/>
            </a:endParaRPr>
          </a:p>
        </p:txBody>
      </p:sp>
      <p:sp>
        <p:nvSpPr>
          <p:cNvPr id="15" name="Скругленный прямоугольник 14">
            <a:hlinkClick r:id="rId9" action="ppaction://hlinksldjump"/>
          </p:cNvPr>
          <p:cNvSpPr/>
          <p:nvPr/>
        </p:nvSpPr>
        <p:spPr>
          <a:xfrm>
            <a:off x="4644008" y="3676533"/>
            <a:ext cx="3600400" cy="432048"/>
          </a:xfrm>
          <a:prstGeom prst="roundRect">
            <a:avLst/>
          </a:prstGeom>
          <a:solidFill>
            <a:srgbClr val="D8B088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III </a:t>
            </a:r>
            <a:r>
              <a:rPr lang="ru-RU" sz="3200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игра</a:t>
            </a:r>
            <a:endParaRPr lang="ru-RU" sz="3200" b="1" dirty="0">
              <a:solidFill>
                <a:schemeClr val="bg1">
                  <a:lumMod val="50000"/>
                </a:schemeClr>
              </a:solidFill>
              <a:latin typeface="Georgia" pitchFamily="18" charset="0"/>
            </a:endParaRPr>
          </a:p>
        </p:txBody>
      </p:sp>
      <p:sp>
        <p:nvSpPr>
          <p:cNvPr id="16" name="Скругленный прямоугольник 15">
            <a:hlinkClick r:id="rId10" action="ppaction://hlinksldjump"/>
          </p:cNvPr>
          <p:cNvSpPr/>
          <p:nvPr/>
        </p:nvSpPr>
        <p:spPr>
          <a:xfrm>
            <a:off x="4644008" y="4828661"/>
            <a:ext cx="3600400" cy="432048"/>
          </a:xfrm>
          <a:prstGeom prst="roundRect">
            <a:avLst/>
          </a:prstGeom>
          <a:solidFill>
            <a:srgbClr val="D8B088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Финал </a:t>
            </a:r>
            <a:endParaRPr lang="ru-RU" sz="3200" b="1" dirty="0">
              <a:solidFill>
                <a:schemeClr val="bg1">
                  <a:lumMod val="50000"/>
                </a:schemeClr>
              </a:solidFill>
              <a:latin typeface="Georgia" pitchFamily="18" charset="0"/>
            </a:endParaRPr>
          </a:p>
        </p:txBody>
      </p:sp>
      <p:sp>
        <p:nvSpPr>
          <p:cNvPr id="17" name="Скругленный прямоугольник 16">
            <a:hlinkClick r:id="rId11" action="ppaction://hlinksldjump"/>
          </p:cNvPr>
          <p:cNvSpPr/>
          <p:nvPr/>
        </p:nvSpPr>
        <p:spPr>
          <a:xfrm>
            <a:off x="4644008" y="4252597"/>
            <a:ext cx="3600400" cy="432048"/>
          </a:xfrm>
          <a:prstGeom prst="roundRect">
            <a:avLst/>
          </a:prstGeom>
          <a:solidFill>
            <a:srgbClr val="D8B088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500" b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Игра со зрителями</a:t>
            </a:r>
            <a:endParaRPr lang="ru-RU" sz="2500" b="1" dirty="0">
              <a:solidFill>
                <a:schemeClr val="bg1">
                  <a:lumMod val="50000"/>
                </a:schemeClr>
              </a:solidFill>
              <a:latin typeface="Georgia" pitchFamily="18" charset="0"/>
            </a:endParaRPr>
          </a:p>
        </p:txBody>
      </p:sp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1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grayscl/>
            <a:lum bright="28000" contrast="-33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80528" y="1484784"/>
            <a:ext cx="5040560" cy="37770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 descr="collage"/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323528" y="692696"/>
            <a:ext cx="8496943" cy="526359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4" name="Прямоугольник 13"/>
          <p:cNvSpPr/>
          <p:nvPr/>
        </p:nvSpPr>
        <p:spPr>
          <a:xfrm>
            <a:off x="1475656" y="4509120"/>
            <a:ext cx="3240360" cy="1944216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00373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Близь какого города находится эта деревня?</a:t>
            </a:r>
            <a:endParaRPr lang="ru-RU" sz="2800" dirty="0">
              <a:solidFill>
                <a:srgbClr val="00373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9" name="Блок-схема: процесс 8"/>
          <p:cNvSpPr/>
          <p:nvPr/>
        </p:nvSpPr>
        <p:spPr>
          <a:xfrm>
            <a:off x="1428728" y="4500570"/>
            <a:ext cx="3240360" cy="2016224"/>
          </a:xfrm>
          <a:prstGeom prst="flowChartProcess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hangingPunct="0"/>
            <a:r>
              <a:rPr lang="ru-RU" sz="28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В какой деревне родился </a:t>
            </a:r>
          </a:p>
          <a:p>
            <a:pPr algn="ctr" eaLnBrk="0" hangingPunct="0"/>
            <a:r>
              <a:rPr lang="ru-RU" sz="28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М. В.Ломоносов?</a:t>
            </a:r>
            <a:endParaRPr lang="ru-RU" sz="2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10" name="Блок-схема: процесс 9"/>
          <p:cNvSpPr/>
          <p:nvPr/>
        </p:nvSpPr>
        <p:spPr>
          <a:xfrm>
            <a:off x="5652120" y="3429000"/>
            <a:ext cx="2880320" cy="1584176"/>
          </a:xfrm>
          <a:prstGeom prst="flowChartProcess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Денисовка</a:t>
            </a:r>
            <a:endParaRPr lang="ru-RU" sz="2800" b="1" dirty="0">
              <a:solidFill>
                <a:srgbClr val="003736"/>
              </a:solidFill>
              <a:latin typeface="Georgia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5508104" y="4149080"/>
            <a:ext cx="3380797" cy="92333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3736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Молодцы!</a:t>
            </a:r>
            <a:endParaRPr lang="ru-RU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3736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5652120" y="3429000"/>
            <a:ext cx="2880320" cy="1584176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00373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Холмогоры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5652120" y="3429000"/>
            <a:ext cx="2880320" cy="1584176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00373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рыбаком</a:t>
            </a:r>
            <a:endParaRPr lang="ru-RU" sz="2800" dirty="0">
              <a:solidFill>
                <a:srgbClr val="00373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sp useBgFill="1">
        <p:nvSpPr>
          <p:cNvPr id="11" name="Скругленный прямоугольник 10"/>
          <p:cNvSpPr/>
          <p:nvPr/>
        </p:nvSpPr>
        <p:spPr>
          <a:xfrm>
            <a:off x="4572000" y="404664"/>
            <a:ext cx="2520280" cy="1512168"/>
          </a:xfrm>
          <a:prstGeom prst="roundRect">
            <a:avLst/>
          </a:prstGeom>
          <a:ln>
            <a:solidFill>
              <a:schemeClr val="bg1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w="6350"/>
            <a:bevelB w="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572000" y="404664"/>
            <a:ext cx="2520280" cy="1296144"/>
          </a:xfrm>
        </p:spPr>
        <p:txBody>
          <a:bodyPr>
            <a:noAutofit/>
          </a:bodyPr>
          <a:lstStyle/>
          <a:p>
            <a:r>
              <a:rPr lang="ru-RU" sz="4800" b="1" dirty="0" smtClean="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1</a:t>
            </a:r>
            <a:r>
              <a:rPr lang="ru-RU" sz="2800" b="1" dirty="0" smtClean="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 </a:t>
            </a:r>
            <a:br>
              <a:rPr lang="ru-RU" sz="2800" b="1" dirty="0" smtClean="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</a:br>
            <a:r>
              <a:rPr lang="ru-RU" sz="2600" b="1" dirty="0" smtClean="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отборочный тур</a:t>
            </a:r>
            <a:endParaRPr lang="ru-RU" sz="2600" b="1" dirty="0">
              <a:solidFill>
                <a:schemeClr val="bg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500166" y="4500570"/>
            <a:ext cx="3240360" cy="2016224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hangingPunct="0"/>
            <a:r>
              <a:rPr lang="ru-RU" sz="28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Кем по профессии был отец М. В. Ломоносова?</a:t>
            </a:r>
            <a:endParaRPr lang="ru-RU" sz="2800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18" name="Управляющая кнопка: назад 17">
            <a:hlinkClick r:id="rId5" action="ppaction://hlinksldjump" highlightClick="1"/>
          </p:cNvPr>
          <p:cNvSpPr/>
          <p:nvPr/>
        </p:nvSpPr>
        <p:spPr>
          <a:xfrm>
            <a:off x="8388424" y="6381328"/>
            <a:ext cx="504056" cy="288032"/>
          </a:xfrm>
          <a:prstGeom prst="actionButtonBackPrevious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w="6350"/>
            <a:bevelB w="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4" grpId="1" animBg="1"/>
      <p:bldP spid="9" grpId="1" animBg="1"/>
      <p:bldP spid="10" grpId="1" animBg="1"/>
      <p:bldP spid="19" grpId="0"/>
      <p:bldP spid="15" grpId="1" animBg="1"/>
      <p:bldP spid="16" grpId="0" animBg="1"/>
      <p:bldP spid="16" grpId="1" animBg="1"/>
      <p:bldP spid="6" grpId="0"/>
      <p:bldP spid="13" grpId="0" animBg="1"/>
      <p:bldP spid="13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5"/>
          <p:cNvGrpSpPr>
            <a:grpSpLocks/>
          </p:cNvGrpSpPr>
          <p:nvPr/>
        </p:nvGrpSpPr>
        <p:grpSpPr bwMode="auto">
          <a:xfrm>
            <a:off x="323528" y="620688"/>
            <a:ext cx="4140200" cy="4103687"/>
            <a:chOff x="60" y="1207"/>
            <a:chExt cx="3039" cy="2994"/>
          </a:xfrm>
        </p:grpSpPr>
        <p:sp>
          <p:nvSpPr>
            <p:cNvPr id="50" name="Oval 26"/>
            <p:cNvSpPr>
              <a:spLocks noChangeArrowheads="1"/>
            </p:cNvSpPr>
            <p:nvPr/>
          </p:nvSpPr>
          <p:spPr bwMode="auto">
            <a:xfrm>
              <a:off x="60" y="1207"/>
              <a:ext cx="3039" cy="2994"/>
            </a:xfrm>
            <a:prstGeom prst="ellipse">
              <a:avLst/>
            </a:prstGeom>
            <a:solidFill>
              <a:srgbClr val="FFFF00"/>
            </a:solidFill>
            <a:ln w="571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3" name="Group 27"/>
            <p:cNvGrpSpPr>
              <a:grpSpLocks/>
            </p:cNvGrpSpPr>
            <p:nvPr/>
          </p:nvGrpSpPr>
          <p:grpSpPr bwMode="auto">
            <a:xfrm>
              <a:off x="113" y="1260"/>
              <a:ext cx="2949" cy="2906"/>
              <a:chOff x="68" y="1214"/>
              <a:chExt cx="2948" cy="2906"/>
            </a:xfrm>
          </p:grpSpPr>
          <p:pic>
            <p:nvPicPr>
              <p:cNvPr id="52" name="Picture 28" descr="оля-ля"/>
              <p:cNvPicPr>
                <a:picLocks noChangeAspect="1" noChangeArrowheads="1"/>
              </p:cNvPicPr>
              <p:nvPr/>
            </p:nvPicPr>
            <p:blipFill>
              <a:blip r:embed="rId3" cstate="email">
                <a:clrChange>
                  <a:clrFrom>
                    <a:srgbClr val="FFFEBB"/>
                  </a:clrFrom>
                  <a:clrTo>
                    <a:srgbClr val="FFFEBB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68" y="1214"/>
                <a:ext cx="2948" cy="2906"/>
              </a:xfrm>
              <a:prstGeom prst="rect">
                <a:avLst/>
              </a:prstGeom>
              <a:noFill/>
            </p:spPr>
          </p:pic>
          <p:sp>
            <p:nvSpPr>
              <p:cNvPr id="53" name="Rectangle 29"/>
              <p:cNvSpPr>
                <a:spLocks noChangeArrowheads="1"/>
              </p:cNvSpPr>
              <p:nvPr/>
            </p:nvSpPr>
            <p:spPr bwMode="auto">
              <a:xfrm rot="1714402">
                <a:off x="1746" y="1344"/>
                <a:ext cx="272" cy="226"/>
              </a:xfrm>
              <a:prstGeom prst="rect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r>
                  <a:rPr lang="ru-RU" sz="3200" b="1" dirty="0">
                    <a:solidFill>
                      <a:schemeClr val="bg1"/>
                    </a:solidFill>
                  </a:rPr>
                  <a:t>+</a:t>
                </a:r>
              </a:p>
            </p:txBody>
          </p:sp>
          <p:sp>
            <p:nvSpPr>
              <p:cNvPr id="54" name="Rectangle 30"/>
              <p:cNvSpPr>
                <a:spLocks noChangeArrowheads="1"/>
              </p:cNvSpPr>
              <p:nvPr/>
            </p:nvSpPr>
            <p:spPr bwMode="auto">
              <a:xfrm rot="2505618">
                <a:off x="2274" y="1627"/>
                <a:ext cx="318" cy="136"/>
              </a:xfrm>
              <a:prstGeom prst="rect">
                <a:avLst/>
              </a:prstGeom>
              <a:solidFill>
                <a:srgbClr val="F0F0F0"/>
              </a:solidFill>
              <a:ln w="9525">
                <a:solidFill>
                  <a:srgbClr val="F0F0F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r>
                  <a:rPr lang="ru-RU" sz="2000" b="1"/>
                  <a:t>50</a:t>
                </a:r>
              </a:p>
            </p:txBody>
          </p:sp>
          <p:sp>
            <p:nvSpPr>
              <p:cNvPr id="55" name="Rectangle 31"/>
              <p:cNvSpPr>
                <a:spLocks noChangeArrowheads="1"/>
              </p:cNvSpPr>
              <p:nvPr/>
            </p:nvSpPr>
            <p:spPr bwMode="auto">
              <a:xfrm rot="4401671">
                <a:off x="2631" y="2273"/>
                <a:ext cx="318" cy="182"/>
              </a:xfrm>
              <a:prstGeom prst="rect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r>
                  <a:rPr lang="ru-RU" sz="2000" b="1" dirty="0">
                    <a:solidFill>
                      <a:schemeClr val="bg1"/>
                    </a:solidFill>
                  </a:rPr>
                  <a:t>х2</a:t>
                </a:r>
              </a:p>
            </p:txBody>
          </p:sp>
          <p:sp>
            <p:nvSpPr>
              <p:cNvPr id="56" name="Rectangle 32"/>
              <p:cNvSpPr>
                <a:spLocks noChangeArrowheads="1"/>
              </p:cNvSpPr>
              <p:nvPr/>
            </p:nvSpPr>
            <p:spPr bwMode="auto">
              <a:xfrm rot="7241176">
                <a:off x="2615" y="2924"/>
                <a:ext cx="317" cy="149"/>
              </a:xfrm>
              <a:prstGeom prst="rect">
                <a:avLst/>
              </a:prstGeom>
              <a:solidFill>
                <a:srgbClr val="F0F0F0"/>
              </a:solidFill>
              <a:ln w="9525">
                <a:solidFill>
                  <a:srgbClr val="F0F0F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r>
                  <a:rPr lang="ru-RU" sz="2000" b="1"/>
                  <a:t>100</a:t>
                </a:r>
              </a:p>
            </p:txBody>
          </p:sp>
          <p:sp>
            <p:nvSpPr>
              <p:cNvPr id="57" name="Rectangle 33"/>
              <p:cNvSpPr>
                <a:spLocks noChangeArrowheads="1"/>
              </p:cNvSpPr>
              <p:nvPr/>
            </p:nvSpPr>
            <p:spPr bwMode="auto">
              <a:xfrm rot="8729488">
                <a:off x="2179" y="3467"/>
                <a:ext cx="408" cy="182"/>
              </a:xfrm>
              <a:prstGeom prst="rect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r>
                  <a:rPr lang="ru-RU">
                    <a:solidFill>
                      <a:schemeClr val="bg1"/>
                    </a:solidFill>
                  </a:rPr>
                  <a:t>Шанс</a:t>
                </a:r>
                <a:r>
                  <a:rPr lang="ru-RU"/>
                  <a:t> </a:t>
                </a:r>
              </a:p>
            </p:txBody>
          </p:sp>
          <p:sp>
            <p:nvSpPr>
              <p:cNvPr id="58" name="Rectangle 34"/>
              <p:cNvSpPr>
                <a:spLocks noChangeArrowheads="1"/>
              </p:cNvSpPr>
              <p:nvPr/>
            </p:nvSpPr>
            <p:spPr bwMode="auto">
              <a:xfrm rot="10091941">
                <a:off x="1705" y="3792"/>
                <a:ext cx="363" cy="135"/>
              </a:xfrm>
              <a:prstGeom prst="rect">
                <a:avLst/>
              </a:prstGeom>
              <a:solidFill>
                <a:srgbClr val="F0F0F0"/>
              </a:solidFill>
              <a:ln w="9525">
                <a:solidFill>
                  <a:srgbClr val="F0F0F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r>
                  <a:rPr lang="ru-RU" sz="2000" b="1"/>
                  <a:t>150</a:t>
                </a:r>
              </a:p>
            </p:txBody>
          </p:sp>
          <p:sp>
            <p:nvSpPr>
              <p:cNvPr id="59" name="Rectangle 35"/>
              <p:cNvSpPr>
                <a:spLocks noChangeArrowheads="1"/>
              </p:cNvSpPr>
              <p:nvPr/>
            </p:nvSpPr>
            <p:spPr bwMode="auto">
              <a:xfrm rot="12212082">
                <a:off x="1020" y="3748"/>
                <a:ext cx="363" cy="181"/>
              </a:xfrm>
              <a:prstGeom prst="rect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r>
                  <a:rPr lang="ru-RU" sz="2000" b="1">
                    <a:solidFill>
                      <a:schemeClr val="bg1"/>
                    </a:solidFill>
                  </a:rPr>
                  <a:t>200</a:t>
                </a:r>
              </a:p>
            </p:txBody>
          </p:sp>
          <p:sp>
            <p:nvSpPr>
              <p:cNvPr id="60" name="Rectangle 36"/>
              <p:cNvSpPr>
                <a:spLocks noChangeArrowheads="1"/>
              </p:cNvSpPr>
              <p:nvPr/>
            </p:nvSpPr>
            <p:spPr bwMode="auto">
              <a:xfrm rot="13100965">
                <a:off x="476" y="3385"/>
                <a:ext cx="409" cy="227"/>
              </a:xfrm>
              <a:prstGeom prst="rect">
                <a:avLst/>
              </a:prstGeom>
              <a:solidFill>
                <a:srgbClr val="F0F0F0"/>
              </a:solidFill>
              <a:ln w="9525">
                <a:solidFill>
                  <a:srgbClr val="EAEAEA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r>
                  <a:rPr lang="ru-RU" b="1" dirty="0">
                    <a:solidFill>
                      <a:srgbClr val="00B050"/>
                    </a:solidFill>
                    <a:hlinkClick r:id="rId4" action="ppaction://hlinksldjump"/>
                  </a:rPr>
                  <a:t>Приз</a:t>
                </a:r>
                <a:r>
                  <a:rPr lang="ru-RU" dirty="0">
                    <a:solidFill>
                      <a:srgbClr val="FF0000"/>
                    </a:solidFill>
                    <a:hlinkClick r:id="rId4" action="ppaction://hlinksldjump"/>
                  </a:rPr>
                  <a:t> </a:t>
                </a:r>
                <a:endParaRPr lang="ru-RU" dirty="0">
                  <a:solidFill>
                    <a:srgbClr val="FF0000"/>
                  </a:solidFill>
                </a:endParaRPr>
              </a:p>
            </p:txBody>
          </p:sp>
          <p:sp>
            <p:nvSpPr>
              <p:cNvPr id="61" name="Rectangle 37"/>
              <p:cNvSpPr>
                <a:spLocks noChangeArrowheads="1"/>
              </p:cNvSpPr>
              <p:nvPr/>
            </p:nvSpPr>
            <p:spPr bwMode="auto">
              <a:xfrm rot="15627942">
                <a:off x="181" y="2871"/>
                <a:ext cx="363" cy="136"/>
              </a:xfrm>
              <a:prstGeom prst="rect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r>
                  <a:rPr lang="ru-RU" sz="2000" b="1" dirty="0">
                    <a:solidFill>
                      <a:schemeClr val="bg1"/>
                    </a:solidFill>
                  </a:rPr>
                  <a:t>250</a:t>
                </a:r>
              </a:p>
            </p:txBody>
          </p:sp>
          <p:sp>
            <p:nvSpPr>
              <p:cNvPr id="62" name="Rectangle 38"/>
              <p:cNvSpPr>
                <a:spLocks noChangeArrowheads="1"/>
              </p:cNvSpPr>
              <p:nvPr/>
            </p:nvSpPr>
            <p:spPr bwMode="auto">
              <a:xfrm rot="-3768322">
                <a:off x="204" y="2206"/>
                <a:ext cx="363" cy="181"/>
              </a:xfrm>
              <a:prstGeom prst="rect">
                <a:avLst/>
              </a:prstGeom>
              <a:solidFill>
                <a:srgbClr val="F0F0F0"/>
              </a:solidFill>
              <a:ln w="9525">
                <a:solidFill>
                  <a:srgbClr val="F0F0F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r>
                  <a:rPr lang="ru-RU" sz="2000" b="1"/>
                  <a:t>300</a:t>
                </a:r>
              </a:p>
            </p:txBody>
          </p:sp>
          <p:sp>
            <p:nvSpPr>
              <p:cNvPr id="63" name="Rectangle 39"/>
              <p:cNvSpPr>
                <a:spLocks noChangeArrowheads="1"/>
              </p:cNvSpPr>
              <p:nvPr/>
            </p:nvSpPr>
            <p:spPr bwMode="auto">
              <a:xfrm rot="-3038433">
                <a:off x="657" y="1752"/>
                <a:ext cx="318" cy="227"/>
              </a:xfrm>
              <a:prstGeom prst="rect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 algn="ctr"/>
                <a:endParaRPr lang="ru-RU"/>
              </a:p>
            </p:txBody>
          </p:sp>
          <p:sp>
            <p:nvSpPr>
              <p:cNvPr id="64" name="Rectangle 40"/>
              <p:cNvSpPr>
                <a:spLocks noChangeArrowheads="1"/>
              </p:cNvSpPr>
              <p:nvPr/>
            </p:nvSpPr>
            <p:spPr bwMode="auto">
              <a:xfrm rot="-939500">
                <a:off x="1111" y="1389"/>
                <a:ext cx="318" cy="136"/>
              </a:xfrm>
              <a:prstGeom prst="rect">
                <a:avLst/>
              </a:prstGeom>
              <a:solidFill>
                <a:srgbClr val="F0F0F0"/>
              </a:solidFill>
              <a:ln w="9525">
                <a:solidFill>
                  <a:srgbClr val="F0F0F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r>
                  <a:rPr lang="ru-RU" sz="2000" b="1" dirty="0"/>
                  <a:t>350</a:t>
                </a:r>
              </a:p>
            </p:txBody>
          </p:sp>
          <p:sp>
            <p:nvSpPr>
              <p:cNvPr id="65" name="Line 41"/>
              <p:cNvSpPr>
                <a:spLocks noChangeShapeType="1"/>
              </p:cNvSpPr>
              <p:nvPr/>
            </p:nvSpPr>
            <p:spPr bwMode="auto">
              <a:xfrm rot="18893657">
                <a:off x="545" y="1774"/>
                <a:ext cx="318" cy="1"/>
              </a:xfrm>
              <a:prstGeom prst="line">
                <a:avLst/>
              </a:prstGeom>
              <a:noFill/>
              <a:ln w="57150">
                <a:solidFill>
                  <a:schemeClr val="bg1"/>
                </a:solidFill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</p:grpSp>
      <p:pic>
        <p:nvPicPr>
          <p:cNvPr id="93" name="Рисунок 92" descr="Рисунок2.png"/>
          <p:cNvPicPr>
            <a:picLocks noChangeAspect="1"/>
          </p:cNvPicPr>
          <p:nvPr/>
        </p:nvPicPr>
        <p:blipFill>
          <a:blip r:embed="rId5" cstate="email">
            <a:clrChange>
              <a:clrFrom>
                <a:srgbClr val="818181"/>
              </a:clrFrom>
              <a:clrTo>
                <a:srgbClr val="818181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4622" y="2132856"/>
            <a:ext cx="1921725" cy="791984"/>
          </a:xfrm>
          <a:prstGeom prst="rect">
            <a:avLst/>
          </a:prstGeom>
        </p:spPr>
      </p:pic>
      <p:sp>
        <p:nvSpPr>
          <p:cNvPr id="84" name="Прямоугольник 83"/>
          <p:cNvSpPr/>
          <p:nvPr/>
        </p:nvSpPr>
        <p:spPr>
          <a:xfrm>
            <a:off x="4716016" y="1844824"/>
            <a:ext cx="4104456" cy="2246769"/>
          </a:xfrm>
          <a:prstGeom prst="rect">
            <a:avLst/>
          </a:prstGeom>
          <a:solidFill>
            <a:schemeClr val="bg1">
              <a:lumMod val="75000"/>
            </a:schemeClr>
          </a:solidFill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itchFamily="18" charset="0"/>
              </a:rPr>
              <a:t>Кто обучил Михаила Васильевича Ломоносова грамоте?</a:t>
            </a:r>
            <a:endParaRPr lang="ru-RU" sz="2600" cap="none" spc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79" name="Прямоугольник 78"/>
          <p:cNvSpPr/>
          <p:nvPr/>
        </p:nvSpPr>
        <p:spPr>
          <a:xfrm>
            <a:off x="4644008" y="476672"/>
            <a:ext cx="186942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algn="ctr"/>
            <a:r>
              <a:rPr lang="en-US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>
                    <a:lumMod val="65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I</a:t>
            </a:r>
            <a:r>
              <a:rPr lang="ru-RU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>
                    <a:lumMod val="65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 игра</a:t>
            </a:r>
            <a:endParaRPr lang="ru-RU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>
                  <a:lumMod val="65000"/>
                </a:schemeClr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pic>
        <p:nvPicPr>
          <p:cNvPr id="85" name="Picture 2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39941" y="548680"/>
            <a:ext cx="1304059" cy="9771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1" name="TextBox 80"/>
          <p:cNvSpPr txBox="1"/>
          <p:nvPr/>
        </p:nvSpPr>
        <p:spPr>
          <a:xfrm>
            <a:off x="3296376" y="5157192"/>
            <a:ext cx="642942" cy="707886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bg1"/>
                </a:solidFill>
              </a:rPr>
              <a:t>Д</a:t>
            </a:r>
            <a:endParaRPr lang="ru-RU" sz="4000" b="1" dirty="0">
              <a:solidFill>
                <a:schemeClr val="bg1"/>
              </a:solidFill>
            </a:endParaRPr>
          </a:p>
        </p:txBody>
      </p:sp>
      <p:sp>
        <p:nvSpPr>
          <p:cNvPr id="88" name="TextBox 87"/>
          <p:cNvSpPr txBox="1"/>
          <p:nvPr/>
        </p:nvSpPr>
        <p:spPr>
          <a:xfrm>
            <a:off x="4153632" y="5157192"/>
            <a:ext cx="642942" cy="707886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bg1"/>
                </a:solidFill>
              </a:rPr>
              <a:t>Ь</a:t>
            </a:r>
            <a:endParaRPr lang="ru-RU" sz="4000" b="1" dirty="0">
              <a:solidFill>
                <a:schemeClr val="bg1"/>
              </a:solidFill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5010888" y="5157192"/>
            <a:ext cx="571504" cy="707886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bg1"/>
                </a:solidFill>
              </a:rPr>
              <a:t>Я</a:t>
            </a:r>
            <a:endParaRPr lang="ru-RU" sz="4000" b="1" dirty="0">
              <a:solidFill>
                <a:schemeClr val="bg1"/>
              </a:solidFill>
            </a:endParaRPr>
          </a:p>
        </p:txBody>
      </p:sp>
      <p:sp>
        <p:nvSpPr>
          <p:cNvPr id="92" name="TextBox 91"/>
          <p:cNvSpPr txBox="1"/>
          <p:nvPr/>
        </p:nvSpPr>
        <p:spPr>
          <a:xfrm>
            <a:off x="5868144" y="5157192"/>
            <a:ext cx="571504" cy="707886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bg1"/>
                </a:solidFill>
              </a:rPr>
              <a:t>К</a:t>
            </a:r>
            <a:endParaRPr lang="ru-RU" sz="4000" b="1" dirty="0">
              <a:solidFill>
                <a:schemeClr val="bg1"/>
              </a:solidFill>
            </a:endParaRPr>
          </a:p>
        </p:txBody>
      </p:sp>
      <p:sp>
        <p:nvSpPr>
          <p:cNvPr id="108" name="Прямоугольник 107"/>
          <p:cNvSpPr/>
          <p:nvPr/>
        </p:nvSpPr>
        <p:spPr>
          <a:xfrm>
            <a:off x="3275856" y="5157192"/>
            <a:ext cx="714380" cy="714380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3" name="Прямоугольник 112"/>
          <p:cNvSpPr/>
          <p:nvPr/>
        </p:nvSpPr>
        <p:spPr>
          <a:xfrm>
            <a:off x="4139952" y="5157192"/>
            <a:ext cx="714380" cy="714380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4" name="Прямоугольник 113"/>
          <p:cNvSpPr/>
          <p:nvPr/>
        </p:nvSpPr>
        <p:spPr>
          <a:xfrm>
            <a:off x="5004048" y="5157192"/>
            <a:ext cx="714380" cy="714380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5" name="Прямоугольник 114"/>
          <p:cNvSpPr/>
          <p:nvPr/>
        </p:nvSpPr>
        <p:spPr>
          <a:xfrm>
            <a:off x="5868144" y="5157192"/>
            <a:ext cx="714380" cy="714380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7" name="Управляющая кнопка: назад 116">
            <a:hlinkClick r:id="rId4" action="ppaction://hlinksldjump" highlightClick="1"/>
          </p:cNvPr>
          <p:cNvSpPr/>
          <p:nvPr/>
        </p:nvSpPr>
        <p:spPr>
          <a:xfrm>
            <a:off x="8532440" y="6381328"/>
            <a:ext cx="504056" cy="288032"/>
          </a:xfrm>
          <a:prstGeom prst="actionButtonBackPrevious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w="6350"/>
            <a:bevelB w="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1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8700000">
                                      <p:cBhvr>
                                        <p:cTn id="1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800000">
                                      <p:cBhvr>
                                        <p:cTn id="2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800000">
                                      <p:cBhvr>
                                        <p:cTn id="2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100000">
                                      <p:cBhvr>
                                        <p:cTn id="3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220000">
                                      <p:cBhvr>
                                        <p:cTn id="3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3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4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8100000">
                                      <p:cBhvr>
                                        <p:cTn id="4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7800000">
                                      <p:cBhvr>
                                        <p:cTn id="5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1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5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3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1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1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4"/>
                  </p:tgtEl>
                </p:cond>
              </p:nextCondLst>
            </p:seq>
            <p:seq concurrent="1" nextAc="seek">
              <p:cTn id="63" restart="whenNotActive" fill="hold" evtFilter="cancelBubble" nodeType="interactiveSeq">
                <p:stCondLst>
                  <p:cond evt="onClick" delay="0">
                    <p:tgtEl>
                      <p:spTgt spid="1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4" fill="hold">
                      <p:stCondLst>
                        <p:cond delay="0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7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5"/>
                  </p:tgtEl>
                </p:cond>
              </p:nextCondLst>
            </p:seq>
            <p:seq concurrent="1" nextAc="seek">
              <p:cTn id="69" restart="whenNotActive" fill="hold" evtFilter="cancelBubble" nodeType="interactiveSeq">
                <p:stCondLst>
                  <p:cond evt="onClick" delay="0">
                    <p:tgtEl>
                      <p:spTgt spid="10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0" fill="hold">
                      <p:stCondLst>
                        <p:cond delay="0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73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8"/>
                  </p:tgtEl>
                </p:cond>
              </p:nextCondLst>
            </p:seq>
          </p:childTnLst>
        </p:cTn>
      </p:par>
    </p:tnLst>
    <p:bldLst>
      <p:bldP spid="108" grpId="0" animBg="1"/>
      <p:bldP spid="113" grpId="0" animBg="1"/>
      <p:bldP spid="114" grpId="0" animBg="1"/>
      <p:bldP spid="1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 descr="collage"/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323528" y="692696"/>
            <a:ext cx="8496943" cy="526359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4" name="Прямоугольник 13"/>
          <p:cNvSpPr/>
          <p:nvPr/>
        </p:nvSpPr>
        <p:spPr>
          <a:xfrm>
            <a:off x="1619672" y="4149080"/>
            <a:ext cx="2808312" cy="2016224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hangingPunct="0"/>
            <a:r>
              <a:rPr lang="ru-RU" sz="28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Куда решил отправиться  Ломоносов за знаниями?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9" name="Блок-схема: процесс 8"/>
          <p:cNvSpPr/>
          <p:nvPr/>
        </p:nvSpPr>
        <p:spPr>
          <a:xfrm>
            <a:off x="1714480" y="4143380"/>
            <a:ext cx="2736304" cy="2088232"/>
          </a:xfrm>
          <a:prstGeom prst="flowChartProcess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hangingPunct="0"/>
            <a:r>
              <a:rPr lang="ru-RU" sz="28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Со </a:t>
            </a:r>
            <a:r>
              <a:rPr lang="ru-RU" sz="2800" dirty="0" err="1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скольки</a:t>
            </a:r>
            <a:r>
              <a:rPr lang="ru-RU" sz="28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 лет Михаил </a:t>
            </a:r>
          </a:p>
          <a:p>
            <a:pPr algn="ctr" eaLnBrk="0" hangingPunct="0"/>
            <a:r>
              <a:rPr lang="ru-RU" sz="28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ходил с отцом в море?</a:t>
            </a:r>
            <a:endParaRPr lang="ru-RU" sz="2800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10" name="Блок-схема: процесс 9"/>
          <p:cNvSpPr/>
          <p:nvPr/>
        </p:nvSpPr>
        <p:spPr>
          <a:xfrm>
            <a:off x="5580112" y="3356992"/>
            <a:ext cx="2880320" cy="1584176"/>
          </a:xfrm>
          <a:prstGeom prst="flowChartProcess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  <a:cs typeface="Arial" pitchFamily="34" charset="0"/>
              </a:rPr>
              <a:t>С 10 лет</a:t>
            </a:r>
            <a:endParaRPr lang="ru-RU" sz="28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  <a:cs typeface="Arial" pitchFamily="34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5148064" y="4149080"/>
            <a:ext cx="3380797" cy="92333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3736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Молодцы!</a:t>
            </a:r>
            <a:endParaRPr lang="ru-RU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3736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5580112" y="3356992"/>
            <a:ext cx="2880320" cy="1584176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00373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В Москву</a:t>
            </a:r>
            <a:endParaRPr lang="ru-RU" sz="2800" dirty="0">
              <a:solidFill>
                <a:srgbClr val="00373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508104" y="3356992"/>
            <a:ext cx="2952328" cy="1512168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00373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В 19 лет</a:t>
            </a:r>
            <a:endParaRPr lang="ru-RU" sz="2800" dirty="0">
              <a:solidFill>
                <a:srgbClr val="00373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sp useBgFill="1">
        <p:nvSpPr>
          <p:cNvPr id="11" name="Скругленный прямоугольник 10"/>
          <p:cNvSpPr/>
          <p:nvPr/>
        </p:nvSpPr>
        <p:spPr>
          <a:xfrm>
            <a:off x="4572000" y="404664"/>
            <a:ext cx="2520280" cy="1512168"/>
          </a:xfrm>
          <a:prstGeom prst="roundRect">
            <a:avLst/>
          </a:prstGeom>
          <a:ln>
            <a:solidFill>
              <a:schemeClr val="bg1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w="6350"/>
            <a:bevelB w="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572000" y="404664"/>
            <a:ext cx="2520280" cy="1296144"/>
          </a:xfrm>
        </p:spPr>
        <p:txBody>
          <a:bodyPr>
            <a:noAutofit/>
          </a:bodyPr>
          <a:lstStyle/>
          <a:p>
            <a:r>
              <a:rPr lang="ru-RU" sz="4800" b="1" dirty="0" smtClean="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2</a:t>
            </a:r>
            <a:r>
              <a:rPr lang="ru-RU" sz="2800" b="1" dirty="0" smtClean="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 </a:t>
            </a:r>
            <a:br>
              <a:rPr lang="ru-RU" sz="2800" b="1" dirty="0" smtClean="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</a:br>
            <a:r>
              <a:rPr lang="ru-RU" sz="2600" b="1" dirty="0" smtClean="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отборочный тур</a:t>
            </a:r>
            <a:endParaRPr lang="ru-RU" sz="2600" b="1" dirty="0">
              <a:solidFill>
                <a:schemeClr val="bg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071538" y="4143380"/>
            <a:ext cx="3888432" cy="2088232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hangingPunct="0"/>
            <a:r>
              <a:rPr lang="ru-RU" sz="28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Во сколько лет Ломоносов поступил в Славяно-греко-латинскую академию?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18" name="Управляющая кнопка: назад 17">
            <a:hlinkClick r:id="rId5" action="ppaction://hlinksldjump" highlightClick="1"/>
          </p:cNvPr>
          <p:cNvSpPr/>
          <p:nvPr/>
        </p:nvSpPr>
        <p:spPr>
          <a:xfrm>
            <a:off x="8388424" y="6381328"/>
            <a:ext cx="504056" cy="288032"/>
          </a:xfrm>
          <a:prstGeom prst="actionButtonBackPrevious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w="6350"/>
            <a:bevelB w="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4" grpId="1" animBg="1"/>
      <p:bldP spid="9" grpId="0" animBg="1"/>
      <p:bldP spid="9" grpId="1" animBg="1"/>
      <p:bldP spid="10" grpId="0" animBg="1"/>
      <p:bldP spid="10" grpId="1" animBg="1"/>
      <p:bldP spid="19" grpId="0"/>
      <p:bldP spid="15" grpId="0" animBg="1"/>
      <p:bldP spid="15" grpId="1" animBg="1"/>
      <p:bldP spid="16" grpId="0" animBg="1"/>
      <p:bldP spid="16" grpId="1" animBg="1"/>
      <p:bldP spid="6" grpId="0"/>
      <p:bldP spid="13" grpId="0" animBg="1"/>
      <p:bldP spid="13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" name="Group 25"/>
          <p:cNvGrpSpPr>
            <a:grpSpLocks/>
          </p:cNvGrpSpPr>
          <p:nvPr/>
        </p:nvGrpSpPr>
        <p:grpSpPr bwMode="auto">
          <a:xfrm>
            <a:off x="323528" y="620688"/>
            <a:ext cx="4140200" cy="4103687"/>
            <a:chOff x="113" y="1207"/>
            <a:chExt cx="3039" cy="2994"/>
          </a:xfrm>
        </p:grpSpPr>
        <p:sp>
          <p:nvSpPr>
            <p:cNvPr id="50" name="Oval 26"/>
            <p:cNvSpPr>
              <a:spLocks noChangeArrowheads="1"/>
            </p:cNvSpPr>
            <p:nvPr/>
          </p:nvSpPr>
          <p:spPr bwMode="auto">
            <a:xfrm>
              <a:off x="113" y="1207"/>
              <a:ext cx="3039" cy="2994"/>
            </a:xfrm>
            <a:prstGeom prst="ellipse">
              <a:avLst/>
            </a:prstGeom>
            <a:solidFill>
              <a:srgbClr val="FFFF00"/>
            </a:solidFill>
            <a:ln w="571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51" name="Group 27"/>
            <p:cNvGrpSpPr>
              <a:grpSpLocks/>
            </p:cNvGrpSpPr>
            <p:nvPr/>
          </p:nvGrpSpPr>
          <p:grpSpPr bwMode="auto">
            <a:xfrm>
              <a:off x="166" y="1260"/>
              <a:ext cx="2949" cy="2906"/>
              <a:chOff x="121" y="1214"/>
              <a:chExt cx="2948" cy="2906"/>
            </a:xfrm>
          </p:grpSpPr>
          <p:pic>
            <p:nvPicPr>
              <p:cNvPr id="52" name="Picture 28" descr="оля-ля"/>
              <p:cNvPicPr>
                <a:picLocks noChangeAspect="1" noChangeArrowheads="1"/>
              </p:cNvPicPr>
              <p:nvPr/>
            </p:nvPicPr>
            <p:blipFill>
              <a:blip r:embed="rId3" cstate="email">
                <a:clrChange>
                  <a:clrFrom>
                    <a:srgbClr val="FFFEBB"/>
                  </a:clrFrom>
                  <a:clrTo>
                    <a:srgbClr val="FFFEBB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121" y="1214"/>
                <a:ext cx="2948" cy="2906"/>
              </a:xfrm>
              <a:prstGeom prst="rect">
                <a:avLst/>
              </a:prstGeom>
              <a:noFill/>
            </p:spPr>
          </p:pic>
          <p:sp>
            <p:nvSpPr>
              <p:cNvPr id="53" name="Rectangle 29"/>
              <p:cNvSpPr>
                <a:spLocks noChangeArrowheads="1"/>
              </p:cNvSpPr>
              <p:nvPr/>
            </p:nvSpPr>
            <p:spPr bwMode="auto">
              <a:xfrm rot="1714402">
                <a:off x="1746" y="1344"/>
                <a:ext cx="272" cy="226"/>
              </a:xfrm>
              <a:prstGeom prst="rect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r>
                  <a:rPr lang="ru-RU" sz="3200" b="1" dirty="0">
                    <a:solidFill>
                      <a:schemeClr val="bg1"/>
                    </a:solidFill>
                  </a:rPr>
                  <a:t>+</a:t>
                </a:r>
              </a:p>
            </p:txBody>
          </p:sp>
          <p:sp>
            <p:nvSpPr>
              <p:cNvPr id="54" name="Rectangle 30"/>
              <p:cNvSpPr>
                <a:spLocks noChangeArrowheads="1"/>
              </p:cNvSpPr>
              <p:nvPr/>
            </p:nvSpPr>
            <p:spPr bwMode="auto">
              <a:xfrm rot="2505618">
                <a:off x="2274" y="1627"/>
                <a:ext cx="318" cy="136"/>
              </a:xfrm>
              <a:prstGeom prst="rect">
                <a:avLst/>
              </a:prstGeom>
              <a:solidFill>
                <a:srgbClr val="F0F0F0"/>
              </a:solidFill>
              <a:ln w="9525">
                <a:solidFill>
                  <a:srgbClr val="F0F0F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r>
                  <a:rPr lang="ru-RU" sz="2000" b="1"/>
                  <a:t>50</a:t>
                </a:r>
              </a:p>
            </p:txBody>
          </p:sp>
          <p:sp>
            <p:nvSpPr>
              <p:cNvPr id="55" name="Rectangle 31"/>
              <p:cNvSpPr>
                <a:spLocks noChangeArrowheads="1"/>
              </p:cNvSpPr>
              <p:nvPr/>
            </p:nvSpPr>
            <p:spPr bwMode="auto">
              <a:xfrm rot="4401671">
                <a:off x="2631" y="2273"/>
                <a:ext cx="318" cy="182"/>
              </a:xfrm>
              <a:prstGeom prst="rect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r>
                  <a:rPr lang="ru-RU" sz="2000" b="1" dirty="0">
                    <a:solidFill>
                      <a:schemeClr val="bg1"/>
                    </a:solidFill>
                  </a:rPr>
                  <a:t>х2</a:t>
                </a:r>
              </a:p>
            </p:txBody>
          </p:sp>
          <p:sp>
            <p:nvSpPr>
              <p:cNvPr id="56" name="Rectangle 32"/>
              <p:cNvSpPr>
                <a:spLocks noChangeArrowheads="1"/>
              </p:cNvSpPr>
              <p:nvPr/>
            </p:nvSpPr>
            <p:spPr bwMode="auto">
              <a:xfrm rot="7241176">
                <a:off x="2615" y="2924"/>
                <a:ext cx="317" cy="149"/>
              </a:xfrm>
              <a:prstGeom prst="rect">
                <a:avLst/>
              </a:prstGeom>
              <a:solidFill>
                <a:srgbClr val="F0F0F0"/>
              </a:solidFill>
              <a:ln w="9525">
                <a:solidFill>
                  <a:srgbClr val="F0F0F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r>
                  <a:rPr lang="ru-RU" sz="2000" b="1" dirty="0"/>
                  <a:t>100</a:t>
                </a:r>
              </a:p>
            </p:txBody>
          </p:sp>
          <p:sp>
            <p:nvSpPr>
              <p:cNvPr id="57" name="Rectangle 33"/>
              <p:cNvSpPr>
                <a:spLocks noChangeArrowheads="1"/>
              </p:cNvSpPr>
              <p:nvPr/>
            </p:nvSpPr>
            <p:spPr bwMode="auto">
              <a:xfrm rot="8729488">
                <a:off x="2179" y="3467"/>
                <a:ext cx="408" cy="182"/>
              </a:xfrm>
              <a:prstGeom prst="rect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r>
                  <a:rPr lang="ru-RU">
                    <a:solidFill>
                      <a:schemeClr val="bg1"/>
                    </a:solidFill>
                  </a:rPr>
                  <a:t>Шанс</a:t>
                </a:r>
                <a:r>
                  <a:rPr lang="ru-RU"/>
                  <a:t> </a:t>
                </a:r>
              </a:p>
            </p:txBody>
          </p:sp>
          <p:sp>
            <p:nvSpPr>
              <p:cNvPr id="58" name="Rectangle 34"/>
              <p:cNvSpPr>
                <a:spLocks noChangeArrowheads="1"/>
              </p:cNvSpPr>
              <p:nvPr/>
            </p:nvSpPr>
            <p:spPr bwMode="auto">
              <a:xfrm rot="10091941">
                <a:off x="1705" y="3792"/>
                <a:ext cx="363" cy="135"/>
              </a:xfrm>
              <a:prstGeom prst="rect">
                <a:avLst/>
              </a:prstGeom>
              <a:solidFill>
                <a:srgbClr val="F0F0F0"/>
              </a:solidFill>
              <a:ln w="9525">
                <a:solidFill>
                  <a:srgbClr val="F0F0F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r>
                  <a:rPr lang="ru-RU" sz="2000" b="1"/>
                  <a:t>150</a:t>
                </a:r>
              </a:p>
            </p:txBody>
          </p:sp>
          <p:sp>
            <p:nvSpPr>
              <p:cNvPr id="59" name="Rectangle 35"/>
              <p:cNvSpPr>
                <a:spLocks noChangeArrowheads="1"/>
              </p:cNvSpPr>
              <p:nvPr/>
            </p:nvSpPr>
            <p:spPr bwMode="auto">
              <a:xfrm rot="12212082">
                <a:off x="1020" y="3748"/>
                <a:ext cx="363" cy="181"/>
              </a:xfrm>
              <a:prstGeom prst="rect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r>
                  <a:rPr lang="ru-RU" sz="2000" b="1">
                    <a:solidFill>
                      <a:schemeClr val="bg1"/>
                    </a:solidFill>
                  </a:rPr>
                  <a:t>200</a:t>
                </a:r>
              </a:p>
            </p:txBody>
          </p:sp>
          <p:sp>
            <p:nvSpPr>
              <p:cNvPr id="60" name="Rectangle 36"/>
              <p:cNvSpPr>
                <a:spLocks noChangeArrowheads="1"/>
              </p:cNvSpPr>
              <p:nvPr/>
            </p:nvSpPr>
            <p:spPr bwMode="auto">
              <a:xfrm rot="13100965">
                <a:off x="476" y="3385"/>
                <a:ext cx="409" cy="227"/>
              </a:xfrm>
              <a:prstGeom prst="rect">
                <a:avLst/>
              </a:prstGeom>
              <a:solidFill>
                <a:srgbClr val="F0F0F0"/>
              </a:solidFill>
              <a:ln w="9525">
                <a:solidFill>
                  <a:srgbClr val="EAEAEA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r>
                  <a:rPr lang="ru-RU" b="1" dirty="0">
                    <a:solidFill>
                      <a:srgbClr val="00B050"/>
                    </a:solidFill>
                    <a:hlinkClick r:id="rId4" action="ppaction://hlinksldjump"/>
                  </a:rPr>
                  <a:t>Приз</a:t>
                </a:r>
                <a:r>
                  <a:rPr lang="ru-RU" dirty="0">
                    <a:solidFill>
                      <a:srgbClr val="FF0000"/>
                    </a:solidFill>
                    <a:hlinkClick r:id="rId4" action="ppaction://hlinksldjump"/>
                  </a:rPr>
                  <a:t> </a:t>
                </a:r>
                <a:endParaRPr lang="ru-RU" dirty="0">
                  <a:solidFill>
                    <a:srgbClr val="FF0000"/>
                  </a:solidFill>
                </a:endParaRPr>
              </a:p>
            </p:txBody>
          </p:sp>
          <p:sp>
            <p:nvSpPr>
              <p:cNvPr id="61" name="Rectangle 37"/>
              <p:cNvSpPr>
                <a:spLocks noChangeArrowheads="1"/>
              </p:cNvSpPr>
              <p:nvPr/>
            </p:nvSpPr>
            <p:spPr bwMode="auto">
              <a:xfrm rot="15627942">
                <a:off x="181" y="2871"/>
                <a:ext cx="363" cy="136"/>
              </a:xfrm>
              <a:prstGeom prst="rect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r>
                  <a:rPr lang="ru-RU" sz="2000" b="1" dirty="0">
                    <a:solidFill>
                      <a:schemeClr val="bg1"/>
                    </a:solidFill>
                  </a:rPr>
                  <a:t>250</a:t>
                </a:r>
              </a:p>
            </p:txBody>
          </p:sp>
          <p:sp>
            <p:nvSpPr>
              <p:cNvPr id="62" name="Rectangle 38"/>
              <p:cNvSpPr>
                <a:spLocks noChangeArrowheads="1"/>
              </p:cNvSpPr>
              <p:nvPr/>
            </p:nvSpPr>
            <p:spPr bwMode="auto">
              <a:xfrm rot="-3768322">
                <a:off x="204" y="2206"/>
                <a:ext cx="363" cy="181"/>
              </a:xfrm>
              <a:prstGeom prst="rect">
                <a:avLst/>
              </a:prstGeom>
              <a:solidFill>
                <a:srgbClr val="F0F0F0"/>
              </a:solidFill>
              <a:ln w="9525">
                <a:solidFill>
                  <a:srgbClr val="F0F0F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r>
                  <a:rPr lang="ru-RU" sz="2000" b="1"/>
                  <a:t>300</a:t>
                </a:r>
              </a:p>
            </p:txBody>
          </p:sp>
          <p:sp>
            <p:nvSpPr>
              <p:cNvPr id="63" name="Rectangle 39"/>
              <p:cNvSpPr>
                <a:spLocks noChangeArrowheads="1"/>
              </p:cNvSpPr>
              <p:nvPr/>
            </p:nvSpPr>
            <p:spPr bwMode="auto">
              <a:xfrm rot="-3038433">
                <a:off x="657" y="1752"/>
                <a:ext cx="318" cy="227"/>
              </a:xfrm>
              <a:prstGeom prst="rect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 algn="ctr"/>
                <a:endParaRPr lang="ru-RU"/>
              </a:p>
            </p:txBody>
          </p:sp>
          <p:sp>
            <p:nvSpPr>
              <p:cNvPr id="64" name="Rectangle 40"/>
              <p:cNvSpPr>
                <a:spLocks noChangeArrowheads="1"/>
              </p:cNvSpPr>
              <p:nvPr/>
            </p:nvSpPr>
            <p:spPr bwMode="auto">
              <a:xfrm rot="-939500">
                <a:off x="1111" y="1389"/>
                <a:ext cx="318" cy="136"/>
              </a:xfrm>
              <a:prstGeom prst="rect">
                <a:avLst/>
              </a:prstGeom>
              <a:solidFill>
                <a:srgbClr val="F0F0F0"/>
              </a:solidFill>
              <a:ln w="9525">
                <a:solidFill>
                  <a:srgbClr val="F0F0F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r>
                  <a:rPr lang="ru-RU" sz="2000" b="1" dirty="0"/>
                  <a:t>350</a:t>
                </a:r>
              </a:p>
            </p:txBody>
          </p:sp>
          <p:sp>
            <p:nvSpPr>
              <p:cNvPr id="65" name="Line 41"/>
              <p:cNvSpPr>
                <a:spLocks noChangeShapeType="1"/>
              </p:cNvSpPr>
              <p:nvPr/>
            </p:nvSpPr>
            <p:spPr bwMode="auto">
              <a:xfrm rot="18893657">
                <a:off x="545" y="1774"/>
                <a:ext cx="318" cy="1"/>
              </a:xfrm>
              <a:prstGeom prst="line">
                <a:avLst/>
              </a:prstGeom>
              <a:noFill/>
              <a:ln w="57150">
                <a:solidFill>
                  <a:schemeClr val="bg1"/>
                </a:solidFill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</p:grpSp>
      <p:pic>
        <p:nvPicPr>
          <p:cNvPr id="93" name="Рисунок 92" descr="Рисунок2.png"/>
          <p:cNvPicPr>
            <a:picLocks noChangeAspect="1"/>
          </p:cNvPicPr>
          <p:nvPr/>
        </p:nvPicPr>
        <p:blipFill>
          <a:blip r:embed="rId5" cstate="email">
            <a:clrChange>
              <a:clrFrom>
                <a:srgbClr val="818181"/>
              </a:clrFrom>
              <a:clrTo>
                <a:srgbClr val="818181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3568" y="2132856"/>
            <a:ext cx="1921725" cy="791984"/>
          </a:xfrm>
          <a:prstGeom prst="rect">
            <a:avLst/>
          </a:prstGeom>
        </p:spPr>
      </p:pic>
      <p:sp>
        <p:nvSpPr>
          <p:cNvPr id="67" name="Прямоугольник 66"/>
          <p:cNvSpPr/>
          <p:nvPr/>
        </p:nvSpPr>
        <p:spPr>
          <a:xfrm>
            <a:off x="5364088" y="404664"/>
            <a:ext cx="205376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algn="ctr"/>
            <a:r>
              <a:rPr lang="en-US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>
                    <a:lumMod val="65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II</a:t>
            </a:r>
            <a:r>
              <a:rPr lang="ru-RU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>
                    <a:lumMod val="65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 игра</a:t>
            </a:r>
            <a:endParaRPr lang="ru-RU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>
                  <a:lumMod val="65000"/>
                </a:schemeClr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16" name="Прямоугольник 115"/>
          <p:cNvSpPr/>
          <p:nvPr/>
        </p:nvSpPr>
        <p:spPr>
          <a:xfrm>
            <a:off x="4716016" y="1484784"/>
            <a:ext cx="4176464" cy="3416320"/>
          </a:xfrm>
          <a:prstGeom prst="rect">
            <a:avLst/>
          </a:prstGeom>
          <a:solidFill>
            <a:schemeClr val="bg1">
              <a:lumMod val="75000"/>
            </a:schemeClr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endParaRPr lang="ru-RU" sz="8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Georgia" pitchFamily="18" charset="0"/>
            </a:endParaRPr>
          </a:p>
          <a:p>
            <a:pPr algn="ctr"/>
            <a:r>
              <a:rPr lang="ru-RU" sz="2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Когда-то в России  жил этот вид искусства.  Ломоносов нашёл и раскрыл его секрет. В своёй мастерской он создавал картины и портреты удивляющие нас до сих пор. </a:t>
            </a:r>
          </a:p>
        </p:txBody>
      </p:sp>
      <p:sp>
        <p:nvSpPr>
          <p:cNvPr id="88" name="TextBox 87"/>
          <p:cNvSpPr txBox="1"/>
          <p:nvPr/>
        </p:nvSpPr>
        <p:spPr>
          <a:xfrm>
            <a:off x="1784208" y="5229200"/>
            <a:ext cx="642942" cy="707886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bg1"/>
                </a:solidFill>
              </a:rPr>
              <a:t>М</a:t>
            </a:r>
            <a:endParaRPr lang="ru-RU" sz="4000" b="1" dirty="0">
              <a:solidFill>
                <a:schemeClr val="bg1"/>
              </a:solidFill>
            </a:endParaRPr>
          </a:p>
        </p:txBody>
      </p:sp>
      <p:sp>
        <p:nvSpPr>
          <p:cNvPr id="92" name="TextBox 91"/>
          <p:cNvSpPr txBox="1"/>
          <p:nvPr/>
        </p:nvSpPr>
        <p:spPr>
          <a:xfrm>
            <a:off x="2641464" y="5229200"/>
            <a:ext cx="642942" cy="707886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bg1"/>
                </a:solidFill>
              </a:rPr>
              <a:t>О</a:t>
            </a:r>
            <a:endParaRPr lang="ru-RU" sz="4000" b="1" dirty="0">
              <a:solidFill>
                <a:schemeClr val="bg1"/>
              </a:solidFill>
            </a:endParaRPr>
          </a:p>
        </p:txBody>
      </p:sp>
      <p:sp>
        <p:nvSpPr>
          <p:cNvPr id="108" name="TextBox 107"/>
          <p:cNvSpPr txBox="1"/>
          <p:nvPr/>
        </p:nvSpPr>
        <p:spPr>
          <a:xfrm>
            <a:off x="3498720" y="5229200"/>
            <a:ext cx="571504" cy="707886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bg1"/>
                </a:solidFill>
              </a:rPr>
              <a:t>З</a:t>
            </a:r>
            <a:endParaRPr lang="ru-RU" sz="4000" b="1" dirty="0">
              <a:solidFill>
                <a:schemeClr val="bg1"/>
              </a:solidFill>
            </a:endParaRPr>
          </a:p>
        </p:txBody>
      </p:sp>
      <p:sp>
        <p:nvSpPr>
          <p:cNvPr id="113" name="TextBox 112"/>
          <p:cNvSpPr txBox="1"/>
          <p:nvPr/>
        </p:nvSpPr>
        <p:spPr>
          <a:xfrm>
            <a:off x="4355976" y="5229200"/>
            <a:ext cx="571504" cy="707886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bg1"/>
                </a:solidFill>
              </a:rPr>
              <a:t>А</a:t>
            </a:r>
            <a:endParaRPr lang="ru-RU" sz="4000" b="1" dirty="0">
              <a:solidFill>
                <a:schemeClr val="bg1"/>
              </a:solidFill>
            </a:endParaRPr>
          </a:p>
        </p:txBody>
      </p:sp>
      <p:sp>
        <p:nvSpPr>
          <p:cNvPr id="114" name="Прямоугольник 113"/>
          <p:cNvSpPr/>
          <p:nvPr/>
        </p:nvSpPr>
        <p:spPr>
          <a:xfrm>
            <a:off x="1763688" y="5229200"/>
            <a:ext cx="714380" cy="714380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5" name="Прямоугольник 114"/>
          <p:cNvSpPr/>
          <p:nvPr/>
        </p:nvSpPr>
        <p:spPr>
          <a:xfrm>
            <a:off x="2627784" y="5229200"/>
            <a:ext cx="714380" cy="714380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7" name="Прямоугольник 116"/>
          <p:cNvSpPr/>
          <p:nvPr/>
        </p:nvSpPr>
        <p:spPr>
          <a:xfrm>
            <a:off x="3491880" y="5229200"/>
            <a:ext cx="714380" cy="714380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8" name="Прямоугольник 117"/>
          <p:cNvSpPr/>
          <p:nvPr/>
        </p:nvSpPr>
        <p:spPr>
          <a:xfrm>
            <a:off x="4355976" y="5229200"/>
            <a:ext cx="714380" cy="714380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9" name="TextBox 118"/>
          <p:cNvSpPr txBox="1"/>
          <p:nvPr/>
        </p:nvSpPr>
        <p:spPr>
          <a:xfrm>
            <a:off x="6953964" y="5229200"/>
            <a:ext cx="571504" cy="707886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bg1"/>
                </a:solidFill>
              </a:rPr>
              <a:t>А</a:t>
            </a:r>
            <a:endParaRPr lang="ru-RU" sz="4000" b="1" dirty="0">
              <a:solidFill>
                <a:schemeClr val="bg1"/>
              </a:solidFill>
            </a:endParaRPr>
          </a:p>
        </p:txBody>
      </p:sp>
      <p:sp>
        <p:nvSpPr>
          <p:cNvPr id="120" name="Прямоугольник 119"/>
          <p:cNvSpPr/>
          <p:nvPr/>
        </p:nvSpPr>
        <p:spPr>
          <a:xfrm>
            <a:off x="6953964" y="5229200"/>
            <a:ext cx="714380" cy="714380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1" name="TextBox 120"/>
          <p:cNvSpPr txBox="1"/>
          <p:nvPr/>
        </p:nvSpPr>
        <p:spPr>
          <a:xfrm>
            <a:off x="5225772" y="5229200"/>
            <a:ext cx="571504" cy="707886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bg1"/>
                </a:solidFill>
              </a:rPr>
              <a:t>И</a:t>
            </a:r>
            <a:endParaRPr lang="ru-RU" sz="4000" b="1" dirty="0">
              <a:solidFill>
                <a:schemeClr val="bg1"/>
              </a:solidFill>
            </a:endParaRPr>
          </a:p>
        </p:txBody>
      </p:sp>
      <p:sp>
        <p:nvSpPr>
          <p:cNvPr id="122" name="Прямоугольник 121"/>
          <p:cNvSpPr/>
          <p:nvPr/>
        </p:nvSpPr>
        <p:spPr>
          <a:xfrm>
            <a:off x="5225772" y="5229200"/>
            <a:ext cx="714380" cy="714380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3" name="TextBox 122"/>
          <p:cNvSpPr txBox="1"/>
          <p:nvPr/>
        </p:nvSpPr>
        <p:spPr>
          <a:xfrm>
            <a:off x="6084168" y="5229200"/>
            <a:ext cx="571504" cy="707886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bg1"/>
                </a:solidFill>
              </a:rPr>
              <a:t>К</a:t>
            </a:r>
            <a:endParaRPr lang="ru-RU" sz="4000" b="1" dirty="0">
              <a:solidFill>
                <a:schemeClr val="bg1"/>
              </a:solidFill>
            </a:endParaRPr>
          </a:p>
        </p:txBody>
      </p:sp>
      <p:sp>
        <p:nvSpPr>
          <p:cNvPr id="124" name="Прямоугольник 123"/>
          <p:cNvSpPr/>
          <p:nvPr/>
        </p:nvSpPr>
        <p:spPr>
          <a:xfrm>
            <a:off x="6089868" y="5229200"/>
            <a:ext cx="714380" cy="714380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5" name="Picture 2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68344" y="404664"/>
            <a:ext cx="1304059" cy="9771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7" name="Управляющая кнопка: назад 126">
            <a:hlinkClick r:id="rId4" action="ppaction://hlinksldjump" highlightClick="1"/>
          </p:cNvPr>
          <p:cNvSpPr/>
          <p:nvPr/>
        </p:nvSpPr>
        <p:spPr>
          <a:xfrm>
            <a:off x="8532440" y="6381328"/>
            <a:ext cx="504056" cy="288032"/>
          </a:xfrm>
          <a:prstGeom prst="actionButtonBackPrevious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w="6350"/>
            <a:bevelB w="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6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10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14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8700000">
                                      <p:cBhvr>
                                        <p:cTn id="18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800000">
                                      <p:cBhvr>
                                        <p:cTn id="22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800000">
                                      <p:cBhvr>
                                        <p:cTn id="26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100000">
                                      <p:cBhvr>
                                        <p:cTn id="30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220000">
                                      <p:cBhvr>
                                        <p:cTn id="34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38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42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8100000">
                                      <p:cBhvr>
                                        <p:cTn id="46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7800000">
                                      <p:cBhvr>
                                        <p:cTn id="50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1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5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5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1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1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7"/>
                  </p:tgtEl>
                </p:cond>
              </p:nextCondLst>
            </p:seq>
            <p:seq concurrent="1" nextAc="seek">
              <p:cTn id="63" restart="whenNotActive" fill="hold" evtFilter="cancelBubble" nodeType="interactiveSeq">
                <p:stCondLst>
                  <p:cond evt="onClick" delay="0">
                    <p:tgtEl>
                      <p:spTgt spid="1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4" fill="hold">
                      <p:stCondLst>
                        <p:cond delay="0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7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8"/>
                  </p:tgtEl>
                </p:cond>
              </p:nextCondLst>
            </p:seq>
            <p:seq concurrent="1" nextAc="seek">
              <p:cTn id="69" restart="whenNotActive" fill="hold" evtFilter="cancelBubble" nodeType="interactiveSeq">
                <p:stCondLst>
                  <p:cond evt="onClick" delay="0">
                    <p:tgtEl>
                      <p:spTgt spid="1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0" fill="hold">
                      <p:stCondLst>
                        <p:cond delay="0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73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4"/>
                  </p:tgtEl>
                </p:cond>
              </p:nextCondLst>
            </p:seq>
            <p:seq concurrent="1" nextAc="seek">
              <p:cTn id="75" restart="whenNotActive" fill="hold" evtFilter="cancelBubble" nodeType="interactiveSeq">
                <p:stCondLst>
                  <p:cond evt="onClick" delay="0">
                    <p:tgtEl>
                      <p:spTgt spid="1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6" fill="hold">
                      <p:stCondLst>
                        <p:cond delay="0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79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0"/>
                  </p:tgtEl>
                </p:cond>
              </p:nextCondLst>
            </p:seq>
            <p:seq concurrent="1" nextAc="seek">
              <p:cTn id="81" restart="whenNotActive" fill="hold" evtFilter="cancelBubble" nodeType="interactiveSeq">
                <p:stCondLst>
                  <p:cond evt="onClick" delay="0">
                    <p:tgtEl>
                      <p:spTgt spid="1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2" fill="hold">
                      <p:stCondLst>
                        <p:cond delay="0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85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2"/>
                  </p:tgtEl>
                </p:cond>
              </p:nextCondLst>
            </p:seq>
            <p:seq concurrent="1" nextAc="seek">
              <p:cTn id="87" restart="whenNotActive" fill="hold" evtFilter="cancelBubble" nodeType="interactiveSeq">
                <p:stCondLst>
                  <p:cond evt="onClick" delay="0">
                    <p:tgtEl>
                      <p:spTgt spid="1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8" fill="hold">
                      <p:stCondLst>
                        <p:cond delay="0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91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4"/>
                  </p:tgtEl>
                </p:cond>
              </p:nextCondLst>
            </p:seq>
          </p:childTnLst>
        </p:cTn>
      </p:par>
    </p:tnLst>
    <p:bldLst>
      <p:bldP spid="114" grpId="0" animBg="1"/>
      <p:bldP spid="115" grpId="0" animBg="1"/>
      <p:bldP spid="117" grpId="0" animBg="1"/>
      <p:bldP spid="118" grpId="0" animBg="1"/>
      <p:bldP spid="120" grpId="0" animBg="1"/>
      <p:bldP spid="122" grpId="0" animBg="1"/>
      <p:bldP spid="12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 descr="collage"/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323528" y="692696"/>
            <a:ext cx="8496943" cy="526359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4" name="Прямоугольник 13"/>
          <p:cNvSpPr/>
          <p:nvPr/>
        </p:nvSpPr>
        <p:spPr>
          <a:xfrm>
            <a:off x="899592" y="4149080"/>
            <a:ext cx="4032448" cy="2160240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Какое жалование получал М.В. Ломоносов в Славяно-греко-латинской академии? </a:t>
            </a:r>
            <a:endParaRPr lang="ru-RU" sz="28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9" name="Блок-схема: процесс 8"/>
          <p:cNvSpPr/>
          <p:nvPr/>
        </p:nvSpPr>
        <p:spPr>
          <a:xfrm>
            <a:off x="1691680" y="4149080"/>
            <a:ext cx="2880320" cy="2160240"/>
          </a:xfrm>
          <a:prstGeom prst="flowChartProcess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hangingPunct="0"/>
            <a:r>
              <a:rPr lang="ru-RU" sz="28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Сколько классов сумел закончить М. В. Ломоносов за первый год</a:t>
            </a:r>
            <a:r>
              <a:rPr lang="ru-RU" sz="2800" dirty="0" smtClean="0">
                <a:solidFill>
                  <a:srgbClr val="000000"/>
                </a:solidFill>
              </a:rPr>
              <a:t>?</a:t>
            </a:r>
            <a:endParaRPr lang="ru-RU" sz="2800" dirty="0"/>
          </a:p>
        </p:txBody>
      </p:sp>
      <p:sp>
        <p:nvSpPr>
          <p:cNvPr id="10" name="Блок-схема: процесс 9"/>
          <p:cNvSpPr/>
          <p:nvPr/>
        </p:nvSpPr>
        <p:spPr>
          <a:xfrm>
            <a:off x="5724128" y="3501008"/>
            <a:ext cx="2880320" cy="1584176"/>
          </a:xfrm>
          <a:prstGeom prst="flowChartProcess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00373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3 класса</a:t>
            </a:r>
            <a:endParaRPr lang="ru-RU" sz="2800" dirty="0">
              <a:solidFill>
                <a:srgbClr val="00373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5508104" y="4149080"/>
            <a:ext cx="3380797" cy="92333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3736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Молодцы!</a:t>
            </a:r>
            <a:endParaRPr lang="ru-RU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3736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5724128" y="3501008"/>
            <a:ext cx="2880320" cy="1584176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00373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3 копейки в день</a:t>
            </a:r>
            <a:endParaRPr lang="ru-RU" sz="2800" dirty="0">
              <a:solidFill>
                <a:srgbClr val="00373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724128" y="3573016"/>
            <a:ext cx="2880320" cy="1368152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00373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богословские</a:t>
            </a:r>
            <a:endParaRPr lang="ru-RU" sz="2800" dirty="0">
              <a:solidFill>
                <a:srgbClr val="00373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sp useBgFill="1">
        <p:nvSpPr>
          <p:cNvPr id="11" name="Скругленный прямоугольник 10"/>
          <p:cNvSpPr/>
          <p:nvPr/>
        </p:nvSpPr>
        <p:spPr>
          <a:xfrm>
            <a:off x="4572000" y="404664"/>
            <a:ext cx="2520280" cy="1512168"/>
          </a:xfrm>
          <a:prstGeom prst="roundRect">
            <a:avLst/>
          </a:prstGeom>
          <a:ln>
            <a:solidFill>
              <a:schemeClr val="bg1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w="6350"/>
            <a:bevelB w="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572000" y="404664"/>
            <a:ext cx="2520280" cy="1296144"/>
          </a:xfrm>
        </p:spPr>
        <p:txBody>
          <a:bodyPr>
            <a:noAutofit/>
          </a:bodyPr>
          <a:lstStyle/>
          <a:p>
            <a:r>
              <a:rPr lang="ru-RU" sz="4800" b="1" dirty="0" smtClean="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3</a:t>
            </a:r>
            <a:r>
              <a:rPr lang="ru-RU" sz="2800" b="1" dirty="0" smtClean="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 </a:t>
            </a:r>
            <a:br>
              <a:rPr lang="ru-RU" sz="2800" b="1" dirty="0" smtClean="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</a:br>
            <a:r>
              <a:rPr lang="ru-RU" sz="2600" b="1" dirty="0" smtClean="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отборочный тур</a:t>
            </a:r>
            <a:endParaRPr lang="ru-RU" sz="2600" b="1" dirty="0">
              <a:solidFill>
                <a:schemeClr val="bg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214414" y="4143380"/>
            <a:ext cx="3672408" cy="2088232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Какие книги читал Ломоносов в Славяно-греко-латинской академии? </a:t>
            </a:r>
            <a:endParaRPr lang="ru-RU" sz="28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18" name="Управляющая кнопка: назад 17">
            <a:hlinkClick r:id="rId5" action="ppaction://hlinksldjump" highlightClick="1"/>
          </p:cNvPr>
          <p:cNvSpPr/>
          <p:nvPr/>
        </p:nvSpPr>
        <p:spPr>
          <a:xfrm>
            <a:off x="8388424" y="6381328"/>
            <a:ext cx="504056" cy="288032"/>
          </a:xfrm>
          <a:prstGeom prst="actionButtonBackPrevious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w="6350"/>
            <a:bevelB w="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4" grpId="1" animBg="1"/>
      <p:bldP spid="9" grpId="0" animBg="1"/>
      <p:bldP spid="9" grpId="1" animBg="1"/>
      <p:bldP spid="10" grpId="0" animBg="1"/>
      <p:bldP spid="10" grpId="1" animBg="1"/>
      <p:bldP spid="19" grpId="0"/>
      <p:bldP spid="15" grpId="0" animBg="1"/>
      <p:bldP spid="15" grpId="1" animBg="1"/>
      <p:bldP spid="16" grpId="0" animBg="1"/>
      <p:bldP spid="16" grpId="1" animBg="1"/>
      <p:bldP spid="6" grpId="0"/>
      <p:bldP spid="13" grpId="0" animBg="1"/>
      <p:bldP spid="13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5"/>
          <p:cNvGrpSpPr>
            <a:grpSpLocks/>
          </p:cNvGrpSpPr>
          <p:nvPr/>
        </p:nvGrpSpPr>
        <p:grpSpPr bwMode="auto">
          <a:xfrm>
            <a:off x="251520" y="548680"/>
            <a:ext cx="4140200" cy="4103687"/>
            <a:chOff x="113" y="1207"/>
            <a:chExt cx="3039" cy="2994"/>
          </a:xfrm>
        </p:grpSpPr>
        <p:sp>
          <p:nvSpPr>
            <p:cNvPr id="50" name="Oval 26"/>
            <p:cNvSpPr>
              <a:spLocks noChangeArrowheads="1"/>
            </p:cNvSpPr>
            <p:nvPr/>
          </p:nvSpPr>
          <p:spPr bwMode="auto">
            <a:xfrm>
              <a:off x="113" y="1207"/>
              <a:ext cx="3039" cy="2994"/>
            </a:xfrm>
            <a:prstGeom prst="ellipse">
              <a:avLst/>
            </a:prstGeom>
            <a:solidFill>
              <a:srgbClr val="FFFF00"/>
            </a:solidFill>
            <a:ln w="571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3" name="Group 27"/>
            <p:cNvGrpSpPr>
              <a:grpSpLocks/>
            </p:cNvGrpSpPr>
            <p:nvPr/>
          </p:nvGrpSpPr>
          <p:grpSpPr bwMode="auto">
            <a:xfrm>
              <a:off x="158" y="1253"/>
              <a:ext cx="2949" cy="2906"/>
              <a:chOff x="113" y="1207"/>
              <a:chExt cx="2948" cy="2906"/>
            </a:xfrm>
          </p:grpSpPr>
          <p:pic>
            <p:nvPicPr>
              <p:cNvPr id="52" name="Picture 28" descr="оля-ля"/>
              <p:cNvPicPr>
                <a:picLocks noChangeAspect="1" noChangeArrowheads="1"/>
              </p:cNvPicPr>
              <p:nvPr/>
            </p:nvPicPr>
            <p:blipFill>
              <a:blip r:embed="rId3" cstate="email">
                <a:clrChange>
                  <a:clrFrom>
                    <a:srgbClr val="FFFEBB"/>
                  </a:clrFrom>
                  <a:clrTo>
                    <a:srgbClr val="FFFEBB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113" y="1207"/>
                <a:ext cx="2948" cy="2906"/>
              </a:xfrm>
              <a:prstGeom prst="rect">
                <a:avLst/>
              </a:prstGeom>
              <a:noFill/>
            </p:spPr>
          </p:pic>
          <p:sp>
            <p:nvSpPr>
              <p:cNvPr id="53" name="Rectangle 29"/>
              <p:cNvSpPr>
                <a:spLocks noChangeArrowheads="1"/>
              </p:cNvSpPr>
              <p:nvPr/>
            </p:nvSpPr>
            <p:spPr bwMode="auto">
              <a:xfrm rot="1714402">
                <a:off x="1746" y="1344"/>
                <a:ext cx="272" cy="226"/>
              </a:xfrm>
              <a:prstGeom prst="rect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r>
                  <a:rPr lang="ru-RU" sz="3200" b="1" dirty="0">
                    <a:solidFill>
                      <a:schemeClr val="bg1"/>
                    </a:solidFill>
                  </a:rPr>
                  <a:t>+</a:t>
                </a:r>
              </a:p>
            </p:txBody>
          </p:sp>
          <p:sp>
            <p:nvSpPr>
              <p:cNvPr id="54" name="Rectangle 30"/>
              <p:cNvSpPr>
                <a:spLocks noChangeArrowheads="1"/>
              </p:cNvSpPr>
              <p:nvPr/>
            </p:nvSpPr>
            <p:spPr bwMode="auto">
              <a:xfrm rot="2505618">
                <a:off x="2274" y="1627"/>
                <a:ext cx="318" cy="136"/>
              </a:xfrm>
              <a:prstGeom prst="rect">
                <a:avLst/>
              </a:prstGeom>
              <a:solidFill>
                <a:srgbClr val="F0F0F0"/>
              </a:solidFill>
              <a:ln w="9525">
                <a:solidFill>
                  <a:srgbClr val="F0F0F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r>
                  <a:rPr lang="ru-RU" sz="2000" b="1"/>
                  <a:t>50</a:t>
                </a:r>
              </a:p>
            </p:txBody>
          </p:sp>
          <p:sp>
            <p:nvSpPr>
              <p:cNvPr id="55" name="Rectangle 31"/>
              <p:cNvSpPr>
                <a:spLocks noChangeArrowheads="1"/>
              </p:cNvSpPr>
              <p:nvPr/>
            </p:nvSpPr>
            <p:spPr bwMode="auto">
              <a:xfrm rot="4401671">
                <a:off x="2631" y="2273"/>
                <a:ext cx="318" cy="182"/>
              </a:xfrm>
              <a:prstGeom prst="rect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r>
                  <a:rPr lang="ru-RU" sz="2000" b="1" dirty="0">
                    <a:solidFill>
                      <a:schemeClr val="bg1"/>
                    </a:solidFill>
                  </a:rPr>
                  <a:t>х2</a:t>
                </a:r>
              </a:p>
            </p:txBody>
          </p:sp>
          <p:sp>
            <p:nvSpPr>
              <p:cNvPr id="56" name="Rectangle 32"/>
              <p:cNvSpPr>
                <a:spLocks noChangeArrowheads="1"/>
              </p:cNvSpPr>
              <p:nvPr/>
            </p:nvSpPr>
            <p:spPr bwMode="auto">
              <a:xfrm rot="7241176">
                <a:off x="2615" y="2924"/>
                <a:ext cx="317" cy="149"/>
              </a:xfrm>
              <a:prstGeom prst="rect">
                <a:avLst/>
              </a:prstGeom>
              <a:solidFill>
                <a:srgbClr val="F0F0F0"/>
              </a:solidFill>
              <a:ln w="9525">
                <a:solidFill>
                  <a:srgbClr val="F0F0F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r>
                  <a:rPr lang="ru-RU" sz="2000" b="1"/>
                  <a:t>100</a:t>
                </a:r>
              </a:p>
            </p:txBody>
          </p:sp>
          <p:sp>
            <p:nvSpPr>
              <p:cNvPr id="57" name="Rectangle 33"/>
              <p:cNvSpPr>
                <a:spLocks noChangeArrowheads="1"/>
              </p:cNvSpPr>
              <p:nvPr/>
            </p:nvSpPr>
            <p:spPr bwMode="auto">
              <a:xfrm rot="8729488">
                <a:off x="2179" y="3467"/>
                <a:ext cx="408" cy="182"/>
              </a:xfrm>
              <a:prstGeom prst="rect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r>
                  <a:rPr lang="ru-RU">
                    <a:solidFill>
                      <a:schemeClr val="bg1"/>
                    </a:solidFill>
                  </a:rPr>
                  <a:t>Шанс</a:t>
                </a:r>
                <a:r>
                  <a:rPr lang="ru-RU"/>
                  <a:t> </a:t>
                </a:r>
              </a:p>
            </p:txBody>
          </p:sp>
          <p:sp>
            <p:nvSpPr>
              <p:cNvPr id="58" name="Rectangle 34"/>
              <p:cNvSpPr>
                <a:spLocks noChangeArrowheads="1"/>
              </p:cNvSpPr>
              <p:nvPr/>
            </p:nvSpPr>
            <p:spPr bwMode="auto">
              <a:xfrm rot="10091941">
                <a:off x="1705" y="3792"/>
                <a:ext cx="363" cy="135"/>
              </a:xfrm>
              <a:prstGeom prst="rect">
                <a:avLst/>
              </a:prstGeom>
              <a:solidFill>
                <a:srgbClr val="F0F0F0"/>
              </a:solidFill>
              <a:ln w="9525">
                <a:solidFill>
                  <a:srgbClr val="F0F0F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r>
                  <a:rPr lang="ru-RU" sz="2000" b="1"/>
                  <a:t>150</a:t>
                </a:r>
              </a:p>
            </p:txBody>
          </p:sp>
          <p:sp>
            <p:nvSpPr>
              <p:cNvPr id="59" name="Rectangle 35"/>
              <p:cNvSpPr>
                <a:spLocks noChangeArrowheads="1"/>
              </p:cNvSpPr>
              <p:nvPr/>
            </p:nvSpPr>
            <p:spPr bwMode="auto">
              <a:xfrm rot="12212082">
                <a:off x="1020" y="3748"/>
                <a:ext cx="363" cy="181"/>
              </a:xfrm>
              <a:prstGeom prst="rect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r>
                  <a:rPr lang="ru-RU" sz="2000" b="1">
                    <a:solidFill>
                      <a:schemeClr val="bg1"/>
                    </a:solidFill>
                  </a:rPr>
                  <a:t>200</a:t>
                </a:r>
              </a:p>
            </p:txBody>
          </p:sp>
          <p:sp>
            <p:nvSpPr>
              <p:cNvPr id="60" name="Rectangle 36"/>
              <p:cNvSpPr>
                <a:spLocks noChangeArrowheads="1"/>
              </p:cNvSpPr>
              <p:nvPr/>
            </p:nvSpPr>
            <p:spPr bwMode="auto">
              <a:xfrm rot="13100965">
                <a:off x="476" y="3385"/>
                <a:ext cx="409" cy="227"/>
              </a:xfrm>
              <a:prstGeom prst="rect">
                <a:avLst/>
              </a:prstGeom>
              <a:solidFill>
                <a:srgbClr val="F0F0F0"/>
              </a:solidFill>
              <a:ln w="9525">
                <a:solidFill>
                  <a:srgbClr val="EAEAEA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r>
                  <a:rPr lang="ru-RU" b="1" dirty="0">
                    <a:solidFill>
                      <a:srgbClr val="00B050"/>
                    </a:solidFill>
                    <a:hlinkClick r:id="rId4" action="ppaction://hlinksldjump"/>
                  </a:rPr>
                  <a:t>Приз</a:t>
                </a:r>
                <a:r>
                  <a:rPr lang="ru-RU" dirty="0">
                    <a:solidFill>
                      <a:srgbClr val="FF0000"/>
                    </a:solidFill>
                    <a:hlinkClick r:id="rId4" action="ppaction://hlinksldjump"/>
                  </a:rPr>
                  <a:t> </a:t>
                </a:r>
                <a:endParaRPr lang="ru-RU" dirty="0">
                  <a:solidFill>
                    <a:srgbClr val="FF0000"/>
                  </a:solidFill>
                </a:endParaRPr>
              </a:p>
            </p:txBody>
          </p:sp>
          <p:sp>
            <p:nvSpPr>
              <p:cNvPr id="61" name="Rectangle 37"/>
              <p:cNvSpPr>
                <a:spLocks noChangeArrowheads="1"/>
              </p:cNvSpPr>
              <p:nvPr/>
            </p:nvSpPr>
            <p:spPr bwMode="auto">
              <a:xfrm rot="15627942">
                <a:off x="181" y="2871"/>
                <a:ext cx="363" cy="136"/>
              </a:xfrm>
              <a:prstGeom prst="rect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r>
                  <a:rPr lang="ru-RU" sz="2000" b="1" dirty="0">
                    <a:solidFill>
                      <a:schemeClr val="bg1"/>
                    </a:solidFill>
                  </a:rPr>
                  <a:t>250</a:t>
                </a:r>
              </a:p>
            </p:txBody>
          </p:sp>
          <p:sp>
            <p:nvSpPr>
              <p:cNvPr id="62" name="Rectangle 38"/>
              <p:cNvSpPr>
                <a:spLocks noChangeArrowheads="1"/>
              </p:cNvSpPr>
              <p:nvPr/>
            </p:nvSpPr>
            <p:spPr bwMode="auto">
              <a:xfrm rot="-3768322">
                <a:off x="204" y="2206"/>
                <a:ext cx="363" cy="181"/>
              </a:xfrm>
              <a:prstGeom prst="rect">
                <a:avLst/>
              </a:prstGeom>
              <a:solidFill>
                <a:srgbClr val="F0F0F0"/>
              </a:solidFill>
              <a:ln w="9525">
                <a:solidFill>
                  <a:srgbClr val="F0F0F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r>
                  <a:rPr lang="ru-RU" sz="2000" b="1"/>
                  <a:t>300</a:t>
                </a:r>
              </a:p>
            </p:txBody>
          </p:sp>
          <p:sp>
            <p:nvSpPr>
              <p:cNvPr id="63" name="Rectangle 39"/>
              <p:cNvSpPr>
                <a:spLocks noChangeArrowheads="1"/>
              </p:cNvSpPr>
              <p:nvPr/>
            </p:nvSpPr>
            <p:spPr bwMode="auto">
              <a:xfrm rot="-3038433">
                <a:off x="657" y="1752"/>
                <a:ext cx="318" cy="227"/>
              </a:xfrm>
              <a:prstGeom prst="rect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 algn="ctr"/>
                <a:endParaRPr lang="ru-RU"/>
              </a:p>
            </p:txBody>
          </p:sp>
          <p:sp>
            <p:nvSpPr>
              <p:cNvPr id="64" name="Rectangle 40"/>
              <p:cNvSpPr>
                <a:spLocks noChangeArrowheads="1"/>
              </p:cNvSpPr>
              <p:nvPr/>
            </p:nvSpPr>
            <p:spPr bwMode="auto">
              <a:xfrm rot="-939500">
                <a:off x="1111" y="1389"/>
                <a:ext cx="318" cy="136"/>
              </a:xfrm>
              <a:prstGeom prst="rect">
                <a:avLst/>
              </a:prstGeom>
              <a:solidFill>
                <a:srgbClr val="F0F0F0"/>
              </a:solidFill>
              <a:ln w="9525">
                <a:solidFill>
                  <a:srgbClr val="F0F0F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r>
                  <a:rPr lang="ru-RU" sz="2000" b="1" dirty="0"/>
                  <a:t>350</a:t>
                </a:r>
              </a:p>
            </p:txBody>
          </p:sp>
          <p:sp>
            <p:nvSpPr>
              <p:cNvPr id="65" name="Line 41"/>
              <p:cNvSpPr>
                <a:spLocks noChangeShapeType="1"/>
              </p:cNvSpPr>
              <p:nvPr/>
            </p:nvSpPr>
            <p:spPr bwMode="auto">
              <a:xfrm rot="18893657">
                <a:off x="545" y="1774"/>
                <a:ext cx="318" cy="1"/>
              </a:xfrm>
              <a:prstGeom prst="line">
                <a:avLst/>
              </a:prstGeom>
              <a:noFill/>
              <a:ln w="57150">
                <a:solidFill>
                  <a:schemeClr val="bg1"/>
                </a:solidFill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</p:grpSp>
      <p:pic>
        <p:nvPicPr>
          <p:cNvPr id="93" name="Рисунок 92" descr="Рисунок2.png"/>
          <p:cNvPicPr>
            <a:picLocks noChangeAspect="1"/>
          </p:cNvPicPr>
          <p:nvPr/>
        </p:nvPicPr>
        <p:blipFill>
          <a:blip r:embed="rId5" cstate="email">
            <a:clrChange>
              <a:clrFrom>
                <a:srgbClr val="818181"/>
              </a:clrFrom>
              <a:clrTo>
                <a:srgbClr val="818181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9760" y="2076614"/>
            <a:ext cx="1921725" cy="791984"/>
          </a:xfrm>
          <a:prstGeom prst="rect">
            <a:avLst/>
          </a:prstGeom>
        </p:spPr>
      </p:pic>
      <p:sp>
        <p:nvSpPr>
          <p:cNvPr id="67" name="Прямоугольник 66"/>
          <p:cNvSpPr/>
          <p:nvPr/>
        </p:nvSpPr>
        <p:spPr>
          <a:xfrm>
            <a:off x="4716016" y="620688"/>
            <a:ext cx="223811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algn="ctr"/>
            <a:r>
              <a:rPr lang="en-US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>
                    <a:lumMod val="65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III</a:t>
            </a:r>
            <a:r>
              <a:rPr lang="ru-RU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>
                    <a:lumMod val="65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 игра</a:t>
            </a:r>
            <a:endParaRPr lang="ru-RU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>
                  <a:lumMod val="65000"/>
                </a:schemeClr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68" name="Прямоугольник 67"/>
          <p:cNvSpPr/>
          <p:nvPr/>
        </p:nvSpPr>
        <p:spPr>
          <a:xfrm>
            <a:off x="4572000" y="2132856"/>
            <a:ext cx="4176464" cy="1508105"/>
          </a:xfrm>
          <a:prstGeom prst="rect">
            <a:avLst/>
          </a:prstGeom>
          <a:solidFill>
            <a:schemeClr val="bg1">
              <a:lumMod val="75000"/>
            </a:schemeClr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endParaRPr lang="ru-RU" sz="800" b="0" cap="none" spc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Georgia" pitchFamily="18" charset="0"/>
            </a:endParaRPr>
          </a:p>
          <a:p>
            <a:pPr algn="ctr"/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Назовите любимую науку М.В.Ломоносова</a:t>
            </a:r>
            <a:endParaRPr lang="ru-RU" sz="2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pic>
        <p:nvPicPr>
          <p:cNvPr id="81" name="Picture 2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548680"/>
            <a:ext cx="1304059" cy="9771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5" name="Управляющая кнопка: назад 84">
            <a:hlinkClick r:id="rId4" action="ppaction://hlinksldjump" highlightClick="1"/>
          </p:cNvPr>
          <p:cNvSpPr/>
          <p:nvPr/>
        </p:nvSpPr>
        <p:spPr>
          <a:xfrm>
            <a:off x="8532440" y="6381328"/>
            <a:ext cx="504056" cy="288032"/>
          </a:xfrm>
          <a:prstGeom prst="actionButtonBackPrevious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w="6350"/>
            <a:bevelB w="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8" name="TextBox 87"/>
          <p:cNvSpPr txBox="1"/>
          <p:nvPr/>
        </p:nvSpPr>
        <p:spPr>
          <a:xfrm>
            <a:off x="3296376" y="5157192"/>
            <a:ext cx="642942" cy="707886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bg1"/>
                </a:solidFill>
              </a:rPr>
              <a:t>И</a:t>
            </a:r>
            <a:endParaRPr lang="ru-RU" sz="4000" b="1" dirty="0">
              <a:solidFill>
                <a:schemeClr val="bg1"/>
              </a:solidFill>
            </a:endParaRPr>
          </a:p>
        </p:txBody>
      </p:sp>
      <p:sp>
        <p:nvSpPr>
          <p:cNvPr id="92" name="TextBox 91"/>
          <p:cNvSpPr txBox="1"/>
          <p:nvPr/>
        </p:nvSpPr>
        <p:spPr>
          <a:xfrm>
            <a:off x="4153632" y="5157192"/>
            <a:ext cx="642942" cy="707886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bg1"/>
                </a:solidFill>
              </a:rPr>
              <a:t>М</a:t>
            </a:r>
            <a:endParaRPr lang="ru-RU" sz="4000" b="1" dirty="0">
              <a:solidFill>
                <a:schemeClr val="bg1"/>
              </a:solidFill>
            </a:endParaRPr>
          </a:p>
        </p:txBody>
      </p:sp>
      <p:sp>
        <p:nvSpPr>
          <p:cNvPr id="108" name="TextBox 107"/>
          <p:cNvSpPr txBox="1"/>
          <p:nvPr/>
        </p:nvSpPr>
        <p:spPr>
          <a:xfrm>
            <a:off x="5874984" y="5157192"/>
            <a:ext cx="571504" cy="707886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bg1"/>
                </a:solidFill>
              </a:rPr>
              <a:t>Я</a:t>
            </a:r>
            <a:endParaRPr lang="ru-RU" sz="4000" b="1" dirty="0">
              <a:solidFill>
                <a:schemeClr val="bg1"/>
              </a:solidFill>
            </a:endParaRPr>
          </a:p>
        </p:txBody>
      </p:sp>
      <p:sp>
        <p:nvSpPr>
          <p:cNvPr id="113" name="TextBox 112"/>
          <p:cNvSpPr txBox="1"/>
          <p:nvPr/>
        </p:nvSpPr>
        <p:spPr>
          <a:xfrm>
            <a:off x="5004048" y="5157192"/>
            <a:ext cx="571504" cy="707886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bg1"/>
                </a:solidFill>
              </a:rPr>
              <a:t>И</a:t>
            </a:r>
            <a:endParaRPr lang="ru-RU" sz="4000" b="1" dirty="0">
              <a:solidFill>
                <a:schemeClr val="bg1"/>
              </a:solidFill>
            </a:endParaRPr>
          </a:p>
        </p:txBody>
      </p:sp>
      <p:sp>
        <p:nvSpPr>
          <p:cNvPr id="114" name="Прямоугольник 113"/>
          <p:cNvSpPr/>
          <p:nvPr/>
        </p:nvSpPr>
        <p:spPr>
          <a:xfrm>
            <a:off x="3203848" y="5157192"/>
            <a:ext cx="714380" cy="714380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5" name="Прямоугольник 114"/>
          <p:cNvSpPr/>
          <p:nvPr/>
        </p:nvSpPr>
        <p:spPr>
          <a:xfrm>
            <a:off x="4139952" y="5157192"/>
            <a:ext cx="714380" cy="714380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6" name="Прямоугольник 115"/>
          <p:cNvSpPr/>
          <p:nvPr/>
        </p:nvSpPr>
        <p:spPr>
          <a:xfrm>
            <a:off x="5868144" y="5157192"/>
            <a:ext cx="714380" cy="714380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7" name="Прямоугольник 116"/>
          <p:cNvSpPr/>
          <p:nvPr/>
        </p:nvSpPr>
        <p:spPr>
          <a:xfrm>
            <a:off x="5004048" y="5157192"/>
            <a:ext cx="714380" cy="714380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8" name="TextBox 117"/>
          <p:cNvSpPr txBox="1"/>
          <p:nvPr/>
        </p:nvSpPr>
        <p:spPr>
          <a:xfrm>
            <a:off x="2411760" y="5157192"/>
            <a:ext cx="571504" cy="707886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bg1"/>
                </a:solidFill>
              </a:rPr>
              <a:t>Х</a:t>
            </a:r>
            <a:endParaRPr lang="ru-RU" sz="4000" b="1" dirty="0">
              <a:solidFill>
                <a:schemeClr val="bg1"/>
              </a:solidFill>
            </a:endParaRPr>
          </a:p>
        </p:txBody>
      </p:sp>
      <p:sp>
        <p:nvSpPr>
          <p:cNvPr id="119" name="Прямоугольник 118"/>
          <p:cNvSpPr/>
          <p:nvPr/>
        </p:nvSpPr>
        <p:spPr>
          <a:xfrm>
            <a:off x="2339752" y="5157192"/>
            <a:ext cx="714380" cy="714380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1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8700000">
                                      <p:cBhvr>
                                        <p:cTn id="1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800000">
                                      <p:cBhvr>
                                        <p:cTn id="2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800000">
                                      <p:cBhvr>
                                        <p:cTn id="2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100000">
                                      <p:cBhvr>
                                        <p:cTn id="3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220000">
                                      <p:cBhvr>
                                        <p:cTn id="3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3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4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8100000">
                                      <p:cBhvr>
                                        <p:cTn id="4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7800000">
                                      <p:cBhvr>
                                        <p:cTn id="5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1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5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5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1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1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6"/>
                  </p:tgtEl>
                </p:cond>
              </p:nextCondLst>
            </p:seq>
            <p:seq concurrent="1" nextAc="seek">
              <p:cTn id="63" restart="whenNotActive" fill="hold" evtFilter="cancelBubble" nodeType="interactiveSeq">
                <p:stCondLst>
                  <p:cond evt="onClick" delay="0">
                    <p:tgtEl>
                      <p:spTgt spid="1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4" fill="hold">
                      <p:stCondLst>
                        <p:cond delay="0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7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7"/>
                  </p:tgtEl>
                </p:cond>
              </p:nextCondLst>
            </p:seq>
            <p:seq concurrent="1" nextAc="seek">
              <p:cTn id="69" restart="whenNotActive" fill="hold" evtFilter="cancelBubble" nodeType="interactiveSeq">
                <p:stCondLst>
                  <p:cond evt="onClick" delay="0">
                    <p:tgtEl>
                      <p:spTgt spid="1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0" fill="hold">
                      <p:stCondLst>
                        <p:cond delay="0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73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4"/>
                  </p:tgtEl>
                </p:cond>
              </p:nextCondLst>
            </p:seq>
            <p:seq concurrent="1" nextAc="seek">
              <p:cTn id="75" restart="whenNotActive" fill="hold" evtFilter="cancelBubble" nodeType="interactiveSeq">
                <p:stCondLst>
                  <p:cond evt="onClick" delay="0">
                    <p:tgtEl>
                      <p:spTgt spid="1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6" fill="hold">
                      <p:stCondLst>
                        <p:cond delay="0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79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9"/>
                  </p:tgtEl>
                </p:cond>
              </p:nextCondLst>
            </p:seq>
          </p:childTnLst>
        </p:cTn>
      </p:par>
    </p:tnLst>
    <p:bldLst>
      <p:bldP spid="114" grpId="0" animBg="1"/>
      <p:bldP spid="115" grpId="0" animBg="1"/>
      <p:bldP spid="116" grpId="0" animBg="1"/>
      <p:bldP spid="117" grpId="0" animBg="1"/>
      <p:bldP spid="11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" val="dc37da6d8cf793ca9671c82538b8359ac8b2ec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>
          <a:solidFill>
            <a:schemeClr val="bg1">
              <a:lumMod val="50000"/>
            </a:schemeClr>
          </a:solidFill>
        </a:ln>
        <a:scene3d>
          <a:camera prst="orthographicFront"/>
          <a:lightRig rig="threePt" dir="t"/>
        </a:scene3d>
        <a:sp3d>
          <a:bevelT w="6350"/>
          <a:bevelB w="0"/>
        </a:sp3d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2610</TotalTime>
  <Words>446</Words>
  <Application>Microsoft Office PowerPoint</Application>
  <PresentationFormat>Экран (4:3)</PresentationFormat>
  <Paragraphs>181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  ИНТЕЛЛЕКТУАЛЬНАЯ   ИГРА    3-4 класс</vt:lpstr>
      <vt:lpstr>Михаил Васильевич Ломоносов</vt:lpstr>
      <vt:lpstr>Слайд 3</vt:lpstr>
      <vt:lpstr>1  отборочный тур</vt:lpstr>
      <vt:lpstr>Слайд 5</vt:lpstr>
      <vt:lpstr>2  отборочный тур</vt:lpstr>
      <vt:lpstr>Слайд 7</vt:lpstr>
      <vt:lpstr>3  отборочный тур</vt:lpstr>
      <vt:lpstr>Слайд 9</vt:lpstr>
      <vt:lpstr>Слайд 10</vt:lpstr>
      <vt:lpstr>Слайд 11</vt:lpstr>
      <vt:lpstr>Слайд 12</vt:lpstr>
      <vt:lpstr>Слайд 13</vt:lpstr>
      <vt:lpstr>Слайд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user</cp:lastModifiedBy>
  <cp:revision>349</cp:revision>
  <dcterms:modified xsi:type="dcterms:W3CDTF">2011-11-14T10:21:18Z</dcterms:modified>
</cp:coreProperties>
</file>