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311" r:id="rId6"/>
    <p:sldId id="321" r:id="rId7"/>
    <p:sldId id="315" r:id="rId8"/>
    <p:sldId id="312" r:id="rId9"/>
    <p:sldId id="316" r:id="rId10"/>
    <p:sldId id="319" r:id="rId11"/>
    <p:sldId id="317" r:id="rId12"/>
    <p:sldId id="320" r:id="rId13"/>
    <p:sldId id="31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3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BE15-CC94-4DBB-A311-3C123320498E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15CA4-0AC1-470E-B124-A41867028E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Атанасян</a:t>
            </a:r>
            <a:r>
              <a:rPr lang="ru-RU" dirty="0" smtClean="0"/>
              <a:t> Л.С. и др. Геометрия. Рабочая тетрадь. 8 класс Задача №113 с.54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Атанасян</a:t>
            </a:r>
            <a:r>
              <a:rPr lang="ru-RU" dirty="0" smtClean="0"/>
              <a:t> Л.С. и др. Геометрия. Рабочая тетрадь. 8 класс Задача №114 с.54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Н.Ф. Гаврилова «Поурочные разработки по геометрии»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1470025"/>
          </a:xfrm>
        </p:spPr>
        <p:txBody>
          <a:bodyPr/>
          <a:lstStyle>
            <a:lvl1pPr>
              <a:defRPr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7858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047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9409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6710" y="274639"/>
            <a:ext cx="900090" cy="5797568"/>
          </a:xfr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4282" y="274639"/>
            <a:ext cx="7429552" cy="5726129"/>
          </a:xfr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7629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6320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357818" y="6357958"/>
            <a:ext cx="2133600" cy="365125"/>
          </a:xfrm>
          <a:prstGeom prst="rect">
            <a:avLst/>
          </a:prstGeom>
        </p:spPr>
        <p:txBody>
          <a:bodyPr/>
          <a:lstStyle/>
          <a:p>
            <a:fld id="{D8CA277C-D023-4799-8BC3-32D44A5D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764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4525963"/>
          </a:xfr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154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4040188" cy="428628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596" y="2000240"/>
            <a:ext cx="4040188" cy="3951288"/>
          </a:xfr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428628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000240"/>
            <a:ext cx="4041775" cy="3951288"/>
          </a:xfr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9889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0860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088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58204" cy="512744"/>
          </a:xfrm>
        </p:spPr>
        <p:txBody>
          <a:bodyPr anchor="b">
            <a:noAutofit/>
          </a:bodyPr>
          <a:lstStyle>
            <a:lvl1pPr algn="ctr">
              <a:defRPr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68" y="857232"/>
            <a:ext cx="5143536" cy="5143536"/>
          </a:xfrm>
        </p:spPr>
        <p:txBody>
          <a:bodyPr/>
          <a:lstStyle>
            <a:lvl1pPr>
              <a:defRPr sz="32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57233"/>
            <a:ext cx="3008313" cy="514353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78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28662" y="142852"/>
            <a:ext cx="6929486" cy="428604"/>
          </a:xfrm>
        </p:spPr>
        <p:txBody>
          <a:bodyPr anchor="b">
            <a:noAutofit/>
          </a:bodyPr>
          <a:lstStyle>
            <a:lvl1pPr algn="ctr"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28662" y="642918"/>
            <a:ext cx="6912000" cy="4786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500702"/>
            <a:ext cx="6929486" cy="571504"/>
          </a:xfrm>
        </p:spPr>
        <p:txBody>
          <a:bodyPr/>
          <a:lstStyle>
            <a:lvl1pPr marL="0" indent="0">
              <a:buNone/>
              <a:defRPr sz="1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017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/>
                </a:solidFill>
                <a:effectLst/>
              </a:defRPr>
            </a:lvl1pPr>
          </a:lstStyle>
          <a:p>
            <a:fld id="{1E8C7239-CFE3-461A-894D-D67957E56BF1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Скругленный прямоугольник 6">
            <a:hlinkClick r:id="" action="ppaction://hlinkshowjump?jump=firstslide"/>
          </p:cNvPr>
          <p:cNvSpPr/>
          <p:nvPr/>
        </p:nvSpPr>
        <p:spPr>
          <a:xfrm>
            <a:off x="285720" y="6143644"/>
            <a:ext cx="1428760" cy="357190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</a:rPr>
              <a:t>В</a:t>
            </a:r>
            <a:r>
              <a:rPr lang="ru-RU" baseline="0" dirty="0" smtClean="0"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</a:rPr>
              <a:t> начало</a:t>
            </a: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" action="ppaction://hlinkshowjump?jump=nextslide"/>
          </p:cNvPr>
          <p:cNvSpPr/>
          <p:nvPr/>
        </p:nvSpPr>
        <p:spPr>
          <a:xfrm>
            <a:off x="8001024" y="6143644"/>
            <a:ext cx="928694" cy="357190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ru-RU" sz="1800" kern="1200" dirty="0" smtClean="0">
                <a:solidFill>
                  <a:schemeClr val="lt1"/>
                </a:solidFill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rPr>
              <a:t>Далее</a:t>
            </a:r>
            <a:endParaRPr lang="ru-RU" sz="1800" kern="1200" dirty="0">
              <a:solidFill>
                <a:schemeClr val="lt1"/>
              </a:solidFill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Скругленный прямоугольник 8">
            <a:hlinkClick r:id="" action="ppaction://hlinkshowjump?jump=previousslide"/>
          </p:cNvPr>
          <p:cNvSpPr/>
          <p:nvPr/>
        </p:nvSpPr>
        <p:spPr>
          <a:xfrm>
            <a:off x="7000892" y="6143644"/>
            <a:ext cx="928694" cy="357190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ru-RU" sz="1800" kern="1200" dirty="0" smtClean="0">
                <a:solidFill>
                  <a:schemeClr val="lt1"/>
                </a:solidFill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rPr>
              <a:t>Назад</a:t>
            </a:r>
            <a:endParaRPr lang="ru-RU" sz="1800" kern="1200" dirty="0">
              <a:solidFill>
                <a:schemeClr val="lt1"/>
              </a:solidFill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0" name="Скругленный прямоугольник 9">
            <a:hlinkClick r:id="" action="ppaction://hlinkshowjump?jump=endshow"/>
          </p:cNvPr>
          <p:cNvSpPr/>
          <p:nvPr/>
        </p:nvSpPr>
        <p:spPr>
          <a:xfrm>
            <a:off x="8715404" y="0"/>
            <a:ext cx="428596" cy="357190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</a:rPr>
              <a:t>X</a:t>
            </a:r>
            <a:endParaRPr lang="ru-RU" b="1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750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►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76872"/>
            <a:ext cx="7772400" cy="1470025"/>
          </a:xfrm>
        </p:spPr>
        <p:txBody>
          <a:bodyPr/>
          <a:lstStyle/>
          <a:p>
            <a:r>
              <a:rPr lang="ru-RU" dirty="0" smtClean="0"/>
              <a:t>Откладывание вектора от данной точки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7851" y="3933056"/>
            <a:ext cx="6400800" cy="816496"/>
          </a:xfrm>
        </p:spPr>
        <p:txBody>
          <a:bodyPr/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5013176"/>
            <a:ext cx="71365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Самсонова Елена Вячеславовна учитель математики </a:t>
            </a:r>
          </a:p>
          <a:p>
            <a:r>
              <a:rPr lang="ru-RU" sz="2400" dirty="0" smtClean="0"/>
              <a:t>МОУ СОШ №9 г. Новоалтайска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64713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73" name="Picture 1161" descr="CBIZ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93700"/>
            <a:ext cx="7704138" cy="6464300"/>
          </a:xfrm>
          <a:prstGeom prst="rect">
            <a:avLst/>
          </a:prstGeom>
          <a:noFill/>
        </p:spPr>
      </p:pic>
      <p:sp>
        <p:nvSpPr>
          <p:cNvPr id="40074" name="WordArt 1162"/>
          <p:cNvSpPr>
            <a:spLocks noChangeArrowheads="1" noChangeShapeType="1" noTextEdit="1"/>
          </p:cNvSpPr>
          <p:nvPr/>
        </p:nvSpPr>
        <p:spPr bwMode="auto">
          <a:xfrm>
            <a:off x="1403350" y="1557338"/>
            <a:ext cx="3097213" cy="23764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</a:t>
            </a:r>
          </a:p>
          <a:p>
            <a:pPr algn="ctr"/>
            <a:r>
              <a:rPr lang="ru-RU" sz="3600" b="1" i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0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268760"/>
            <a:ext cx="18473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755576" y="1052736"/>
            <a:ext cx="2553170" cy="1728192"/>
            <a:chOff x="1619672" y="1772816"/>
            <a:chExt cx="3201242" cy="2272318"/>
          </a:xfrm>
        </p:grpSpPr>
        <p:sp>
          <p:nvSpPr>
            <p:cNvPr id="4" name="Параллелограмм 3"/>
            <p:cNvSpPr/>
            <p:nvPr/>
          </p:nvSpPr>
          <p:spPr>
            <a:xfrm>
              <a:off x="1979712" y="2132856"/>
              <a:ext cx="2520280" cy="1656184"/>
            </a:xfrm>
            <a:prstGeom prst="parallelogram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Прямая со стрелкой 5"/>
            <p:cNvCxnSpPr/>
            <p:nvPr/>
          </p:nvCxnSpPr>
          <p:spPr>
            <a:xfrm flipV="1">
              <a:off x="1979712" y="2060848"/>
              <a:ext cx="432048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411760" y="2132856"/>
              <a:ext cx="1656184" cy="16561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1979712" y="2132856"/>
              <a:ext cx="2520280" cy="1584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2411760" y="2132856"/>
              <a:ext cx="792088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3203848" y="2924944"/>
              <a:ext cx="864096" cy="86409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 flipH="1">
              <a:off x="4067944" y="2132856"/>
              <a:ext cx="432048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123728" y="1772816"/>
              <a:ext cx="328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В</a:t>
              </a:r>
              <a:endParaRPr lang="ru-RU" sz="20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499992" y="1772816"/>
              <a:ext cx="3209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С</a:t>
              </a:r>
              <a:endParaRPr lang="ru-RU" sz="20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987824" y="2924944"/>
              <a:ext cx="360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O</a:t>
              </a:r>
              <a:endParaRPr lang="ru-RU" sz="20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19672" y="3645024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А</a:t>
              </a:r>
              <a:endParaRPr lang="ru-RU" sz="20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11960" y="3573016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D</a:t>
              </a:r>
              <a:endParaRPr lang="ru-RU" sz="2000" b="1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4283968" y="1124744"/>
            <a:ext cx="3888432" cy="1800200"/>
            <a:chOff x="3923927" y="1628800"/>
            <a:chExt cx="4681476" cy="2336836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6444208" y="1772816"/>
              <a:ext cx="3209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/>
                <a:t>P</a:t>
              </a:r>
              <a:endParaRPr lang="ru-RU" sz="2000" b="1" dirty="0"/>
            </a:p>
          </p:txBody>
        </p:sp>
        <p:grpSp>
          <p:nvGrpSpPr>
            <p:cNvPr id="66" name="Группа 65"/>
            <p:cNvGrpSpPr/>
            <p:nvPr/>
          </p:nvGrpSpPr>
          <p:grpSpPr>
            <a:xfrm>
              <a:off x="3923927" y="1628800"/>
              <a:ext cx="4681476" cy="2336836"/>
              <a:chOff x="4289592" y="1844824"/>
              <a:chExt cx="4315812" cy="2012342"/>
            </a:xfrm>
          </p:grpSpPr>
          <p:cxnSp>
            <p:nvCxnSpPr>
              <p:cNvPr id="43" name="Прямая соединительная линия 42"/>
              <p:cNvCxnSpPr/>
              <p:nvPr/>
            </p:nvCxnSpPr>
            <p:spPr>
              <a:xfrm flipV="1">
                <a:off x="4644008" y="2132856"/>
                <a:ext cx="792088" cy="151216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/>
              <p:cNvCxnSpPr/>
              <p:nvPr/>
            </p:nvCxnSpPr>
            <p:spPr>
              <a:xfrm>
                <a:off x="5436096" y="2132856"/>
                <a:ext cx="122413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6588224" y="2132856"/>
                <a:ext cx="1656184" cy="151216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4644008" y="3645024"/>
                <a:ext cx="3600400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V="1">
                <a:off x="4644008" y="2132856"/>
                <a:ext cx="1944216" cy="151216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5436096" y="2132856"/>
                <a:ext cx="2736304" cy="151216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 стрелкой 55"/>
              <p:cNvCxnSpPr/>
              <p:nvPr/>
            </p:nvCxnSpPr>
            <p:spPr>
              <a:xfrm flipV="1">
                <a:off x="4644008" y="2492896"/>
                <a:ext cx="1440160" cy="115212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 стрелкой 57"/>
              <p:cNvCxnSpPr/>
              <p:nvPr/>
            </p:nvCxnSpPr>
            <p:spPr>
              <a:xfrm flipV="1">
                <a:off x="6084168" y="2132856"/>
                <a:ext cx="504056" cy="36004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59" name="TextBox 58"/>
              <p:cNvSpPr txBox="1"/>
              <p:nvPr/>
            </p:nvSpPr>
            <p:spPr>
              <a:xfrm>
                <a:off x="5148064" y="1844824"/>
                <a:ext cx="3600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endParaRPr lang="ru-RU" sz="20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4289592" y="3457056"/>
                <a:ext cx="4090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/>
                  <a:t>M</a:t>
                </a:r>
                <a:endParaRPr lang="ru-RU" sz="20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8244408" y="3429000"/>
                <a:ext cx="36099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/>
                  <a:t>Q</a:t>
                </a:r>
                <a:endParaRPr lang="ru-RU" sz="20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5940152" y="2564904"/>
                <a:ext cx="35779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/>
                  <a:t>O</a:t>
                </a:r>
                <a:endParaRPr lang="ru-RU" sz="2000" b="1" dirty="0"/>
              </a:p>
            </p:txBody>
          </p:sp>
          <p:cxnSp>
            <p:nvCxnSpPr>
              <p:cNvPr id="65" name="Прямая со стрелкой 64"/>
              <p:cNvCxnSpPr/>
              <p:nvPr/>
            </p:nvCxnSpPr>
            <p:spPr>
              <a:xfrm flipH="1">
                <a:off x="4644008" y="3645024"/>
                <a:ext cx="352839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Заголовок 66"/>
          <p:cNvSpPr txBox="1">
            <a:spLocks noGrp="1"/>
          </p:cNvSpPr>
          <p:nvPr>
            <p:ph type="title"/>
          </p:nvPr>
        </p:nvSpPr>
        <p:spPr>
          <a:xfrm>
            <a:off x="637589" y="488476"/>
            <a:ext cx="7868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Назовите все векторы, изображённые на рисунке: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187624" y="3356992"/>
            <a:ext cx="5760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Укажите :</a:t>
            </a:r>
          </a:p>
          <a:p>
            <a:r>
              <a:rPr lang="ru-RU" sz="2400" dirty="0" smtClean="0"/>
              <a:t>а) коллинеарные;</a:t>
            </a:r>
          </a:p>
          <a:p>
            <a:r>
              <a:rPr lang="ru-RU" sz="2400" dirty="0" smtClean="0"/>
              <a:t>б) </a:t>
            </a:r>
            <a:r>
              <a:rPr lang="ru-RU" sz="2400" dirty="0" err="1" smtClean="0"/>
              <a:t>сонаправленные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в) противоположно направленные;</a:t>
            </a:r>
          </a:p>
          <a:p>
            <a:r>
              <a:rPr lang="ru-RU" sz="2400" dirty="0" smtClean="0"/>
              <a:t>г) равные;</a:t>
            </a:r>
          </a:p>
          <a:p>
            <a:r>
              <a:rPr lang="ru-RU" sz="2400" dirty="0" err="1" smtClean="0"/>
              <a:t>д</a:t>
            </a:r>
            <a:r>
              <a:rPr lang="ru-RU" sz="2400" dirty="0" smtClean="0"/>
              <a:t>) равные по модулю;</a:t>
            </a:r>
          </a:p>
          <a:p>
            <a:r>
              <a:rPr lang="ru-RU" sz="2400" dirty="0" smtClean="0"/>
              <a:t>е) векторы, </a:t>
            </a:r>
            <a:r>
              <a:rPr lang="ru-RU" sz="2400" dirty="0" err="1" smtClean="0"/>
              <a:t>сонаправленные</a:t>
            </a:r>
            <a:r>
              <a:rPr lang="ru-RU" sz="2400" dirty="0" smtClean="0"/>
              <a:t> вектору </a:t>
            </a:r>
            <a:r>
              <a:rPr lang="ru-RU" sz="2400" dirty="0" smtClean="0"/>
              <a:t>ОО</a:t>
            </a:r>
            <a:endParaRPr lang="ru-RU" sz="2400" dirty="0" smtClean="0"/>
          </a:p>
        </p:txBody>
      </p:sp>
      <p:cxnSp>
        <p:nvCxnSpPr>
          <p:cNvPr id="71" name="Прямая со стрелкой 70"/>
          <p:cNvCxnSpPr/>
          <p:nvPr/>
        </p:nvCxnSpPr>
        <p:spPr>
          <a:xfrm>
            <a:off x="6084168" y="558924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3" name="Arc 7"/>
          <p:cNvSpPr>
            <a:spLocks/>
          </p:cNvSpPr>
          <p:nvPr/>
        </p:nvSpPr>
        <p:spPr bwMode="auto">
          <a:xfrm>
            <a:off x="2915816" y="4653136"/>
            <a:ext cx="252834" cy="720080"/>
          </a:xfrm>
          <a:custGeom>
            <a:avLst/>
            <a:gdLst>
              <a:gd name="T0" fmla="*/ 400906 w 21600"/>
              <a:gd name="T1" fmla="*/ 0 h 31420"/>
              <a:gd name="T2" fmla="*/ 1235776 w 21600"/>
              <a:gd name="T3" fmla="*/ 2006600 h 31420"/>
              <a:gd name="T4" fmla="*/ 0 w 21600"/>
              <a:gd name="T5" fmla="*/ 1323513 h 31420"/>
              <a:gd name="T6" fmla="*/ 0 60000 65536"/>
              <a:gd name="T7" fmla="*/ 0 60000 65536"/>
              <a:gd name="T8" fmla="*/ 0 60000 65536"/>
              <a:gd name="T9" fmla="*/ 0 w 21600"/>
              <a:gd name="T10" fmla="*/ 0 h 31420"/>
              <a:gd name="T11" fmla="*/ 21600 w 21600"/>
              <a:gd name="T12" fmla="*/ 31420 h 314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420" fill="none" extrusionOk="0">
                <a:moveTo>
                  <a:pt x="6088" y="-1"/>
                </a:moveTo>
                <a:cubicBezTo>
                  <a:pt x="15284" y="2701"/>
                  <a:pt x="21600" y="11139"/>
                  <a:pt x="21600" y="20724"/>
                </a:cubicBezTo>
                <a:cubicBezTo>
                  <a:pt x="21600" y="24474"/>
                  <a:pt x="20623" y="28161"/>
                  <a:pt x="18765" y="31419"/>
                </a:cubicBezTo>
              </a:path>
              <a:path w="21600" h="31420" stroke="0" extrusionOk="0">
                <a:moveTo>
                  <a:pt x="6088" y="-1"/>
                </a:moveTo>
                <a:cubicBezTo>
                  <a:pt x="15284" y="2701"/>
                  <a:pt x="21600" y="11139"/>
                  <a:pt x="21600" y="20724"/>
                </a:cubicBezTo>
                <a:cubicBezTo>
                  <a:pt x="21600" y="24474"/>
                  <a:pt x="20623" y="28161"/>
                  <a:pt x="18765" y="31419"/>
                </a:cubicBezTo>
                <a:lnTo>
                  <a:pt x="0" y="20724"/>
                </a:lnTo>
                <a:close/>
              </a:path>
            </a:pathLst>
          </a:cu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7947" name="Oval 11"/>
          <p:cNvSpPr>
            <a:spLocks noChangeArrowheads="1"/>
          </p:cNvSpPr>
          <p:nvPr/>
        </p:nvSpPr>
        <p:spPr bwMode="auto">
          <a:xfrm>
            <a:off x="3098800" y="5027736"/>
            <a:ext cx="90488" cy="857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 flipH="1">
            <a:off x="5305425" y="2003549"/>
            <a:ext cx="1352550" cy="3065462"/>
            <a:chOff x="3797" y="754"/>
            <a:chExt cx="852" cy="1931"/>
          </a:xfrm>
        </p:grpSpPr>
        <p:sp>
          <p:nvSpPr>
            <p:cNvPr id="12346" name="Freeform 14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7951" name="Freeform 15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48" name="Freeform 16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9" name="Freeform 17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867 w 1094"/>
                <a:gd name="T1" fmla="*/ 2612 h 2612"/>
                <a:gd name="T2" fmla="*/ 1094 w 1094"/>
                <a:gd name="T3" fmla="*/ 2522 h 2612"/>
                <a:gd name="T4" fmla="*/ 1016 w 1094"/>
                <a:gd name="T5" fmla="*/ 2554 h 2612"/>
                <a:gd name="T6" fmla="*/ 84 w 1094"/>
                <a:gd name="T7" fmla="*/ 0 h 2612"/>
                <a:gd name="T8" fmla="*/ 0 w 1094"/>
                <a:gd name="T9" fmla="*/ 30 h 2612"/>
                <a:gd name="T10" fmla="*/ 940 w 1094"/>
                <a:gd name="T11" fmla="*/ 2584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7958" name="Text Box 22"/>
          <p:cNvSpPr txBox="1">
            <a:spLocks noChangeArrowheads="1"/>
          </p:cNvSpPr>
          <p:nvPr/>
        </p:nvSpPr>
        <p:spPr bwMode="auto">
          <a:xfrm>
            <a:off x="5016500" y="5100760"/>
            <a:ext cx="275580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67959" name="Text Box 23"/>
          <p:cNvSpPr txBox="1">
            <a:spLocks noChangeArrowheads="1"/>
          </p:cNvSpPr>
          <p:nvPr/>
        </p:nvSpPr>
        <p:spPr bwMode="auto">
          <a:xfrm>
            <a:off x="6659563" y="5243636"/>
            <a:ext cx="386644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800" b="1" dirty="0" smtClean="0"/>
              <a:t>B</a:t>
            </a:r>
            <a:endParaRPr lang="ru-RU" sz="2800" b="1" dirty="0"/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 rot="2952971">
            <a:off x="637092" y="1499407"/>
            <a:ext cx="2090630" cy="6708890"/>
            <a:chOff x="657" y="981"/>
            <a:chExt cx="1363" cy="4183"/>
          </a:xfrm>
        </p:grpSpPr>
        <p:grpSp>
          <p:nvGrpSpPr>
            <p:cNvPr id="4" name="Group 27"/>
            <p:cNvGrpSpPr>
              <a:grpSpLocks/>
            </p:cNvGrpSpPr>
            <p:nvPr/>
          </p:nvGrpSpPr>
          <p:grpSpPr bwMode="auto">
            <a:xfrm rot="-2175827">
              <a:off x="657" y="981"/>
              <a:ext cx="907" cy="1999"/>
              <a:chOff x="746" y="796"/>
              <a:chExt cx="903" cy="1999"/>
            </a:xfrm>
          </p:grpSpPr>
          <p:sp>
            <p:nvSpPr>
              <p:cNvPr id="12338" name="Freeform 28"/>
              <p:cNvSpPr>
                <a:spLocks/>
              </p:cNvSpPr>
              <p:nvPr/>
            </p:nvSpPr>
            <p:spPr bwMode="auto">
              <a:xfrm rot="78698">
                <a:off x="801" y="796"/>
                <a:ext cx="848" cy="1909"/>
              </a:xfrm>
              <a:custGeom>
                <a:avLst/>
                <a:gdLst>
                  <a:gd name="T0" fmla="*/ 0 w 1252"/>
                  <a:gd name="T1" fmla="*/ 90 h 3125"/>
                  <a:gd name="T2" fmla="*/ 227 w 1252"/>
                  <a:gd name="T3" fmla="*/ 0 h 3125"/>
                  <a:gd name="T4" fmla="*/ 1179 w 1252"/>
                  <a:gd name="T5" fmla="*/ 2540 h 3125"/>
                  <a:gd name="T6" fmla="*/ 1252 w 1252"/>
                  <a:gd name="T7" fmla="*/ 3125 h 3125"/>
                  <a:gd name="T8" fmla="*/ 952 w 1252"/>
                  <a:gd name="T9" fmla="*/ 2630 h 3125"/>
                  <a:gd name="T10" fmla="*/ 0 w 1252"/>
                  <a:gd name="T11" fmla="*/ 90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965" name="Freeform 29"/>
              <p:cNvSpPr>
                <a:spLocks/>
              </p:cNvSpPr>
              <p:nvPr/>
            </p:nvSpPr>
            <p:spPr bwMode="auto">
              <a:xfrm rot="78698">
                <a:off x="1428" y="2355"/>
                <a:ext cx="213" cy="371"/>
              </a:xfrm>
              <a:custGeom>
                <a:avLst/>
                <a:gdLst/>
                <a:ahLst/>
                <a:cxnLst>
                  <a:cxn ang="0">
                    <a:pos x="316" y="608"/>
                  </a:cxn>
                  <a:cxn ang="0">
                    <a:pos x="227" y="0"/>
                  </a:cxn>
                  <a:cxn ang="0">
                    <a:pos x="0" y="90"/>
                  </a:cxn>
                  <a:cxn ang="0">
                    <a:pos x="316" y="608"/>
                  </a:cxn>
                </a:cxnLst>
                <a:rect l="0" t="0" r="r" b="b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FF9900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40" name="Freeform 30"/>
              <p:cNvSpPr>
                <a:spLocks/>
              </p:cNvSpPr>
              <p:nvPr/>
            </p:nvSpPr>
            <p:spPr bwMode="auto">
              <a:xfrm rot="78698">
                <a:off x="1554" y="2578"/>
                <a:ext cx="82" cy="141"/>
              </a:xfrm>
              <a:custGeom>
                <a:avLst/>
                <a:gdLst>
                  <a:gd name="T0" fmla="*/ 85 w 121"/>
                  <a:gd name="T1" fmla="*/ 0 h 230"/>
                  <a:gd name="T2" fmla="*/ 0 w 121"/>
                  <a:gd name="T3" fmla="*/ 25 h 230"/>
                  <a:gd name="T4" fmla="*/ 121 w 121"/>
                  <a:gd name="T5" fmla="*/ 230 h 230"/>
                  <a:gd name="T6" fmla="*/ 85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31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12342" name="Freeform 32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867 w 1094"/>
                    <a:gd name="T1" fmla="*/ 2612 h 2612"/>
                    <a:gd name="T2" fmla="*/ 1094 w 1094"/>
                    <a:gd name="T3" fmla="*/ 2522 h 2612"/>
                    <a:gd name="T4" fmla="*/ 1016 w 1094"/>
                    <a:gd name="T5" fmla="*/ 2554 h 2612"/>
                    <a:gd name="T6" fmla="*/ 84 w 1094"/>
                    <a:gd name="T7" fmla="*/ 0 h 2612"/>
                    <a:gd name="T8" fmla="*/ 0 w 1094"/>
                    <a:gd name="T9" fmla="*/ 30 h 2612"/>
                    <a:gd name="T10" fmla="*/ 940 w 1094"/>
                    <a:gd name="T11" fmla="*/ 258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" name="Group 33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12344" name="Freeform 34"/>
                  <p:cNvSpPr>
                    <a:spLocks/>
                  </p:cNvSpPr>
                  <p:nvPr/>
                </p:nvSpPr>
                <p:spPr bwMode="auto">
                  <a:xfrm>
                    <a:off x="1292" y="1616"/>
                    <a:ext cx="227" cy="1859"/>
                  </a:xfrm>
                  <a:custGeom>
                    <a:avLst/>
                    <a:gdLst>
                      <a:gd name="T0" fmla="*/ 227 w 227"/>
                      <a:gd name="T1" fmla="*/ 136 h 1859"/>
                      <a:gd name="T2" fmla="*/ 0 w 227"/>
                      <a:gd name="T3" fmla="*/ 1859 h 1859"/>
                      <a:gd name="T4" fmla="*/ 0 w 227"/>
                      <a:gd name="T5" fmla="*/ 1633 h 1859"/>
                      <a:gd name="T6" fmla="*/ 137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45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570"/>
                    <a:ext cx="272" cy="272"/>
                  </a:xfrm>
                  <a:prstGeom prst="ellipse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" name="Group 36"/>
            <p:cNvGrpSpPr>
              <a:grpSpLocks/>
            </p:cNvGrpSpPr>
            <p:nvPr/>
          </p:nvGrpSpPr>
          <p:grpSpPr bwMode="auto">
            <a:xfrm rot="8565677">
              <a:off x="1094" y="3164"/>
              <a:ext cx="926" cy="2000"/>
              <a:chOff x="746" y="795"/>
              <a:chExt cx="922" cy="2000"/>
            </a:xfrm>
          </p:grpSpPr>
          <p:sp>
            <p:nvSpPr>
              <p:cNvPr id="12330" name="Freeform 37"/>
              <p:cNvSpPr>
                <a:spLocks/>
              </p:cNvSpPr>
              <p:nvPr/>
            </p:nvSpPr>
            <p:spPr bwMode="auto">
              <a:xfrm rot="78698">
                <a:off x="820" y="795"/>
                <a:ext cx="848" cy="1909"/>
              </a:xfrm>
              <a:custGeom>
                <a:avLst/>
                <a:gdLst>
                  <a:gd name="T0" fmla="*/ 0 w 1252"/>
                  <a:gd name="T1" fmla="*/ 90 h 3125"/>
                  <a:gd name="T2" fmla="*/ 227 w 1252"/>
                  <a:gd name="T3" fmla="*/ 0 h 3125"/>
                  <a:gd name="T4" fmla="*/ 1179 w 1252"/>
                  <a:gd name="T5" fmla="*/ 2540 h 3125"/>
                  <a:gd name="T6" fmla="*/ 1252 w 1252"/>
                  <a:gd name="T7" fmla="*/ 3125 h 3125"/>
                  <a:gd name="T8" fmla="*/ 952 w 1252"/>
                  <a:gd name="T9" fmla="*/ 2630 h 3125"/>
                  <a:gd name="T10" fmla="*/ 0 w 1252"/>
                  <a:gd name="T11" fmla="*/ 90 h 3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2"/>
                  <a:gd name="T19" fmla="*/ 0 h 3125"/>
                  <a:gd name="T20" fmla="*/ 1252 w 1252"/>
                  <a:gd name="T21" fmla="*/ 3125 h 3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2" h="3125">
                    <a:moveTo>
                      <a:pt x="0" y="90"/>
                    </a:moveTo>
                    <a:lnTo>
                      <a:pt x="227" y="0"/>
                    </a:lnTo>
                    <a:lnTo>
                      <a:pt x="1179" y="2540"/>
                    </a:lnTo>
                    <a:lnTo>
                      <a:pt x="1252" y="3125"/>
                    </a:lnTo>
                    <a:lnTo>
                      <a:pt x="952" y="2630"/>
                    </a:lnTo>
                    <a:lnTo>
                      <a:pt x="0" y="9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1" name="Freeform 38"/>
              <p:cNvSpPr>
                <a:spLocks/>
              </p:cNvSpPr>
              <p:nvPr/>
            </p:nvSpPr>
            <p:spPr bwMode="auto">
              <a:xfrm rot="78698">
                <a:off x="1429" y="2356"/>
                <a:ext cx="214" cy="371"/>
              </a:xfrm>
              <a:custGeom>
                <a:avLst/>
                <a:gdLst>
                  <a:gd name="T0" fmla="*/ 316 w 316"/>
                  <a:gd name="T1" fmla="*/ 608 h 608"/>
                  <a:gd name="T2" fmla="*/ 227 w 316"/>
                  <a:gd name="T3" fmla="*/ 0 h 608"/>
                  <a:gd name="T4" fmla="*/ 0 w 316"/>
                  <a:gd name="T5" fmla="*/ 90 h 608"/>
                  <a:gd name="T6" fmla="*/ 316 w 316"/>
                  <a:gd name="T7" fmla="*/ 608 h 6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6"/>
                  <a:gd name="T13" fmla="*/ 0 h 608"/>
                  <a:gd name="T14" fmla="*/ 316 w 316"/>
                  <a:gd name="T15" fmla="*/ 608 h 6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6" h="608">
                    <a:moveTo>
                      <a:pt x="316" y="608"/>
                    </a:moveTo>
                    <a:lnTo>
                      <a:pt x="227" y="0"/>
                    </a:lnTo>
                    <a:lnTo>
                      <a:pt x="0" y="90"/>
                    </a:lnTo>
                    <a:lnTo>
                      <a:pt x="316" y="60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2" name="Freeform 39"/>
              <p:cNvSpPr>
                <a:spLocks/>
              </p:cNvSpPr>
              <p:nvPr/>
            </p:nvSpPr>
            <p:spPr bwMode="auto">
              <a:xfrm rot="78698">
                <a:off x="1554" y="2578"/>
                <a:ext cx="82" cy="141"/>
              </a:xfrm>
              <a:custGeom>
                <a:avLst/>
                <a:gdLst>
                  <a:gd name="T0" fmla="*/ 85 w 121"/>
                  <a:gd name="T1" fmla="*/ 0 h 230"/>
                  <a:gd name="T2" fmla="*/ 0 w 121"/>
                  <a:gd name="T3" fmla="*/ 25 h 230"/>
                  <a:gd name="T4" fmla="*/ 121 w 121"/>
                  <a:gd name="T5" fmla="*/ 230 h 230"/>
                  <a:gd name="T6" fmla="*/ 85 w 121"/>
                  <a:gd name="T7" fmla="*/ 0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1"/>
                  <a:gd name="T13" fmla="*/ 0 h 230"/>
                  <a:gd name="T14" fmla="*/ 121 w 121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" h="230">
                    <a:moveTo>
                      <a:pt x="85" y="0"/>
                    </a:moveTo>
                    <a:lnTo>
                      <a:pt x="0" y="25"/>
                    </a:lnTo>
                    <a:lnTo>
                      <a:pt x="121" y="230"/>
                    </a:lnTo>
                    <a:lnTo>
                      <a:pt x="8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" name="Group 40"/>
              <p:cNvGrpSpPr>
                <a:grpSpLocks/>
              </p:cNvGrpSpPr>
              <p:nvPr/>
            </p:nvGrpSpPr>
            <p:grpSpPr bwMode="auto">
              <a:xfrm>
                <a:off x="746" y="807"/>
                <a:ext cx="864" cy="1988"/>
                <a:chOff x="738" y="806"/>
                <a:chExt cx="864" cy="1988"/>
              </a:xfrm>
            </p:grpSpPr>
            <p:sp>
              <p:nvSpPr>
                <p:cNvPr id="12334" name="Freeform 41"/>
                <p:cNvSpPr>
                  <a:spLocks/>
                </p:cNvSpPr>
                <p:nvPr/>
              </p:nvSpPr>
              <p:spPr bwMode="auto">
                <a:xfrm rot="78698">
                  <a:off x="861" y="806"/>
                  <a:ext cx="741" cy="1595"/>
                </a:xfrm>
                <a:custGeom>
                  <a:avLst/>
                  <a:gdLst>
                    <a:gd name="T0" fmla="*/ 867 w 1094"/>
                    <a:gd name="T1" fmla="*/ 2612 h 2612"/>
                    <a:gd name="T2" fmla="*/ 1094 w 1094"/>
                    <a:gd name="T3" fmla="*/ 2522 h 2612"/>
                    <a:gd name="T4" fmla="*/ 1016 w 1094"/>
                    <a:gd name="T5" fmla="*/ 2554 h 2612"/>
                    <a:gd name="T6" fmla="*/ 84 w 1094"/>
                    <a:gd name="T7" fmla="*/ 0 h 2612"/>
                    <a:gd name="T8" fmla="*/ 0 w 1094"/>
                    <a:gd name="T9" fmla="*/ 30 h 2612"/>
                    <a:gd name="T10" fmla="*/ 940 w 1094"/>
                    <a:gd name="T11" fmla="*/ 2584 h 26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4"/>
                    <a:gd name="T19" fmla="*/ 0 h 2612"/>
                    <a:gd name="T20" fmla="*/ 1094 w 1094"/>
                    <a:gd name="T21" fmla="*/ 2612 h 26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4" h="2612">
                      <a:moveTo>
                        <a:pt x="867" y="2612"/>
                      </a:moveTo>
                      <a:lnTo>
                        <a:pt x="1094" y="2522"/>
                      </a:lnTo>
                      <a:lnTo>
                        <a:pt x="1016" y="2554"/>
                      </a:lnTo>
                      <a:lnTo>
                        <a:pt x="84" y="0"/>
                      </a:lnTo>
                      <a:lnTo>
                        <a:pt x="0" y="30"/>
                      </a:lnTo>
                      <a:lnTo>
                        <a:pt x="940" y="258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9" name="Group 42"/>
                <p:cNvGrpSpPr>
                  <a:grpSpLocks/>
                </p:cNvGrpSpPr>
                <p:nvPr/>
              </p:nvGrpSpPr>
              <p:grpSpPr bwMode="auto">
                <a:xfrm rot="78698">
                  <a:off x="738" y="936"/>
                  <a:ext cx="382" cy="1858"/>
                  <a:chOff x="1292" y="1570"/>
                  <a:chExt cx="363" cy="1905"/>
                </a:xfrm>
              </p:grpSpPr>
              <p:sp>
                <p:nvSpPr>
                  <p:cNvPr id="12336" name="Freeform 43"/>
                  <p:cNvSpPr>
                    <a:spLocks/>
                  </p:cNvSpPr>
                  <p:nvPr/>
                </p:nvSpPr>
                <p:spPr bwMode="auto">
                  <a:xfrm>
                    <a:off x="1292" y="1616"/>
                    <a:ext cx="227" cy="1859"/>
                  </a:xfrm>
                  <a:custGeom>
                    <a:avLst/>
                    <a:gdLst>
                      <a:gd name="T0" fmla="*/ 227 w 227"/>
                      <a:gd name="T1" fmla="*/ 136 h 1859"/>
                      <a:gd name="T2" fmla="*/ 0 w 227"/>
                      <a:gd name="T3" fmla="*/ 1859 h 1859"/>
                      <a:gd name="T4" fmla="*/ 0 w 227"/>
                      <a:gd name="T5" fmla="*/ 1633 h 1859"/>
                      <a:gd name="T6" fmla="*/ 137 w 227"/>
                      <a:gd name="T7" fmla="*/ 0 h 18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27"/>
                      <a:gd name="T13" fmla="*/ 0 h 1859"/>
                      <a:gd name="T14" fmla="*/ 227 w 227"/>
                      <a:gd name="T15" fmla="*/ 1859 h 18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27" h="1859">
                        <a:moveTo>
                          <a:pt x="227" y="136"/>
                        </a:moveTo>
                        <a:lnTo>
                          <a:pt x="0" y="1859"/>
                        </a:lnTo>
                        <a:lnTo>
                          <a:pt x="0" y="1633"/>
                        </a:lnTo>
                        <a:lnTo>
                          <a:pt x="137" y="0"/>
                        </a:lnTo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37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570"/>
                    <a:ext cx="272" cy="272"/>
                  </a:xfrm>
                  <a:prstGeom prst="ellipse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12312" name="Oval 59"/>
          <p:cNvSpPr>
            <a:spLocks noChangeArrowheads="1"/>
          </p:cNvSpPr>
          <p:nvPr/>
        </p:nvSpPr>
        <p:spPr bwMode="auto">
          <a:xfrm>
            <a:off x="1631950" y="4884861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7996" name="Freeform 60"/>
          <p:cNvSpPr>
            <a:spLocks/>
          </p:cNvSpPr>
          <p:nvPr/>
        </p:nvSpPr>
        <p:spPr bwMode="auto">
          <a:xfrm>
            <a:off x="5207000" y="5099174"/>
            <a:ext cx="3937000" cy="374650"/>
          </a:xfrm>
          <a:custGeom>
            <a:avLst/>
            <a:gdLst>
              <a:gd name="T0" fmla="*/ 0 w 2480"/>
              <a:gd name="T1" fmla="*/ 0 h 236"/>
              <a:gd name="T2" fmla="*/ 2480 w 2480"/>
              <a:gd name="T3" fmla="*/ 236 h 236"/>
              <a:gd name="T4" fmla="*/ 0 60000 65536"/>
              <a:gd name="T5" fmla="*/ 0 60000 65536"/>
              <a:gd name="T6" fmla="*/ 0 w 2480"/>
              <a:gd name="T7" fmla="*/ 0 h 236"/>
              <a:gd name="T8" fmla="*/ 2480 w 2480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80" h="236">
                <a:moveTo>
                  <a:pt x="0" y="0"/>
                </a:moveTo>
                <a:lnTo>
                  <a:pt x="2480" y="236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oval" w="med" len="med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7997" name="Oval 61"/>
          <p:cNvSpPr>
            <a:spLocks noChangeArrowheads="1"/>
          </p:cNvSpPr>
          <p:nvPr/>
        </p:nvSpPr>
        <p:spPr bwMode="auto">
          <a:xfrm>
            <a:off x="6607175" y="5191249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304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2123728" y="4437112"/>
          <a:ext cx="698748" cy="516632"/>
        </p:xfrm>
        <a:graphic>
          <a:graphicData uri="http://schemas.openxmlformats.org/presentationml/2006/ole">
            <p:oleObj spid="_x0000_s27650" name="Формула" r:id="rId3" imgW="266584" imgH="228501" progId="Equation.3">
              <p:embed/>
            </p:oleObj>
          </a:graphicData>
        </a:graphic>
      </p:graphicFrame>
      <p:cxnSp>
        <p:nvCxnSpPr>
          <p:cNvPr id="57" name="Прямая со стрелкой 56"/>
          <p:cNvCxnSpPr/>
          <p:nvPr/>
        </p:nvCxnSpPr>
        <p:spPr>
          <a:xfrm>
            <a:off x="1691680" y="4941168"/>
            <a:ext cx="1458946" cy="1342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Arc 7"/>
          <p:cNvSpPr>
            <a:spLocks/>
          </p:cNvSpPr>
          <p:nvPr/>
        </p:nvSpPr>
        <p:spPr bwMode="auto">
          <a:xfrm>
            <a:off x="6372200" y="4869160"/>
            <a:ext cx="252834" cy="720080"/>
          </a:xfrm>
          <a:custGeom>
            <a:avLst/>
            <a:gdLst>
              <a:gd name="T0" fmla="*/ 400906 w 21600"/>
              <a:gd name="T1" fmla="*/ 0 h 31420"/>
              <a:gd name="T2" fmla="*/ 1235776 w 21600"/>
              <a:gd name="T3" fmla="*/ 2006600 h 31420"/>
              <a:gd name="T4" fmla="*/ 0 w 21600"/>
              <a:gd name="T5" fmla="*/ 1323513 h 31420"/>
              <a:gd name="T6" fmla="*/ 0 60000 65536"/>
              <a:gd name="T7" fmla="*/ 0 60000 65536"/>
              <a:gd name="T8" fmla="*/ 0 60000 65536"/>
              <a:gd name="T9" fmla="*/ 0 w 21600"/>
              <a:gd name="T10" fmla="*/ 0 h 31420"/>
              <a:gd name="T11" fmla="*/ 21600 w 21600"/>
              <a:gd name="T12" fmla="*/ 31420 h 314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420" fill="none" extrusionOk="0">
                <a:moveTo>
                  <a:pt x="6088" y="-1"/>
                </a:moveTo>
                <a:cubicBezTo>
                  <a:pt x="15284" y="2701"/>
                  <a:pt x="21600" y="11139"/>
                  <a:pt x="21600" y="20724"/>
                </a:cubicBezTo>
                <a:cubicBezTo>
                  <a:pt x="21600" y="24474"/>
                  <a:pt x="20623" y="28161"/>
                  <a:pt x="18765" y="31419"/>
                </a:cubicBezTo>
              </a:path>
              <a:path w="21600" h="31420" stroke="0" extrusionOk="0">
                <a:moveTo>
                  <a:pt x="6088" y="-1"/>
                </a:moveTo>
                <a:cubicBezTo>
                  <a:pt x="15284" y="2701"/>
                  <a:pt x="21600" y="11139"/>
                  <a:pt x="21600" y="20724"/>
                </a:cubicBezTo>
                <a:cubicBezTo>
                  <a:pt x="21600" y="24474"/>
                  <a:pt x="20623" y="28161"/>
                  <a:pt x="18765" y="31419"/>
                </a:cubicBezTo>
                <a:lnTo>
                  <a:pt x="0" y="20724"/>
                </a:lnTo>
                <a:close/>
              </a:path>
            </a:pathLst>
          </a:cu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5949280"/>
            <a:ext cx="4909636" cy="648072"/>
          </a:xfrm>
          <a:prstGeom prst="rect">
            <a:avLst/>
          </a:prstGeom>
          <a:noFill/>
        </p:spPr>
      </p:pic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32656"/>
            <a:ext cx="7164288" cy="587237"/>
          </a:xfrm>
          <a:prstGeom prst="rect">
            <a:avLst/>
          </a:prstGeom>
          <a:noFill/>
        </p:spPr>
      </p:pic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6" name="Picture 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1124744"/>
            <a:ext cx="2016225" cy="442155"/>
          </a:xfrm>
          <a:prstGeom prst="rect">
            <a:avLst/>
          </a:prstGeom>
          <a:noFill/>
        </p:spPr>
      </p:pic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9" name="Прямая со стрелкой 78"/>
          <p:cNvCxnSpPr>
            <a:stCxn id="167996" idx="0"/>
          </p:cNvCxnSpPr>
          <p:nvPr/>
        </p:nvCxnSpPr>
        <p:spPr>
          <a:xfrm>
            <a:off x="5207000" y="5099174"/>
            <a:ext cx="1453232" cy="1300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7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900000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7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92 -0.00371 L 0.38715 0.0141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900000">
                                      <p:cBhvr>
                                        <p:cTn id="6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7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7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№1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30" y="1197111"/>
            <a:ext cx="8651034" cy="432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№2</a:t>
            </a:r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91440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60648"/>
            <a:ext cx="9144000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Работа по учебнику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72816"/>
            <a:ext cx="82089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 задачи №750 с подробным объяснением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14096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Самостоятельное решение задачи №751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54033" cy="412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Самостоятельная работа обучающего характера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410889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124744"/>
            <a:ext cx="444569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861048"/>
            <a:ext cx="2118544" cy="199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717032"/>
            <a:ext cx="2017961" cy="219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1484784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Пп</a:t>
            </a:r>
            <a:r>
              <a:rPr lang="ru-RU" sz="2800" dirty="0" smtClean="0"/>
              <a:t>. 76-78; вопросы 1-6</a:t>
            </a:r>
          </a:p>
          <a:p>
            <a:r>
              <a:rPr lang="ru-RU" sz="2800" dirty="0" smtClean="0"/>
              <a:t>№ 748, №749</a:t>
            </a:r>
            <a:endParaRPr lang="ru-RU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P101943724_templa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C58183A-4D4D-4EE7-95EE-F86E69B1EF7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3DA0EFD-1013-4F2D-9A3D-3865DD8D718C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3.xml><?xml version="1.0" encoding="utf-8"?>
<ds:datastoreItem xmlns:ds="http://schemas.openxmlformats.org/officeDocument/2006/customXml" ds:itemID="{8B85AD83-588E-40B8-AE3D-292667ABBA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TP101943724_template</Template>
  <TotalTime>368</TotalTime>
  <Words>164</Words>
  <Application>Microsoft Office PowerPoint</Application>
  <PresentationFormat>Экран (4:3)</PresentationFormat>
  <Paragraphs>52</Paragraphs>
  <Slides>10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TP101943724_template</vt:lpstr>
      <vt:lpstr>Формула</vt:lpstr>
      <vt:lpstr>Откладывание вектора от данной точки</vt:lpstr>
      <vt:lpstr>Назовите все векторы, изображённые на рисунке:</vt:lpstr>
      <vt:lpstr>Слайд 3</vt:lpstr>
      <vt:lpstr>Задача №1</vt:lpstr>
      <vt:lpstr>Задача №2</vt:lpstr>
      <vt:lpstr>Работа по учебнику</vt:lpstr>
      <vt:lpstr>Проверка </vt:lpstr>
      <vt:lpstr>Самостоятельная работа обучающего характера</vt:lpstr>
      <vt:lpstr>Домашнее задание</vt:lpstr>
      <vt:lpstr>Слайд 10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Самостоятельные работы по алгебре </dc:title>
  <dc:subject/>
  <dc:creator>Your User Name</dc:creator>
  <cp:keywords/>
  <dc:description/>
  <cp:lastModifiedBy>Your User Name</cp:lastModifiedBy>
  <cp:revision>51</cp:revision>
  <dcterms:created xsi:type="dcterms:W3CDTF">2010-11-13T16:33:36Z</dcterms:created>
  <dcterms:modified xsi:type="dcterms:W3CDTF">2011-10-09T10:43:36Z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TC101943725</vt:lpwstr>
  </property>
  <property fmtid="{D5CDD505-2E9C-101B-9397-08002B2CF9AE}" pid="3" name="_MsoHelpTopicId">
    <vt:lpwstr/>
  </property>
</Properties>
</file>