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4" r:id="rId3"/>
    <p:sldId id="265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70" r:id="rId12"/>
    <p:sldId id="271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62" r:id="rId21"/>
    <p:sldId id="268" r:id="rId22"/>
    <p:sldId id="281" r:id="rId23"/>
    <p:sldId id="282" r:id="rId24"/>
    <p:sldId id="283" r:id="rId25"/>
    <p:sldId id="269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50DB3"/>
    <a:srgbClr val="004620"/>
    <a:srgbClr val="0000FF"/>
    <a:srgbClr val="170BB5"/>
    <a:srgbClr val="170FB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A9CE36-9012-4715-A51E-02E6DA51BC71}" type="doc">
      <dgm:prSet loTypeId="urn:microsoft.com/office/officeart/2005/8/layout/radial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00DF1A-E281-40F5-A9C9-FEE8AE73DC84}">
      <dgm:prSet phldrT="[Текст]"/>
      <dgm:spPr/>
      <dgm:t>
        <a:bodyPr/>
        <a:lstStyle/>
        <a:p>
          <a:r>
            <a:rPr lang="ru-RU" b="1" dirty="0" smtClean="0">
              <a:solidFill>
                <a:srgbClr val="0000FF"/>
              </a:solidFill>
            </a:rPr>
            <a:t>Навык чтения</a:t>
          </a:r>
          <a:endParaRPr lang="ru-RU" b="1" dirty="0">
            <a:solidFill>
              <a:srgbClr val="0000FF"/>
            </a:solidFill>
          </a:endParaRPr>
        </a:p>
      </dgm:t>
    </dgm:pt>
    <dgm:pt modelId="{C196A77A-7BF2-4D38-A7CE-A0119B38C952}" type="parTrans" cxnId="{8C27F2C1-186D-44CA-A338-CBC7117D421B}">
      <dgm:prSet/>
      <dgm:spPr/>
      <dgm:t>
        <a:bodyPr/>
        <a:lstStyle/>
        <a:p>
          <a:endParaRPr lang="ru-RU"/>
        </a:p>
      </dgm:t>
    </dgm:pt>
    <dgm:pt modelId="{CFDAD358-7913-4A6A-B26E-BE29FC9CF698}" type="sibTrans" cxnId="{8C27F2C1-186D-44CA-A338-CBC7117D421B}">
      <dgm:prSet/>
      <dgm:spPr/>
      <dgm:t>
        <a:bodyPr/>
        <a:lstStyle/>
        <a:p>
          <a:endParaRPr lang="ru-RU"/>
        </a:p>
      </dgm:t>
    </dgm:pt>
    <dgm:pt modelId="{C5C1D556-EE22-45A0-889F-95B7D56B51C5}">
      <dgm:prSet phldrT="[Текст]"/>
      <dgm:spPr/>
      <dgm:t>
        <a:bodyPr/>
        <a:lstStyle/>
        <a:p>
          <a:r>
            <a:rPr lang="ru-RU" dirty="0" smtClean="0"/>
            <a:t>Техника чтения</a:t>
          </a:r>
          <a:endParaRPr lang="ru-RU" dirty="0"/>
        </a:p>
      </dgm:t>
    </dgm:pt>
    <dgm:pt modelId="{B35C09AB-9907-4C5A-8BB3-F552A6DDF423}" type="parTrans" cxnId="{13EB979C-D785-4A78-8942-1EE552901FE3}">
      <dgm:prSet/>
      <dgm:spPr/>
      <dgm:t>
        <a:bodyPr/>
        <a:lstStyle/>
        <a:p>
          <a:endParaRPr lang="ru-RU"/>
        </a:p>
      </dgm:t>
    </dgm:pt>
    <dgm:pt modelId="{E00AB677-E032-445D-BE76-4F0C265101C5}" type="sibTrans" cxnId="{13EB979C-D785-4A78-8942-1EE552901FE3}">
      <dgm:prSet/>
      <dgm:spPr/>
      <dgm:t>
        <a:bodyPr/>
        <a:lstStyle/>
        <a:p>
          <a:endParaRPr lang="ru-RU"/>
        </a:p>
      </dgm:t>
    </dgm:pt>
    <dgm:pt modelId="{2568096B-62A2-4414-ABA9-95B10C21000F}">
      <dgm:prSet phldrT="[Текст]" custT="1"/>
      <dgm:spPr/>
      <dgm:t>
        <a:bodyPr/>
        <a:lstStyle/>
        <a:p>
          <a:r>
            <a:rPr lang="ru-RU" sz="1600" b="1" dirty="0" smtClean="0"/>
            <a:t>Понимание смысла прочитанного</a:t>
          </a:r>
          <a:endParaRPr lang="ru-RU" sz="1600" b="1" dirty="0"/>
        </a:p>
      </dgm:t>
    </dgm:pt>
    <dgm:pt modelId="{333A51ED-0A4E-4AA4-8847-56E7FF5D3962}" type="parTrans" cxnId="{FE56798F-CACA-48DD-B80E-64E0F1B5EE15}">
      <dgm:prSet/>
      <dgm:spPr/>
      <dgm:t>
        <a:bodyPr/>
        <a:lstStyle/>
        <a:p>
          <a:endParaRPr lang="ru-RU"/>
        </a:p>
      </dgm:t>
    </dgm:pt>
    <dgm:pt modelId="{3AD0A581-0987-4218-94BC-4428E5B52BB6}" type="sibTrans" cxnId="{FE56798F-CACA-48DD-B80E-64E0F1B5EE15}">
      <dgm:prSet/>
      <dgm:spPr/>
      <dgm:t>
        <a:bodyPr/>
        <a:lstStyle/>
        <a:p>
          <a:endParaRPr lang="ru-RU"/>
        </a:p>
      </dgm:t>
    </dgm:pt>
    <dgm:pt modelId="{C19B98D1-964B-450F-B42D-DE40EDB69982}">
      <dgm:prSet phldrT="[Текст]" custT="1"/>
      <dgm:spPr/>
      <dgm:t>
        <a:bodyPr/>
        <a:lstStyle/>
        <a:p>
          <a:r>
            <a:rPr lang="ru-RU" sz="1600" b="1" i="1" dirty="0" smtClean="0"/>
            <a:t>Выразительность</a:t>
          </a:r>
          <a:endParaRPr lang="ru-RU" sz="1600" b="1" i="1" dirty="0"/>
        </a:p>
      </dgm:t>
    </dgm:pt>
    <dgm:pt modelId="{B779D5BC-E5BE-4CBA-9694-B0BFF781FDE7}" type="parTrans" cxnId="{B56C4F19-4660-47B2-8184-0A45B5C69782}">
      <dgm:prSet/>
      <dgm:spPr/>
      <dgm:t>
        <a:bodyPr/>
        <a:lstStyle/>
        <a:p>
          <a:endParaRPr lang="ru-RU"/>
        </a:p>
      </dgm:t>
    </dgm:pt>
    <dgm:pt modelId="{97B6556B-CEB0-4239-B9A4-81419CD84706}" type="sibTrans" cxnId="{B56C4F19-4660-47B2-8184-0A45B5C69782}">
      <dgm:prSet/>
      <dgm:spPr/>
      <dgm:t>
        <a:bodyPr/>
        <a:lstStyle/>
        <a:p>
          <a:endParaRPr lang="ru-RU"/>
        </a:p>
      </dgm:t>
    </dgm:pt>
    <dgm:pt modelId="{D797C6C9-CC83-4AE4-BF9C-C7D60E520DC4}">
      <dgm:prSet phldrT="[Текст]" custT="1"/>
      <dgm:spPr/>
      <dgm:t>
        <a:bodyPr/>
        <a:lstStyle/>
        <a:p>
          <a:r>
            <a:rPr lang="ru-RU" sz="1600" b="1" dirty="0" smtClean="0"/>
            <a:t>Правильность  чтения</a:t>
          </a:r>
          <a:endParaRPr lang="ru-RU" sz="1600" b="1" dirty="0"/>
        </a:p>
      </dgm:t>
    </dgm:pt>
    <dgm:pt modelId="{2CFC5D04-D616-4E2C-9478-83E8C1437C17}" type="parTrans" cxnId="{34D734EB-FF23-40F9-B448-E2C6AE9D8C4B}">
      <dgm:prSet/>
      <dgm:spPr/>
      <dgm:t>
        <a:bodyPr/>
        <a:lstStyle/>
        <a:p>
          <a:endParaRPr lang="ru-RU"/>
        </a:p>
      </dgm:t>
    </dgm:pt>
    <dgm:pt modelId="{066C4492-7BA1-43D2-BC39-B59979F95B0A}" type="sibTrans" cxnId="{34D734EB-FF23-40F9-B448-E2C6AE9D8C4B}">
      <dgm:prSet/>
      <dgm:spPr/>
      <dgm:t>
        <a:bodyPr/>
        <a:lstStyle/>
        <a:p>
          <a:endParaRPr lang="ru-RU"/>
        </a:p>
      </dgm:t>
    </dgm:pt>
    <dgm:pt modelId="{48A790D2-5235-4BF5-BC55-D41B4F71C997}" type="pres">
      <dgm:prSet presAssocID="{F0A9CE36-9012-4715-A51E-02E6DA51BC7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5FB623-C4B6-44AF-A3B3-1CC61A201EA0}" type="pres">
      <dgm:prSet presAssocID="{F0A9CE36-9012-4715-A51E-02E6DA51BC71}" presName="radial" presStyleCnt="0">
        <dgm:presLayoutVars>
          <dgm:animLvl val="ctr"/>
        </dgm:presLayoutVars>
      </dgm:prSet>
      <dgm:spPr/>
    </dgm:pt>
    <dgm:pt modelId="{47FDE7C0-0E5A-4B6E-A896-4144C2A09A7D}" type="pres">
      <dgm:prSet presAssocID="{5700DF1A-E281-40F5-A9C9-FEE8AE73DC84}" presName="centerShape" presStyleLbl="vennNode1" presStyleIdx="0" presStyleCnt="5"/>
      <dgm:spPr/>
      <dgm:t>
        <a:bodyPr/>
        <a:lstStyle/>
        <a:p>
          <a:endParaRPr lang="ru-RU"/>
        </a:p>
      </dgm:t>
    </dgm:pt>
    <dgm:pt modelId="{01523AB1-F0A8-4474-B415-BB67D1FBF0ED}" type="pres">
      <dgm:prSet presAssocID="{C5C1D556-EE22-45A0-889F-95B7D56B51C5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D7D1A-EC7B-456B-8324-563E2B180665}" type="pres">
      <dgm:prSet presAssocID="{2568096B-62A2-4414-ABA9-95B10C21000F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A94EA-405F-4E70-A01F-65D5111A64B2}" type="pres">
      <dgm:prSet presAssocID="{C19B98D1-964B-450F-B42D-DE40EDB69982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06FFF1-742C-4DF0-B2DE-BF4EB56F0CA8}" type="pres">
      <dgm:prSet presAssocID="{D797C6C9-CC83-4AE4-BF9C-C7D60E520DC4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6C4F19-4660-47B2-8184-0A45B5C69782}" srcId="{5700DF1A-E281-40F5-A9C9-FEE8AE73DC84}" destId="{C19B98D1-964B-450F-B42D-DE40EDB69982}" srcOrd="2" destOrd="0" parTransId="{B779D5BC-E5BE-4CBA-9694-B0BFF781FDE7}" sibTransId="{97B6556B-CEB0-4239-B9A4-81419CD84706}"/>
    <dgm:cxn modelId="{34D734EB-FF23-40F9-B448-E2C6AE9D8C4B}" srcId="{5700DF1A-E281-40F5-A9C9-FEE8AE73DC84}" destId="{D797C6C9-CC83-4AE4-BF9C-C7D60E520DC4}" srcOrd="3" destOrd="0" parTransId="{2CFC5D04-D616-4E2C-9478-83E8C1437C17}" sibTransId="{066C4492-7BA1-43D2-BC39-B59979F95B0A}"/>
    <dgm:cxn modelId="{65D540CE-690A-4C80-96E3-EE519E5CA7B8}" type="presOf" srcId="{F0A9CE36-9012-4715-A51E-02E6DA51BC71}" destId="{48A790D2-5235-4BF5-BC55-D41B4F71C997}" srcOrd="0" destOrd="0" presId="urn:microsoft.com/office/officeart/2005/8/layout/radial3"/>
    <dgm:cxn modelId="{99C65D8A-155D-491F-B24E-B2E3A4F21572}" type="presOf" srcId="{2568096B-62A2-4414-ABA9-95B10C21000F}" destId="{992D7D1A-EC7B-456B-8324-563E2B180665}" srcOrd="0" destOrd="0" presId="urn:microsoft.com/office/officeart/2005/8/layout/radial3"/>
    <dgm:cxn modelId="{80B0F0CD-E307-4584-A2CE-5351AEA4F5CD}" type="presOf" srcId="{5700DF1A-E281-40F5-A9C9-FEE8AE73DC84}" destId="{47FDE7C0-0E5A-4B6E-A896-4144C2A09A7D}" srcOrd="0" destOrd="0" presId="urn:microsoft.com/office/officeart/2005/8/layout/radial3"/>
    <dgm:cxn modelId="{20D818A6-CDD3-45C0-9C12-12B0894E6B0C}" type="presOf" srcId="{D797C6C9-CC83-4AE4-BF9C-C7D60E520DC4}" destId="{6F06FFF1-742C-4DF0-B2DE-BF4EB56F0CA8}" srcOrd="0" destOrd="0" presId="urn:microsoft.com/office/officeart/2005/8/layout/radial3"/>
    <dgm:cxn modelId="{29F26FD3-3D79-4FDC-8998-7635EF57A741}" type="presOf" srcId="{C19B98D1-964B-450F-B42D-DE40EDB69982}" destId="{926A94EA-405F-4E70-A01F-65D5111A64B2}" srcOrd="0" destOrd="0" presId="urn:microsoft.com/office/officeart/2005/8/layout/radial3"/>
    <dgm:cxn modelId="{8C27F2C1-186D-44CA-A338-CBC7117D421B}" srcId="{F0A9CE36-9012-4715-A51E-02E6DA51BC71}" destId="{5700DF1A-E281-40F5-A9C9-FEE8AE73DC84}" srcOrd="0" destOrd="0" parTransId="{C196A77A-7BF2-4D38-A7CE-A0119B38C952}" sibTransId="{CFDAD358-7913-4A6A-B26E-BE29FC9CF698}"/>
    <dgm:cxn modelId="{13EB979C-D785-4A78-8942-1EE552901FE3}" srcId="{5700DF1A-E281-40F5-A9C9-FEE8AE73DC84}" destId="{C5C1D556-EE22-45A0-889F-95B7D56B51C5}" srcOrd="0" destOrd="0" parTransId="{B35C09AB-9907-4C5A-8BB3-F552A6DDF423}" sibTransId="{E00AB677-E032-445D-BE76-4F0C265101C5}"/>
    <dgm:cxn modelId="{FE56798F-CACA-48DD-B80E-64E0F1B5EE15}" srcId="{5700DF1A-E281-40F5-A9C9-FEE8AE73DC84}" destId="{2568096B-62A2-4414-ABA9-95B10C21000F}" srcOrd="1" destOrd="0" parTransId="{333A51ED-0A4E-4AA4-8847-56E7FF5D3962}" sibTransId="{3AD0A581-0987-4218-94BC-4428E5B52BB6}"/>
    <dgm:cxn modelId="{B5B43D18-74A7-485F-A847-A2F982D1FCA7}" type="presOf" srcId="{C5C1D556-EE22-45A0-889F-95B7D56B51C5}" destId="{01523AB1-F0A8-4474-B415-BB67D1FBF0ED}" srcOrd="0" destOrd="0" presId="urn:microsoft.com/office/officeart/2005/8/layout/radial3"/>
    <dgm:cxn modelId="{9E23B960-0127-4D34-87F6-43597A7B1B37}" type="presParOf" srcId="{48A790D2-5235-4BF5-BC55-D41B4F71C997}" destId="{935FB623-C4B6-44AF-A3B3-1CC61A201EA0}" srcOrd="0" destOrd="0" presId="urn:microsoft.com/office/officeart/2005/8/layout/radial3"/>
    <dgm:cxn modelId="{17D4B4D7-FCF8-45DA-AB67-8A6C2A5C1641}" type="presParOf" srcId="{935FB623-C4B6-44AF-A3B3-1CC61A201EA0}" destId="{47FDE7C0-0E5A-4B6E-A896-4144C2A09A7D}" srcOrd="0" destOrd="0" presId="urn:microsoft.com/office/officeart/2005/8/layout/radial3"/>
    <dgm:cxn modelId="{C17EEE89-809F-44A0-B26C-FFE9A24B1C6A}" type="presParOf" srcId="{935FB623-C4B6-44AF-A3B3-1CC61A201EA0}" destId="{01523AB1-F0A8-4474-B415-BB67D1FBF0ED}" srcOrd="1" destOrd="0" presId="urn:microsoft.com/office/officeart/2005/8/layout/radial3"/>
    <dgm:cxn modelId="{548320AC-9EE6-43AD-B750-D65B3AFE4E97}" type="presParOf" srcId="{935FB623-C4B6-44AF-A3B3-1CC61A201EA0}" destId="{992D7D1A-EC7B-456B-8324-563E2B180665}" srcOrd="2" destOrd="0" presId="urn:microsoft.com/office/officeart/2005/8/layout/radial3"/>
    <dgm:cxn modelId="{5F26295E-CFE2-4370-8884-C2944AA58075}" type="presParOf" srcId="{935FB623-C4B6-44AF-A3B3-1CC61A201EA0}" destId="{926A94EA-405F-4E70-A01F-65D5111A64B2}" srcOrd="3" destOrd="0" presId="urn:microsoft.com/office/officeart/2005/8/layout/radial3"/>
    <dgm:cxn modelId="{B830D484-D58F-47BE-8AEE-F9C34BF90B73}" type="presParOf" srcId="{935FB623-C4B6-44AF-A3B3-1CC61A201EA0}" destId="{6F06FFF1-742C-4DF0-B2DE-BF4EB56F0CA8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FDE7C0-0E5A-4B6E-A896-4144C2A09A7D}">
      <dsp:nvSpPr>
        <dsp:cNvPr id="0" name=""/>
        <dsp:cNvSpPr/>
      </dsp:nvSpPr>
      <dsp:spPr>
        <a:xfrm>
          <a:off x="1978122" y="1317726"/>
          <a:ext cx="3282755" cy="328275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b="1" kern="1200" dirty="0" smtClean="0">
              <a:solidFill>
                <a:srgbClr val="0000FF"/>
              </a:solidFill>
            </a:rPr>
            <a:t>Навык чтения</a:t>
          </a:r>
          <a:endParaRPr lang="ru-RU" sz="5000" b="1" kern="1200" dirty="0">
            <a:solidFill>
              <a:srgbClr val="0000FF"/>
            </a:solidFill>
          </a:endParaRPr>
        </a:p>
      </dsp:txBody>
      <dsp:txXfrm>
        <a:off x="1978122" y="1317726"/>
        <a:ext cx="3282755" cy="3282755"/>
      </dsp:txXfrm>
    </dsp:sp>
    <dsp:sp modelId="{01523AB1-F0A8-4474-B415-BB67D1FBF0ED}">
      <dsp:nvSpPr>
        <dsp:cNvPr id="0" name=""/>
        <dsp:cNvSpPr/>
      </dsp:nvSpPr>
      <dsp:spPr>
        <a:xfrm>
          <a:off x="2798811" y="585"/>
          <a:ext cx="1641377" cy="16413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Техника чтения</a:t>
          </a:r>
          <a:endParaRPr lang="ru-RU" sz="2200" kern="1200" dirty="0"/>
        </a:p>
      </dsp:txBody>
      <dsp:txXfrm>
        <a:off x="2798811" y="585"/>
        <a:ext cx="1641377" cy="1641377"/>
      </dsp:txXfrm>
    </dsp:sp>
    <dsp:sp modelId="{992D7D1A-EC7B-456B-8324-563E2B180665}">
      <dsp:nvSpPr>
        <dsp:cNvPr id="0" name=""/>
        <dsp:cNvSpPr/>
      </dsp:nvSpPr>
      <dsp:spPr>
        <a:xfrm>
          <a:off x="4936640" y="2138415"/>
          <a:ext cx="1641377" cy="16413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Понимание смысла прочитанного</a:t>
          </a:r>
          <a:endParaRPr lang="ru-RU" sz="1600" b="1" kern="1200" dirty="0"/>
        </a:p>
      </dsp:txBody>
      <dsp:txXfrm>
        <a:off x="4936640" y="2138415"/>
        <a:ext cx="1641377" cy="1641377"/>
      </dsp:txXfrm>
    </dsp:sp>
    <dsp:sp modelId="{926A94EA-405F-4E70-A01F-65D5111A64B2}">
      <dsp:nvSpPr>
        <dsp:cNvPr id="0" name=""/>
        <dsp:cNvSpPr/>
      </dsp:nvSpPr>
      <dsp:spPr>
        <a:xfrm>
          <a:off x="2798811" y="4276244"/>
          <a:ext cx="1641377" cy="16413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Выразительность</a:t>
          </a:r>
          <a:endParaRPr lang="ru-RU" sz="1600" b="1" i="1" kern="1200" dirty="0"/>
        </a:p>
      </dsp:txBody>
      <dsp:txXfrm>
        <a:off x="2798811" y="4276244"/>
        <a:ext cx="1641377" cy="1641377"/>
      </dsp:txXfrm>
    </dsp:sp>
    <dsp:sp modelId="{6F06FFF1-742C-4DF0-B2DE-BF4EB56F0CA8}">
      <dsp:nvSpPr>
        <dsp:cNvPr id="0" name=""/>
        <dsp:cNvSpPr/>
      </dsp:nvSpPr>
      <dsp:spPr>
        <a:xfrm>
          <a:off x="660981" y="2138415"/>
          <a:ext cx="1641377" cy="16413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Правильность  чтения</a:t>
          </a:r>
          <a:endParaRPr lang="ru-RU" sz="1600" b="1" kern="1200" dirty="0"/>
        </a:p>
      </dsp:txBody>
      <dsp:txXfrm>
        <a:off x="660981" y="2138415"/>
        <a:ext cx="1641377" cy="1641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455B495-C6CF-441C-9B7A-014960485166}" type="datetimeFigureOut">
              <a:rPr lang="ru-RU" smtClean="0"/>
              <a:pPr/>
              <a:t>18.12.2011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B450388-F214-46EA-B8C3-B0BD598E3DD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korogovor.ru/%D0%A1%D0%BB%D0%BE%D0%B6%D0%BD%D1%8B%D0%B5-%D1%81%D0%BA%D0%BE%D1%80%D0%BE%D0%B3%D0%BE%D0%B2%D0%BE%D1%80%D0%BA%D0%B8.php" TargetMode="External"/><Relationship Id="rId2" Type="http://schemas.openxmlformats.org/officeDocument/2006/relationships/hyperlink" Target="http://skorogovor.ru/%D0%9F%D1%80%D0%BE%D1%81%D1%82%D1%8B%D0%B5-%D1%81%D0%BA%D0%BE%D1%80%D0%BE%D0%B3%D0%BE%D0%B2%D0%BE%D1%80%D0%BA%D0%B8.ph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estival.1september.ru/articles/514880/" TargetMode="External"/><Relationship Id="rId5" Type="http://schemas.openxmlformats.org/officeDocument/2006/relationships/hyperlink" Target="http://maxybaby.net.ua/index.php?loc=razvivashki&amp;igra=lyrics-by-heart" TargetMode="External"/><Relationship Id="rId4" Type="http://schemas.openxmlformats.org/officeDocument/2006/relationships/hyperlink" Target="http://forum.detochka.ru/index.php?showtopic=32965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Работа по развитию навыка чтения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5357826"/>
            <a:ext cx="5114778" cy="1101248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Материал подготовила Ерёменко Л.В.</a:t>
            </a:r>
          </a:p>
          <a:p>
            <a:r>
              <a:rPr lang="ru-RU" i="1" dirty="0" smtClean="0"/>
              <a:t>учитель начальных классов МОУ СОШ с.Катенино Варненского района Челябинской области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«Эхо» – учитель читает, дети повторяют с той же интонацией.</a:t>
            </a:r>
          </a:p>
          <a:p>
            <a:r>
              <a:rPr lang="ru-RU" dirty="0" smtClean="0"/>
              <a:t>«Ускорение» - предложение повторяется несколько раз, постепенно увеличивая темп и силу голоса.</a:t>
            </a:r>
          </a:p>
          <a:p>
            <a:r>
              <a:rPr lang="ru-RU" dirty="0" smtClean="0"/>
              <a:t>Чтение-пение – пропеть текст стихотворения на мотив любой песни.</a:t>
            </a:r>
          </a:p>
          <a:p>
            <a:r>
              <a:rPr lang="ru-RU" dirty="0" smtClean="0"/>
              <a:t>«Голоса» – чтение текста, подражая чьёму-либо голосу(старушки, ребёнка, слона и др.</a:t>
            </a:r>
          </a:p>
          <a:p>
            <a:r>
              <a:rPr lang="ru-RU" dirty="0" smtClean="0"/>
              <a:t>Чтение по ролям</a:t>
            </a:r>
          </a:p>
          <a:p>
            <a:r>
              <a:rPr lang="ru-RU" dirty="0" err="1" smtClean="0"/>
              <a:t>Инсценирование</a:t>
            </a:r>
            <a:endParaRPr lang="ru-RU" dirty="0" smtClean="0"/>
          </a:p>
          <a:p>
            <a:r>
              <a:rPr lang="ru-RU" dirty="0" smtClean="0"/>
              <a:t>Дикторское чтение – текст делим на части, каждый диктор готовится заранее(учитель занимается с каждым)</a:t>
            </a:r>
            <a:endParaRPr lang="ru-RU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4139952" y="2852936"/>
            <a:ext cx="100811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с вырезом 5">
            <a:hlinkClick r:id="rId3" action="ppaction://hlinksldjump"/>
          </p:cNvPr>
          <p:cNvSpPr/>
          <p:nvPr/>
        </p:nvSpPr>
        <p:spPr>
          <a:xfrm>
            <a:off x="6444208" y="6021288"/>
            <a:ext cx="1656184" cy="54868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250DB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280920" cy="4846320"/>
          </a:xfrm>
        </p:spPr>
        <p:txBody>
          <a:bodyPr>
            <a:noAutofit/>
          </a:bodyPr>
          <a:lstStyle/>
          <a:p>
            <a:r>
              <a:rPr lang="ru-RU" sz="3600" dirty="0" smtClean="0"/>
              <a:t>Белые бараны били в барабаны.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Белые </a:t>
            </a:r>
            <a:r>
              <a:rPr lang="ru-RU" sz="3600" dirty="0" smtClean="0"/>
              <a:t>бараны били в барабаны.</a:t>
            </a:r>
          </a:p>
          <a:p>
            <a:r>
              <a:rPr lang="ru-RU" sz="3600" dirty="0" smtClean="0"/>
              <a:t>Белые </a:t>
            </a:r>
            <a:r>
              <a:rPr lang="ru-RU" sz="3600" b="1" dirty="0" smtClean="0">
                <a:solidFill>
                  <a:srgbClr val="FF0000"/>
                </a:solidFill>
              </a:rPr>
              <a:t>бараны</a:t>
            </a:r>
            <a:r>
              <a:rPr lang="ru-RU" sz="3600" dirty="0" smtClean="0"/>
              <a:t> били в барабаны.</a:t>
            </a:r>
          </a:p>
          <a:p>
            <a:r>
              <a:rPr lang="ru-RU" sz="3600" dirty="0" smtClean="0"/>
              <a:t>Белые бараны </a:t>
            </a:r>
            <a:r>
              <a:rPr lang="ru-RU" sz="3600" b="1" dirty="0" smtClean="0">
                <a:solidFill>
                  <a:srgbClr val="FF0000"/>
                </a:solidFill>
              </a:rPr>
              <a:t>били</a:t>
            </a:r>
            <a:r>
              <a:rPr lang="ru-RU" sz="3600" dirty="0" smtClean="0"/>
              <a:t> в барабаны.</a:t>
            </a:r>
          </a:p>
          <a:p>
            <a:r>
              <a:rPr lang="ru-RU" sz="3600" dirty="0" smtClean="0"/>
              <a:t>Белые бараны били в </a:t>
            </a:r>
            <a:r>
              <a:rPr lang="ru-RU" sz="3600" b="1" dirty="0" smtClean="0">
                <a:solidFill>
                  <a:srgbClr val="FF0000"/>
                </a:solidFill>
              </a:rPr>
              <a:t>барабаны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Белые бараны били в барабаны?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Белые</a:t>
            </a:r>
            <a:r>
              <a:rPr lang="ru-RU" sz="3600" dirty="0" smtClean="0"/>
              <a:t> бараны били в барабаны?</a:t>
            </a:r>
          </a:p>
          <a:p>
            <a:r>
              <a:rPr lang="ru-RU" sz="3600" dirty="0" smtClean="0"/>
              <a:t>Белые </a:t>
            </a:r>
            <a:r>
              <a:rPr lang="ru-RU" sz="3600" b="1" dirty="0" smtClean="0">
                <a:solidFill>
                  <a:srgbClr val="002060"/>
                </a:solidFill>
              </a:rPr>
              <a:t>бараны</a:t>
            </a:r>
            <a:r>
              <a:rPr lang="ru-RU" sz="3600" dirty="0" smtClean="0"/>
              <a:t> били в барабаны?</a:t>
            </a:r>
          </a:p>
          <a:p>
            <a:r>
              <a:rPr lang="ru-RU" sz="3600" dirty="0" smtClean="0"/>
              <a:t>Белые бараны </a:t>
            </a:r>
            <a:r>
              <a:rPr lang="ru-RU" sz="3600" b="1" dirty="0" smtClean="0">
                <a:solidFill>
                  <a:srgbClr val="002060"/>
                </a:solidFill>
              </a:rPr>
              <a:t>били</a:t>
            </a:r>
            <a:r>
              <a:rPr lang="ru-RU" sz="3600" dirty="0" smtClean="0"/>
              <a:t> в барабаны?</a:t>
            </a:r>
          </a:p>
          <a:p>
            <a:r>
              <a:rPr lang="ru-RU" sz="3600" dirty="0" smtClean="0"/>
              <a:t>Белые бараны били в </a:t>
            </a:r>
            <a:r>
              <a:rPr lang="ru-RU" sz="3600" b="1" dirty="0" smtClean="0">
                <a:solidFill>
                  <a:srgbClr val="002060"/>
                </a:solidFill>
              </a:rPr>
              <a:t>барабаны</a:t>
            </a:r>
            <a:r>
              <a:rPr lang="ru-RU" sz="3600" dirty="0" smtClean="0"/>
              <a:t>?</a:t>
            </a:r>
          </a:p>
          <a:p>
            <a:endParaRPr lang="ru-RU" sz="36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812360" y="6237312"/>
            <a:ext cx="864096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Простые скороговорки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Черепашка не скучая час сидит за чашкой чая.</a:t>
            </a:r>
          </a:p>
          <a:p>
            <a:r>
              <a:rPr lang="ru-RU" dirty="0" smtClean="0"/>
              <a:t>Бородатый </a:t>
            </a:r>
            <a:r>
              <a:rPr lang="ru-RU" dirty="0" err="1" smtClean="0"/>
              <a:t>барабашка</a:t>
            </a:r>
            <a:r>
              <a:rPr lang="ru-RU" dirty="0" smtClean="0"/>
              <a:t> барабанит в барабан.</a:t>
            </a:r>
          </a:p>
          <a:p>
            <a:r>
              <a:rPr lang="ru-RU" dirty="0" smtClean="0"/>
              <a:t>Сколько ножек и сколько сапожек у сорока сороконожек?</a:t>
            </a:r>
          </a:p>
          <a:p>
            <a:r>
              <a:rPr lang="ru-RU" dirty="0" smtClean="0"/>
              <a:t>Смешные шутки у Саши и Мишутки.</a:t>
            </a:r>
          </a:p>
          <a:p>
            <a:r>
              <a:rPr lang="ru-RU" dirty="0" smtClean="0"/>
              <a:t>Четыре чёрненьких, </a:t>
            </a:r>
            <a:r>
              <a:rPr lang="ru-RU" dirty="0" err="1" smtClean="0"/>
              <a:t>чумазеньких</a:t>
            </a:r>
            <a:r>
              <a:rPr lang="ru-RU" dirty="0" smtClean="0"/>
              <a:t>, чертёнка </a:t>
            </a:r>
            <a:br>
              <a:rPr lang="ru-RU" dirty="0" smtClean="0"/>
            </a:br>
            <a:r>
              <a:rPr lang="ru-RU" dirty="0" smtClean="0"/>
              <a:t>Чертили чёрными чернилами чертёж .</a:t>
            </a:r>
          </a:p>
          <a:p>
            <a:r>
              <a:rPr lang="ru-RU" dirty="0" smtClean="0"/>
              <a:t>Яша с Пашей ели кашу, </a:t>
            </a:r>
            <a:br>
              <a:rPr lang="ru-RU" dirty="0" smtClean="0"/>
            </a:br>
            <a:r>
              <a:rPr lang="ru-RU" dirty="0" smtClean="0"/>
              <a:t>Саша с </a:t>
            </a:r>
            <a:r>
              <a:rPr lang="ru-RU" dirty="0" err="1" smtClean="0"/>
              <a:t>Ташей</a:t>
            </a:r>
            <a:r>
              <a:rPr lang="ru-RU" dirty="0" smtClean="0"/>
              <a:t> простоквашу, </a:t>
            </a:r>
            <a:br>
              <a:rPr lang="ru-RU" dirty="0" smtClean="0"/>
            </a:br>
            <a:r>
              <a:rPr lang="ru-RU" dirty="0" smtClean="0"/>
              <a:t>А Мишутка - селедку под шубкой.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72200" y="587727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далее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064896" cy="1143000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Сложные скороговорки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Крокодил зарылся в ил, </a:t>
            </a:r>
            <a:br>
              <a:rPr lang="ru-RU" dirty="0" smtClean="0"/>
            </a:br>
            <a:r>
              <a:rPr lang="ru-RU" dirty="0" smtClean="0"/>
              <a:t>Крокодила Нил манил.</a:t>
            </a:r>
          </a:p>
          <a:p>
            <a:r>
              <a:rPr lang="ru-RU" dirty="0" smtClean="0"/>
              <a:t>Замок на двери, зарплата в Твери.</a:t>
            </a:r>
          </a:p>
          <a:p>
            <a:r>
              <a:rPr lang="ru-RU" dirty="0" smtClean="0"/>
              <a:t>Командир давал команды командирам чужих команд.</a:t>
            </a:r>
          </a:p>
          <a:p>
            <a:r>
              <a:rPr lang="ru-RU" dirty="0" smtClean="0"/>
              <a:t>Плут на Плутоне переплыл пруд.</a:t>
            </a:r>
          </a:p>
          <a:p>
            <a:r>
              <a:rPr lang="ru-RU" dirty="0" smtClean="0"/>
              <a:t>Сетчатый сачок зацепился за сучок.</a:t>
            </a:r>
          </a:p>
          <a:p>
            <a:r>
              <a:rPr lang="ru-RU" dirty="0" smtClean="0"/>
              <a:t>К Кларе пришли две Вари.</a:t>
            </a:r>
          </a:p>
          <a:p>
            <a:r>
              <a:rPr lang="ru-RU" dirty="0" smtClean="0"/>
              <a:t>Параллелограмм </a:t>
            </a:r>
            <a:r>
              <a:rPr lang="ru-RU" dirty="0" err="1" smtClean="0"/>
              <a:t>паралеллограммил</a:t>
            </a:r>
            <a:r>
              <a:rPr lang="ru-RU" dirty="0" smtClean="0"/>
              <a:t> </a:t>
            </a:r>
            <a:r>
              <a:rPr lang="ru-RU" dirty="0" err="1" smtClean="0"/>
              <a:t>паралеллограммил</a:t>
            </a:r>
            <a:r>
              <a:rPr lang="ru-RU" dirty="0" smtClean="0"/>
              <a:t> да не </a:t>
            </a:r>
            <a:r>
              <a:rPr lang="ru-RU" dirty="0" err="1" smtClean="0"/>
              <a:t>выпараллелограммировал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084168" y="6165304"/>
            <a:ext cx="165618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/>
          <a:lstStyle/>
          <a:p>
            <a:r>
              <a:rPr lang="ru-RU" dirty="0" smtClean="0"/>
              <a:t>Для заучивания наизусть.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7239000" cy="52565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Листопад, листопад.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Белка прячет в листья клад: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Желуди, грибочки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Для сынка и дочки.</a:t>
            </a:r>
          </a:p>
          <a:p>
            <a:r>
              <a:rPr lang="ru-RU" b="1" dirty="0" err="1" smtClean="0">
                <a:solidFill>
                  <a:srgbClr val="0000FF"/>
                </a:solidFill>
              </a:rPr>
              <a:t>Та-ра-ра-ра</a:t>
            </a:r>
            <a:r>
              <a:rPr lang="ru-RU" b="1" dirty="0" smtClean="0">
                <a:solidFill>
                  <a:srgbClr val="0000FF"/>
                </a:solidFill>
              </a:rPr>
              <a:t>, </a:t>
            </a:r>
            <a:r>
              <a:rPr lang="ru-RU" b="1" dirty="0" err="1" smtClean="0">
                <a:solidFill>
                  <a:srgbClr val="0000FF"/>
                </a:solidFill>
              </a:rPr>
              <a:t>та-ра-ра</a:t>
            </a:r>
            <a:r>
              <a:rPr lang="ru-RU" b="1" dirty="0" smtClean="0">
                <a:solidFill>
                  <a:srgbClr val="0000FF"/>
                </a:solidFill>
              </a:rPr>
              <a:t>, 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Кто в окно стучит с утра? 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Это гости к нам пришли 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И подарки принесли.</a:t>
            </a:r>
          </a:p>
          <a:p>
            <a:r>
              <a:rPr lang="ru-RU" b="1" dirty="0" smtClean="0">
                <a:solidFill>
                  <a:srgbClr val="004620"/>
                </a:solidFill>
              </a:rPr>
              <a:t>Снег посыпал в ноябре,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Значит, все в порядке.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Будет горка во дворе,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Выноси лопатки.</a:t>
            </a:r>
            <a:endParaRPr lang="ru-RU" b="1" dirty="0">
              <a:solidFill>
                <a:srgbClr val="00462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7239000" cy="61206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4620"/>
                </a:solidFill>
              </a:rPr>
              <a:t>Ну-ка, елочка, светлей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Заблести огнями,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Чтобы лапы у зверей </a:t>
            </a:r>
            <a:br>
              <a:rPr lang="ru-RU" b="1" dirty="0" smtClean="0">
                <a:solidFill>
                  <a:srgbClr val="004620"/>
                </a:solidFill>
              </a:rPr>
            </a:br>
            <a:r>
              <a:rPr lang="ru-RU" b="1" dirty="0" smtClean="0">
                <a:solidFill>
                  <a:srgbClr val="004620"/>
                </a:solidFill>
              </a:rPr>
              <a:t>Заплясали сами.</a:t>
            </a:r>
          </a:p>
          <a:p>
            <a:r>
              <a:rPr lang="ru-RU" b="1" dirty="0" smtClean="0">
                <a:solidFill>
                  <a:srgbClr val="170BB5"/>
                </a:solidFill>
              </a:rPr>
              <a:t>К нам пришла собачка, </a:t>
            </a:r>
            <a:br>
              <a:rPr lang="ru-RU" b="1" dirty="0" smtClean="0">
                <a:solidFill>
                  <a:srgbClr val="170BB5"/>
                </a:solidFill>
              </a:rPr>
            </a:br>
            <a:r>
              <a:rPr lang="ru-RU" b="1" dirty="0" smtClean="0">
                <a:solidFill>
                  <a:srgbClr val="170BB5"/>
                </a:solidFill>
              </a:rPr>
              <a:t>Умная собачка, </a:t>
            </a:r>
            <a:br>
              <a:rPr lang="ru-RU" b="1" dirty="0" smtClean="0">
                <a:solidFill>
                  <a:srgbClr val="170BB5"/>
                </a:solidFill>
              </a:rPr>
            </a:br>
            <a:r>
              <a:rPr lang="ru-RU" b="1" dirty="0" smtClean="0">
                <a:solidFill>
                  <a:srgbClr val="170BB5"/>
                </a:solidFill>
              </a:rPr>
              <a:t>С детками играет, </a:t>
            </a:r>
            <a:br>
              <a:rPr lang="ru-RU" b="1" dirty="0" smtClean="0">
                <a:solidFill>
                  <a:srgbClr val="170BB5"/>
                </a:solidFill>
              </a:rPr>
            </a:br>
            <a:r>
              <a:rPr lang="ru-RU" b="1" dirty="0" smtClean="0">
                <a:solidFill>
                  <a:srgbClr val="170BB5"/>
                </a:solidFill>
              </a:rPr>
              <a:t>Очень громко лает! </a:t>
            </a:r>
            <a:br>
              <a:rPr lang="ru-RU" b="1" dirty="0" smtClean="0">
                <a:solidFill>
                  <a:srgbClr val="170BB5"/>
                </a:solidFill>
              </a:rPr>
            </a:br>
            <a:r>
              <a:rPr lang="ru-RU" b="1" dirty="0" smtClean="0">
                <a:solidFill>
                  <a:srgbClr val="170BB5"/>
                </a:solidFill>
              </a:rPr>
              <a:t>Гав! Гав!..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Лает весело щенок: —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Я сегодня дом стерег!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Ну а мама отдыхала, 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Только хвостиком махала!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012160" y="6021288"/>
            <a:ext cx="1584176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467544" y="260648"/>
            <a:ext cx="7239000" cy="6408712"/>
          </a:xfrm>
        </p:spPr>
        <p:txBody>
          <a:bodyPr>
            <a:normAutofit fontScale="85000" lnSpcReduction="20000"/>
          </a:bodyPr>
          <a:lstStyle/>
          <a:p>
            <a:r>
              <a:rPr lang="ru-RU" sz="3500" b="1" dirty="0" smtClean="0">
                <a:solidFill>
                  <a:srgbClr val="002060"/>
                </a:solidFill>
              </a:rPr>
              <a:t>Лупоглазая лягушка </a:t>
            </a:r>
            <a:br>
              <a:rPr lang="ru-RU" sz="3500" b="1" dirty="0" smtClean="0">
                <a:solidFill>
                  <a:srgbClr val="002060"/>
                </a:solidFill>
              </a:rPr>
            </a:br>
            <a:r>
              <a:rPr lang="ru-RU" sz="3500" b="1" dirty="0" smtClean="0">
                <a:solidFill>
                  <a:srgbClr val="002060"/>
                </a:solidFill>
              </a:rPr>
              <a:t>Надувает важно брюшко. </a:t>
            </a:r>
            <a:br>
              <a:rPr lang="ru-RU" sz="3500" b="1" dirty="0" smtClean="0">
                <a:solidFill>
                  <a:srgbClr val="002060"/>
                </a:solidFill>
              </a:rPr>
            </a:br>
            <a:r>
              <a:rPr lang="ru-RU" sz="3500" b="1" dirty="0" smtClean="0">
                <a:solidFill>
                  <a:srgbClr val="002060"/>
                </a:solidFill>
              </a:rPr>
              <a:t>У нее одна забота: </a:t>
            </a:r>
            <a:br>
              <a:rPr lang="ru-RU" sz="3500" b="1" dirty="0" smtClean="0">
                <a:solidFill>
                  <a:srgbClr val="002060"/>
                </a:solidFill>
              </a:rPr>
            </a:br>
            <a:r>
              <a:rPr lang="ru-RU" sz="3500" b="1" dirty="0" smtClean="0">
                <a:solidFill>
                  <a:srgbClr val="002060"/>
                </a:solidFill>
              </a:rPr>
              <a:t>Комара поймать охота.</a:t>
            </a:r>
          </a:p>
          <a:p>
            <a:r>
              <a:rPr lang="ru-RU" sz="3500" b="1" dirty="0" smtClean="0">
                <a:solidFill>
                  <a:srgbClr val="00B050"/>
                </a:solidFill>
              </a:rPr>
              <a:t>Ходит ёжик по </a:t>
            </a:r>
            <a:r>
              <a:rPr lang="ru-RU" sz="3500" b="1" dirty="0" err="1" smtClean="0">
                <a:solidFill>
                  <a:srgbClr val="00B050"/>
                </a:solidFill>
              </a:rPr>
              <a:t>лесУ</a:t>
            </a:r>
            <a:r>
              <a:rPr lang="ru-RU" sz="3500" b="1" dirty="0" smtClean="0">
                <a:solidFill>
                  <a:srgbClr val="00B050"/>
                </a:solidFill>
              </a:rPr>
              <a:t/>
            </a:r>
            <a:br>
              <a:rPr lang="ru-RU" sz="3500" b="1" dirty="0" smtClean="0">
                <a:solidFill>
                  <a:srgbClr val="00B050"/>
                </a:solidFill>
              </a:rPr>
            </a:br>
            <a:r>
              <a:rPr lang="ru-RU" sz="3500" b="1" dirty="0" smtClean="0">
                <a:solidFill>
                  <a:srgbClr val="00B050"/>
                </a:solidFill>
              </a:rPr>
              <a:t>С барабулькой на носу.</a:t>
            </a:r>
            <a:br>
              <a:rPr lang="ru-RU" sz="3500" b="1" dirty="0" smtClean="0">
                <a:solidFill>
                  <a:srgbClr val="00B050"/>
                </a:solidFill>
              </a:rPr>
            </a:br>
            <a:r>
              <a:rPr lang="ru-RU" sz="3500" b="1" dirty="0" smtClean="0">
                <a:solidFill>
                  <a:srgbClr val="00B050"/>
                </a:solidFill>
              </a:rPr>
              <a:t>Хочешь завтра мы с тобой</a:t>
            </a:r>
            <a:br>
              <a:rPr lang="ru-RU" sz="3500" b="1" dirty="0" smtClean="0">
                <a:solidFill>
                  <a:srgbClr val="00B050"/>
                </a:solidFill>
              </a:rPr>
            </a:br>
            <a:r>
              <a:rPr lang="ru-RU" sz="3500" b="1" dirty="0" smtClean="0">
                <a:solidFill>
                  <a:srgbClr val="00B050"/>
                </a:solidFill>
              </a:rPr>
              <a:t>Тоже вместе в лес пойдем,</a:t>
            </a:r>
            <a:br>
              <a:rPr lang="ru-RU" sz="3500" b="1" dirty="0" smtClean="0">
                <a:solidFill>
                  <a:srgbClr val="00B050"/>
                </a:solidFill>
              </a:rPr>
            </a:br>
            <a:r>
              <a:rPr lang="ru-RU" sz="3500" b="1" dirty="0" smtClean="0">
                <a:solidFill>
                  <a:srgbClr val="00B050"/>
                </a:solidFill>
              </a:rPr>
              <a:t>И такую барабульку</a:t>
            </a:r>
            <a:br>
              <a:rPr lang="ru-RU" sz="3500" b="1" dirty="0" smtClean="0">
                <a:solidFill>
                  <a:srgbClr val="00B050"/>
                </a:solidFill>
              </a:rPr>
            </a:br>
            <a:r>
              <a:rPr lang="ru-RU" sz="3500" b="1" dirty="0" smtClean="0">
                <a:solidFill>
                  <a:srgbClr val="00B050"/>
                </a:solidFill>
              </a:rPr>
              <a:t>Обязательно найдем.</a:t>
            </a:r>
          </a:p>
          <a:p>
            <a:r>
              <a:rPr lang="ru-RU" sz="3500" b="1" dirty="0" smtClean="0"/>
              <a:t>Снял зайчишка тапочки,</a:t>
            </a:r>
            <a:br>
              <a:rPr lang="ru-RU" sz="3500" b="1" dirty="0" smtClean="0"/>
            </a:br>
            <a:r>
              <a:rPr lang="ru-RU" sz="3500" b="1" dirty="0" smtClean="0"/>
              <a:t>чисто вымыл лапочки,</a:t>
            </a:r>
            <a:br>
              <a:rPr lang="ru-RU" sz="3500" b="1" dirty="0" smtClean="0"/>
            </a:br>
            <a:r>
              <a:rPr lang="ru-RU" sz="3500" b="1" dirty="0" smtClean="0"/>
              <a:t>съел морковку</a:t>
            </a:r>
            <a:br>
              <a:rPr lang="ru-RU" sz="3500" b="1" dirty="0" smtClean="0"/>
            </a:br>
            <a:r>
              <a:rPr lang="ru-RU" sz="3500" b="1" dirty="0" smtClean="0"/>
              <a:t>и в кровать.</a:t>
            </a:r>
            <a:br>
              <a:rPr lang="ru-RU" sz="3500" b="1" dirty="0" smtClean="0"/>
            </a:br>
            <a:r>
              <a:rPr lang="ru-RU" sz="3500" b="1" dirty="0" smtClean="0"/>
              <a:t>будет зайка крепко спать.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6012160" y="5805264"/>
            <a:ext cx="158417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536" y="620688"/>
            <a:ext cx="2376264" cy="30469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мал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мама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малыш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молоко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мальчик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макароны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620688"/>
            <a:ext cx="2304256" cy="30469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пар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парк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поезд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проход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паровоз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пингвины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80112" y="620688"/>
            <a:ext cx="2304256" cy="3046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лук</a:t>
            </a:r>
          </a:p>
          <a:p>
            <a:r>
              <a:rPr lang="ru-RU" sz="3200" b="1" dirty="0" smtClean="0"/>
              <a:t>ларь</a:t>
            </a:r>
          </a:p>
          <a:p>
            <a:r>
              <a:rPr lang="ru-RU" sz="3200" b="1" dirty="0" smtClean="0"/>
              <a:t>латок</a:t>
            </a:r>
          </a:p>
          <a:p>
            <a:r>
              <a:rPr lang="ru-RU" sz="3200" b="1" dirty="0" smtClean="0"/>
              <a:t>лопата</a:t>
            </a:r>
          </a:p>
          <a:p>
            <a:r>
              <a:rPr lang="ru-RU" sz="3200" b="1" dirty="0" smtClean="0"/>
              <a:t>лукошко</a:t>
            </a:r>
          </a:p>
          <a:p>
            <a:r>
              <a:rPr lang="ru-RU" sz="3200" b="1" dirty="0" smtClean="0"/>
              <a:t>лесовозы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3568" y="4005064"/>
            <a:ext cx="1944216" cy="26776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вор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полк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камыш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неделя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колбаса</a:t>
            </a:r>
          </a:p>
          <a:p>
            <a:r>
              <a:rPr lang="ru-RU" sz="2800" b="1" dirty="0" smtClean="0">
                <a:solidFill>
                  <a:srgbClr val="FFC000"/>
                </a:solidFill>
              </a:rPr>
              <a:t>карандаш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848" y="3933056"/>
            <a:ext cx="1944216" cy="26776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4620"/>
                </a:solidFill>
              </a:rPr>
              <a:t>сок</a:t>
            </a:r>
          </a:p>
          <a:p>
            <a:r>
              <a:rPr lang="ru-RU" sz="2800" b="1" dirty="0" smtClean="0">
                <a:solidFill>
                  <a:srgbClr val="004620"/>
                </a:solidFill>
              </a:rPr>
              <a:t>пыль</a:t>
            </a:r>
          </a:p>
          <a:p>
            <a:r>
              <a:rPr lang="ru-RU" sz="2800" b="1" dirty="0" smtClean="0">
                <a:solidFill>
                  <a:srgbClr val="004620"/>
                </a:solidFill>
              </a:rPr>
              <a:t>ветка</a:t>
            </a:r>
          </a:p>
          <a:p>
            <a:r>
              <a:rPr lang="ru-RU" sz="2800" b="1" dirty="0" smtClean="0">
                <a:solidFill>
                  <a:srgbClr val="004620"/>
                </a:solidFill>
              </a:rPr>
              <a:t>берёза</a:t>
            </a:r>
          </a:p>
          <a:p>
            <a:r>
              <a:rPr lang="ru-RU" sz="2800" b="1" dirty="0" smtClean="0">
                <a:solidFill>
                  <a:srgbClr val="004620"/>
                </a:solidFill>
              </a:rPr>
              <a:t>молоток</a:t>
            </a:r>
          </a:p>
          <a:p>
            <a:r>
              <a:rPr lang="ru-RU" sz="2800" b="1" dirty="0" smtClean="0">
                <a:solidFill>
                  <a:srgbClr val="004620"/>
                </a:solidFill>
              </a:rPr>
              <a:t>сентябрь</a:t>
            </a:r>
            <a:endParaRPr lang="ru-RU" sz="2800" b="1" dirty="0">
              <a:solidFill>
                <a:srgbClr val="00462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239000" cy="55432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Спой как песню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8676456" cy="484632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</a:t>
            </a:r>
            <a:r>
              <a:rPr lang="ru-RU" sz="4800" b="1" dirty="0" err="1" smtClean="0"/>
              <a:t>Ежинки</a:t>
            </a:r>
            <a:endParaRPr lang="ru-RU" sz="4800" b="1" dirty="0" smtClean="0"/>
          </a:p>
          <a:p>
            <a:pPr>
              <a:buNone/>
            </a:pPr>
            <a:r>
              <a:rPr lang="ru-RU" sz="4000" dirty="0" smtClean="0"/>
              <a:t>  Смотрит ежик в небеса:</a:t>
            </a:r>
            <a:br>
              <a:rPr lang="ru-RU" sz="4000" dirty="0" smtClean="0"/>
            </a:br>
            <a:r>
              <a:rPr lang="ru-RU" sz="4000" dirty="0" smtClean="0"/>
              <a:t>Это что за чудеса?</a:t>
            </a:r>
            <a:br>
              <a:rPr lang="ru-RU" sz="4000" dirty="0" smtClean="0"/>
            </a:br>
            <a:r>
              <a:rPr lang="ru-RU" sz="4000" dirty="0" smtClean="0"/>
              <a:t>В небе ежики летают,</a:t>
            </a:r>
            <a:br>
              <a:rPr lang="ru-RU" sz="4000" dirty="0" smtClean="0"/>
            </a:br>
            <a:r>
              <a:rPr lang="ru-RU" sz="4000" dirty="0" smtClean="0"/>
              <a:t>А возьмешь в ладошки - тают!</a:t>
            </a:r>
            <a:br>
              <a:rPr lang="ru-RU" sz="4000" dirty="0" smtClean="0"/>
            </a:br>
            <a:r>
              <a:rPr lang="ru-RU" sz="4000" dirty="0" err="1" smtClean="0"/>
              <a:t>Ежики-ежинки</a:t>
            </a:r>
            <a:r>
              <a:rPr lang="ru-RU" sz="4000" dirty="0" smtClean="0"/>
              <a:t>, первые снежинки.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516216" y="638132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620688"/>
            <a:ext cx="7239000" cy="484632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      </a:t>
            </a:r>
            <a:r>
              <a:rPr lang="ru-RU" sz="4000" b="1" dirty="0" smtClean="0"/>
              <a:t>Мурка</a:t>
            </a:r>
          </a:p>
          <a:p>
            <a:pPr>
              <a:buNone/>
            </a:pPr>
            <a:r>
              <a:rPr lang="ru-RU" sz="4000" dirty="0" smtClean="0"/>
              <a:t>  Мурка шубку прилизала,</a:t>
            </a:r>
            <a:br>
              <a:rPr lang="ru-RU" sz="4000" dirty="0" smtClean="0"/>
            </a:br>
            <a:r>
              <a:rPr lang="ru-RU" sz="4000" dirty="0" smtClean="0"/>
              <a:t>Новый бантик повязала.</a:t>
            </a:r>
            <a:br>
              <a:rPr lang="ru-RU" sz="4000" dirty="0" smtClean="0"/>
            </a:br>
            <a:r>
              <a:rPr lang="ru-RU" sz="4000" dirty="0" smtClean="0"/>
              <a:t>А еще нашлись у кошки</a:t>
            </a:r>
            <a:br>
              <a:rPr lang="ru-RU" sz="4000" dirty="0" smtClean="0"/>
            </a:br>
            <a:r>
              <a:rPr lang="ru-RU" sz="4000" dirty="0" smtClean="0"/>
              <a:t>Рукавички и сапожки.</a:t>
            </a:r>
            <a:br>
              <a:rPr lang="ru-RU" sz="4000" dirty="0" smtClean="0"/>
            </a:br>
            <a:r>
              <a:rPr lang="ru-RU" sz="4000" dirty="0" smtClean="0"/>
              <a:t>Улыбнулась </a:t>
            </a:r>
            <a:r>
              <a:rPr lang="ru-RU" sz="4000" dirty="0" err="1" smtClean="0"/>
              <a:t>Мурочка</a:t>
            </a:r>
            <a:r>
              <a:rPr lang="ru-RU" sz="4000" dirty="0" smtClean="0"/>
              <a:t>:</a:t>
            </a:r>
            <a:br>
              <a:rPr lang="ru-RU" sz="4000" dirty="0" smtClean="0"/>
            </a:br>
            <a:r>
              <a:rPr lang="ru-RU" sz="4000" dirty="0" smtClean="0"/>
              <a:t>Я теперь Снегурочка!</a:t>
            </a:r>
            <a:endParaRPr lang="ru-RU" sz="40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6228184" y="6093296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214290"/>
          <a:ext cx="7239000" cy="5918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для понимания смысла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</a:p>
          <a:p>
            <a:r>
              <a:rPr lang="ru-RU" dirty="0" err="1" smtClean="0"/>
              <a:t>Озаглавливание</a:t>
            </a:r>
            <a:r>
              <a:rPr lang="ru-RU" dirty="0" smtClean="0"/>
              <a:t> текста</a:t>
            </a:r>
          </a:p>
          <a:p>
            <a:r>
              <a:rPr lang="ru-RU" dirty="0" smtClean="0"/>
              <a:t>Деление текста на части и составление плана</a:t>
            </a:r>
          </a:p>
          <a:p>
            <a:r>
              <a:rPr lang="ru-RU" dirty="0" smtClean="0"/>
              <a:t>Определение темы и главной мысли текста</a:t>
            </a:r>
          </a:p>
          <a:p>
            <a:r>
              <a:rPr lang="ru-RU" dirty="0" smtClean="0"/>
              <a:t>Определение типа текста</a:t>
            </a:r>
          </a:p>
          <a:p>
            <a:r>
              <a:rPr lang="ru-RU" dirty="0" smtClean="0"/>
              <a:t>Подбор иллюстраций</a:t>
            </a:r>
          </a:p>
          <a:p>
            <a:r>
              <a:rPr lang="ru-RU" dirty="0" smtClean="0"/>
              <a:t>По иллюстрациям определить содержание</a:t>
            </a:r>
          </a:p>
          <a:p>
            <a:r>
              <a:rPr lang="ru-RU" dirty="0" smtClean="0"/>
              <a:t>Выборочное чтение</a:t>
            </a:r>
          </a:p>
          <a:p>
            <a:r>
              <a:rPr lang="ru-RU" dirty="0" smtClean="0"/>
              <a:t>Работа по вопросам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7239000" cy="5929354"/>
          </a:xfrm>
        </p:spPr>
        <p:txBody>
          <a:bodyPr>
            <a:normAutofit/>
          </a:bodyPr>
          <a:lstStyle/>
          <a:p>
            <a:r>
              <a:rPr lang="ru-RU" dirty="0" smtClean="0"/>
              <a:t>Восстановление деформированного текста</a:t>
            </a:r>
          </a:p>
          <a:p>
            <a:r>
              <a:rPr lang="ru-RU" dirty="0" smtClean="0"/>
              <a:t>Распространение предложений</a:t>
            </a:r>
          </a:p>
          <a:p>
            <a:r>
              <a:rPr lang="ru-RU" dirty="0" smtClean="0"/>
              <a:t>Фантограммы (фантазии при работе с текстом- меняют героя, придумывают продолжение)</a:t>
            </a:r>
          </a:p>
          <a:p>
            <a:r>
              <a:rPr lang="ru-RU" dirty="0" smtClean="0"/>
              <a:t> составление кроссвордов</a:t>
            </a:r>
          </a:p>
          <a:p>
            <a:r>
              <a:rPr lang="ru-RU" dirty="0" smtClean="0"/>
              <a:t>Викторины по прочитанным произведениям</a:t>
            </a:r>
          </a:p>
          <a:p>
            <a:r>
              <a:rPr lang="ru-RU" dirty="0" smtClean="0"/>
              <a:t>Мини-сочинения с целью анализа характера или поступка героя</a:t>
            </a:r>
          </a:p>
          <a:p>
            <a:r>
              <a:rPr lang="ru-RU" dirty="0" smtClean="0"/>
              <a:t>Подбор загадок, пословиц и поговорок</a:t>
            </a:r>
          </a:p>
          <a:p>
            <a:r>
              <a:rPr lang="ru-RU" dirty="0" smtClean="0"/>
              <a:t>Составление ребусов к словам из текста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</a:t>
            </a:r>
            <a:r>
              <a:rPr lang="ru-RU" sz="1400" dirty="0" smtClean="0"/>
              <a:t>слайды 6-12 нач.школа №12 2004г.</a:t>
            </a:r>
            <a:endParaRPr lang="ru-RU" sz="1400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524328" y="332656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6300192" y="6381328"/>
            <a:ext cx="1584176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239000" cy="770344"/>
          </a:xfrm>
        </p:spPr>
        <p:txBody>
          <a:bodyPr/>
          <a:lstStyle/>
          <a:p>
            <a:r>
              <a:rPr lang="ru-RU" dirty="0" smtClean="0"/>
              <a:t>Деформированный текст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8075240" cy="4846320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/>
              <a:t>1.Дядя Миша и его сын Вася принесли лебедей домой. Птицы стали жить у них во дворе.</a:t>
            </a:r>
          </a:p>
          <a:p>
            <a:pPr>
              <a:buNone/>
            </a:pPr>
            <a:r>
              <a:rPr lang="ru-RU" sz="3600" b="1" dirty="0" smtClean="0"/>
              <a:t>Озеро стало замерзать. Лебеди могли погибнуть.</a:t>
            </a:r>
          </a:p>
          <a:p>
            <a:pPr>
              <a:buNone/>
            </a:pPr>
            <a:r>
              <a:rPr lang="ru-RU" sz="3600" b="1" dirty="0" smtClean="0"/>
              <a:t>Осенью два лебедя остались жить на озере. У одного из них болело крыло.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092280" y="630932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836712"/>
            <a:ext cx="8352928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    2.Там жила злая змея. </a:t>
            </a:r>
          </a:p>
          <a:p>
            <a:pPr>
              <a:buNone/>
            </a:pPr>
            <a:r>
              <a:rPr lang="ru-RU" sz="4400" dirty="0" smtClean="0"/>
              <a:t>По дороге он встретил лису.</a:t>
            </a:r>
          </a:p>
          <a:p>
            <a:pPr>
              <a:buNone/>
            </a:pPr>
            <a:r>
              <a:rPr lang="ru-RU" sz="4400" dirty="0" smtClean="0"/>
              <a:t>У кролика дрогнуло сердце.</a:t>
            </a:r>
          </a:p>
          <a:p>
            <a:pPr>
              <a:buNone/>
            </a:pPr>
            <a:r>
              <a:rPr lang="ru-RU" sz="4400" dirty="0" smtClean="0"/>
              <a:t>Он бросился к пещере.</a:t>
            </a:r>
          </a:p>
          <a:p>
            <a:pPr>
              <a:buNone/>
            </a:pPr>
            <a:r>
              <a:rPr lang="ru-RU" sz="4400" dirty="0" smtClean="0"/>
              <a:t>Маленький кролик бежал домой.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660232" y="623731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7239000" cy="48463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3.</a:t>
            </a:r>
            <a:r>
              <a:rPr lang="ru-RU" dirty="0" smtClean="0"/>
              <a:t> </a:t>
            </a:r>
            <a:r>
              <a:rPr lang="ru-RU" sz="4000" dirty="0" smtClean="0"/>
              <a:t>У неё было сломано крыло.</a:t>
            </a:r>
          </a:p>
          <a:p>
            <a:pPr>
              <a:buNone/>
            </a:pPr>
            <a:r>
              <a:rPr lang="ru-RU" sz="4000" dirty="0" smtClean="0"/>
              <a:t>  Мальчик принёс бедняжку домой.</a:t>
            </a:r>
          </a:p>
          <a:p>
            <a:pPr>
              <a:buNone/>
            </a:pPr>
            <a:r>
              <a:rPr lang="ru-RU" sz="4000" dirty="0" smtClean="0"/>
              <a:t>  В парке Петя увидел синичку.</a:t>
            </a:r>
          </a:p>
          <a:p>
            <a:pPr>
              <a:buNone/>
            </a:pPr>
            <a:r>
              <a:rPr lang="ru-RU" sz="4000" dirty="0" smtClean="0"/>
              <a:t>  Весной синичка улетела.</a:t>
            </a:r>
          </a:p>
          <a:p>
            <a:pPr>
              <a:buNone/>
            </a:pPr>
            <a:r>
              <a:rPr lang="ru-RU" sz="4000" dirty="0" smtClean="0"/>
              <a:t>  Он лечил птичку.</a:t>
            </a:r>
          </a:p>
          <a:p>
            <a:endParaRPr lang="ru-RU" dirty="0"/>
          </a:p>
        </p:txBody>
      </p:sp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6948264" y="6165304"/>
            <a:ext cx="1152128" cy="4766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800" dirty="0" smtClean="0"/>
              <a:t>слайды 3-5  журнал «</a:t>
            </a:r>
            <a:r>
              <a:rPr lang="ru-RU" sz="2800" dirty="0" err="1" smtClean="0"/>
              <a:t>нач.школа</a:t>
            </a:r>
            <a:r>
              <a:rPr lang="ru-RU" sz="2800" dirty="0" smtClean="0"/>
              <a:t>» №5 1998 год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420888"/>
            <a:ext cx="78710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800" dirty="0" smtClean="0"/>
              <a:t>слайды 6-12 журнал «</a:t>
            </a:r>
            <a:r>
              <a:rPr lang="ru-RU" sz="2800" dirty="0" err="1" smtClean="0"/>
              <a:t>нач.школа</a:t>
            </a:r>
            <a:r>
              <a:rPr lang="ru-RU" sz="2800" dirty="0" smtClean="0"/>
              <a:t>» №12 2004г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1">
                <a:lumMod val="95000"/>
                <a:lumOff val="5000"/>
              </a:schemeClr>
            </a:gs>
            <a:gs pos="50000">
              <a:schemeClr val="tx1">
                <a:lumMod val="95000"/>
                <a:lumOff val="5000"/>
              </a:schemeClr>
            </a:gs>
            <a:gs pos="50000">
              <a:schemeClr val="tx1">
                <a:lumMod val="95000"/>
                <a:lumOff val="5000"/>
              </a:schemeClr>
            </a:gs>
            <a:gs pos="50000">
              <a:schemeClr val="tx1">
                <a:lumMod val="95000"/>
                <a:lumOff val="5000"/>
              </a:schemeClr>
            </a:gs>
            <a:gs pos="50000">
              <a:schemeClr val="tx1">
                <a:lumMod val="95000"/>
                <a:lumOff val="5000"/>
                <a:alpha val="8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1124744"/>
            <a:ext cx="8100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http://skorogovor.ru/%D0%9F%D1%80%D0%BE%D1%81%D1%82%D1%8B%D0%B5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-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%D1%81%D0%BA%D0%BE%D1%80%D0%BE%D0%B3%D0%BE%D0%B2%D0%BE%D1%80%D0%BA%D0%B8.php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–простые скороговорки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2132856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http://skorogovor.ru/%D0%A1%D0%BB%D0%BE%D0%B6%D0%BD%D1%8B%D0%B5</a:t>
            </a:r>
            <a:r>
              <a:rPr lang="ru-RU" dirty="0" smtClean="0">
                <a:hlinkClick r:id="rId3"/>
              </a:rPr>
              <a:t>-</a:t>
            </a:r>
            <a:r>
              <a:rPr lang="en-US" dirty="0" smtClean="0">
                <a:hlinkClick r:id="rId3"/>
              </a:rPr>
              <a:t>%D1%81%D0%BA%D0%BE%D1%80%D0%BE%D0%B3%D0%BE%D0%B2%D0%BE%D1%80%D0%BA%D0%B8.php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– сложные скороговорки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212976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http://forum.detochka.ru/index.php?showtopic=32965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– стишки для заучивания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393305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5"/>
              </a:rPr>
              <a:t>http://maxybaby.net.ua/index.php?loc=razvivashki&amp;igra=lyrics-by-heart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– детские стихи для чтения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260648"/>
            <a:ext cx="64443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Интернет-ресурсы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472514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6"/>
              </a:rPr>
              <a:t>http://festival.1september.ru/articles/514880/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- текст 1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 чего начать ?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Начать надо не с чтения, а с развития памяти. Существует методика профессора Фёдорова, который рекомендует 8 резервов обучения чтению.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894382"/>
          </a:xfrm>
        </p:spPr>
        <p:txBody>
          <a:bodyPr/>
          <a:lstStyle/>
          <a:p>
            <a:r>
              <a:rPr lang="ru-RU" dirty="0" smtClean="0"/>
              <a:t>Резервы обучения: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7643866" cy="5643602"/>
          </a:xfrm>
        </p:spPr>
        <p:txBody>
          <a:bodyPr/>
          <a:lstStyle/>
          <a:p>
            <a:r>
              <a:rPr lang="ru-RU" dirty="0" smtClean="0"/>
              <a:t>Важна не длительность, а частота тренировочных упражнений.( 5-10 мин)</a:t>
            </a:r>
          </a:p>
          <a:p>
            <a:r>
              <a:rPr lang="ru-RU" dirty="0" smtClean="0"/>
              <a:t>Жужжащее чтение</a:t>
            </a:r>
          </a:p>
          <a:p>
            <a:r>
              <a:rPr lang="ru-RU" dirty="0" smtClean="0"/>
              <a:t>Ежедневное чтение</a:t>
            </a:r>
          </a:p>
          <a:p>
            <a:r>
              <a:rPr lang="ru-RU" dirty="0" smtClean="0"/>
              <a:t>Чтение перед сном</a:t>
            </a:r>
          </a:p>
          <a:p>
            <a:r>
              <a:rPr lang="ru-RU" dirty="0" smtClean="0"/>
              <a:t>Режим щадящего чтения (чтение диафильмов и помощь родителей)</a:t>
            </a:r>
          </a:p>
          <a:p>
            <a:r>
              <a:rPr lang="ru-RU" dirty="0" smtClean="0"/>
              <a:t>Развивать оперативную память по методике Фёдорова при помощи зрительных диктантов.</a:t>
            </a:r>
          </a:p>
          <a:p>
            <a:r>
              <a:rPr lang="ru-RU" dirty="0" smtClean="0"/>
              <a:t>Чтение на время на уроке, но не более3 раз.</a:t>
            </a:r>
          </a:p>
          <a:p>
            <a:r>
              <a:rPr lang="ru-RU" dirty="0" smtClean="0"/>
              <a:t>Замер скорости чтения для сравнения результатов по таблицам.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Дополнительные рекомендации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Ежедневное заучивание наизусть на уроке чтения</a:t>
            </a:r>
          </a:p>
          <a:p>
            <a:r>
              <a:rPr lang="ru-RU" sz="3200" dirty="0" smtClean="0"/>
              <a:t>На уроке русского языка записываем, то что выучили.</a:t>
            </a:r>
          </a:p>
          <a:p>
            <a:r>
              <a:rPr lang="ru-RU" sz="3200" dirty="0" smtClean="0"/>
              <a:t>Еженедельно писать изложение.</a:t>
            </a:r>
          </a:p>
          <a:p>
            <a:r>
              <a:rPr lang="ru-RU" sz="3200" dirty="0" smtClean="0"/>
              <a:t>Тихое чтение вместе с учителем.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</a:t>
            </a:r>
            <a:r>
              <a:rPr lang="ru-RU" sz="1400" dirty="0" smtClean="0"/>
              <a:t>слайды 3-5 нач.школа №5 1998 год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3995936" y="2060848"/>
            <a:ext cx="122413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для развития техники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Чтение вслух</a:t>
            </a:r>
          </a:p>
          <a:p>
            <a:r>
              <a:rPr lang="ru-RU" dirty="0" smtClean="0"/>
              <a:t>Чтение про себя</a:t>
            </a:r>
          </a:p>
          <a:p>
            <a:r>
              <a:rPr lang="ru-RU" dirty="0" smtClean="0"/>
              <a:t>Чтение жужжащее</a:t>
            </a:r>
          </a:p>
          <a:p>
            <a:r>
              <a:rPr lang="ru-RU" dirty="0" smtClean="0"/>
              <a:t>Чтение хором</a:t>
            </a:r>
          </a:p>
          <a:p>
            <a:r>
              <a:rPr lang="ru-RU" dirty="0" smtClean="0"/>
              <a:t>Чтение в темпе скороговорки</a:t>
            </a:r>
          </a:p>
          <a:p>
            <a:r>
              <a:rPr lang="ru-RU" dirty="0" smtClean="0"/>
              <a:t>Чтение цепочкой(по одному слову, </a:t>
            </a:r>
            <a:r>
              <a:rPr lang="ru-RU" dirty="0" err="1" smtClean="0"/>
              <a:t>предложению,абзацу</a:t>
            </a:r>
            <a:r>
              <a:rPr lang="ru-RU" dirty="0" smtClean="0"/>
              <a:t>)</a:t>
            </a:r>
          </a:p>
          <a:p>
            <a:r>
              <a:rPr lang="ru-RU" dirty="0" smtClean="0"/>
              <a:t>Динамическое чтение (на доске или карточке записан столбик из 5-6 слов с постепенным увеличением кол-ва букв в словах)</a:t>
            </a:r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2123728" y="5805264"/>
            <a:ext cx="144016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ru-RU" dirty="0" smtClean="0"/>
              <a:t>Бинарное чтение (текст читают одновременно два ученика)</a:t>
            </a:r>
          </a:p>
          <a:p>
            <a:r>
              <a:rPr lang="ru-RU" dirty="0" smtClean="0"/>
              <a:t>«Очередь» –сначала текст читает учитель, затем ученики читают тот же самый текст.</a:t>
            </a:r>
          </a:p>
          <a:p>
            <a:r>
              <a:rPr lang="ru-RU" dirty="0" smtClean="0"/>
              <a:t>«Буксир» –учитель читает вслух, изменяя скорость чтения, ученики читают вслух, стараясь успеть за учителем, учитель читает вслух, дети про себя.</a:t>
            </a:r>
          </a:p>
          <a:p>
            <a:r>
              <a:rPr lang="ru-RU" dirty="0" smtClean="0"/>
              <a:t>«Ловушка» – учитель читает знакомый текст заменяя слова, а ученики ищут замену.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dirty="0" smtClean="0"/>
              <a:t>«Прыжки»-чтение через слово.</a:t>
            </a:r>
          </a:p>
          <a:p>
            <a:r>
              <a:rPr lang="ru-RU" dirty="0" smtClean="0"/>
              <a:t>Круговое чтение –текст читают друг за другом по одному слову несколько раз.</a:t>
            </a:r>
          </a:p>
          <a:p>
            <a:r>
              <a:rPr lang="ru-RU" dirty="0" smtClean="0"/>
              <a:t>Кто быстрее? - доске написано предложение, на столе тексты. По сигналу ищут в текстах данное предложение.</a:t>
            </a:r>
          </a:p>
          <a:p>
            <a:r>
              <a:rPr lang="ru-RU" dirty="0" err="1" smtClean="0"/>
              <a:t>Фотоглаз</a:t>
            </a:r>
            <a:r>
              <a:rPr lang="ru-RU" dirty="0" smtClean="0"/>
              <a:t> – на доске столбик слов, </a:t>
            </a:r>
            <a:r>
              <a:rPr lang="ru-RU" dirty="0" err="1" smtClean="0"/>
              <a:t>уч-ки</a:t>
            </a:r>
            <a:r>
              <a:rPr lang="ru-RU" dirty="0" smtClean="0"/>
              <a:t> читают определённое время, а затем по памяти называют прочитанные слова.</a:t>
            </a:r>
          </a:p>
          <a:p>
            <a:r>
              <a:rPr lang="ru-RU" dirty="0" smtClean="0"/>
              <a:t>Сканирование – за 20-30 сек.пробегают текст глазами в поисках важной информации.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944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Упражнения для формирования навыков выразительного чтения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758138" cy="5248584"/>
          </a:xfrm>
        </p:spPr>
        <p:txBody>
          <a:bodyPr>
            <a:normAutofit/>
          </a:bodyPr>
          <a:lstStyle/>
          <a:p>
            <a:r>
              <a:rPr lang="ru-RU" dirty="0" smtClean="0"/>
              <a:t>Артикуляция: гласные и согласные звуки, слоги различных видов.</a:t>
            </a:r>
          </a:p>
          <a:p>
            <a:r>
              <a:rPr lang="ru-RU" dirty="0" smtClean="0"/>
              <a:t>Чтение труднопроизносимых слов (</a:t>
            </a:r>
            <a:r>
              <a:rPr lang="ru-RU" dirty="0" err="1" smtClean="0"/>
              <a:t>демократия,экскаватор,эскалатор</a:t>
            </a:r>
            <a:r>
              <a:rPr lang="ru-RU" dirty="0" smtClean="0"/>
              <a:t>)</a:t>
            </a:r>
          </a:p>
          <a:p>
            <a:r>
              <a:rPr lang="ru-RU" dirty="0" smtClean="0"/>
              <a:t>Чтение скороговорок.</a:t>
            </a:r>
          </a:p>
          <a:p>
            <a:r>
              <a:rPr lang="ru-RU" dirty="0" smtClean="0"/>
              <a:t>«Окончание» – повышенное требование к чёткости окончаний слов. Упражнение длится не более 30 секунд.</a:t>
            </a:r>
          </a:p>
          <a:p>
            <a:r>
              <a:rPr lang="ru-RU" dirty="0" smtClean="0"/>
              <a:t>Выделение голосом то одного, то другого слова в предложении.</a:t>
            </a:r>
          </a:p>
          <a:p>
            <a:r>
              <a:rPr lang="ru-RU" dirty="0" smtClean="0"/>
              <a:t>«На одном дыхании» – сделать вдох и прочитать предложение от начала до конца.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4355976" y="5517232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4355976" y="3429000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348</TotalTime>
  <Words>926</Words>
  <Application>Microsoft Office PowerPoint</Application>
  <PresentationFormat>Экран (4:3)</PresentationFormat>
  <Paragraphs>178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Работа по развитию навыка чтения</vt:lpstr>
      <vt:lpstr>Слайд 2</vt:lpstr>
      <vt:lpstr>С чего начать ?</vt:lpstr>
      <vt:lpstr>Резервы обучения: </vt:lpstr>
      <vt:lpstr>Дополнительные рекомендации:</vt:lpstr>
      <vt:lpstr>Упражнения для развития техники чтения</vt:lpstr>
      <vt:lpstr>Слайд 7</vt:lpstr>
      <vt:lpstr>Слайд 8</vt:lpstr>
      <vt:lpstr>Упражнения для формирования навыков выразительного чтения</vt:lpstr>
      <vt:lpstr>Слайд 10</vt:lpstr>
      <vt:lpstr>Слайд 11</vt:lpstr>
      <vt:lpstr>Простые скороговорки</vt:lpstr>
      <vt:lpstr>Сложные скороговорки</vt:lpstr>
      <vt:lpstr>Для заучивания наизусть.</vt:lpstr>
      <vt:lpstr>Слайд 15</vt:lpstr>
      <vt:lpstr>Слайд 16</vt:lpstr>
      <vt:lpstr>Слайд 17</vt:lpstr>
      <vt:lpstr>Спой как песню</vt:lpstr>
      <vt:lpstr>Слайд 19</vt:lpstr>
      <vt:lpstr>Упражнения для понимания смысла текста</vt:lpstr>
      <vt:lpstr>Слайд 21</vt:lpstr>
      <vt:lpstr>Деформированный текст</vt:lpstr>
      <vt:lpstr>Слайд 23</vt:lpstr>
      <vt:lpstr>Слайд 24</vt:lpstr>
      <vt:lpstr>Используемая литература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по развитию навыка чтения</dc:title>
  <dc:creator>Пользователь Windows</dc:creator>
  <cp:lastModifiedBy>LAN_OS</cp:lastModifiedBy>
  <cp:revision>39</cp:revision>
  <dcterms:created xsi:type="dcterms:W3CDTF">2010-08-12T22:38:40Z</dcterms:created>
  <dcterms:modified xsi:type="dcterms:W3CDTF">2011-12-17T20:08:50Z</dcterms:modified>
</cp:coreProperties>
</file>