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82" r:id="rId2"/>
  </p:sldMasterIdLst>
  <p:notesMasterIdLst>
    <p:notesMasterId r:id="rId12"/>
  </p:notesMasterIdLst>
  <p:handoutMasterIdLst>
    <p:handoutMasterId r:id="rId13"/>
  </p:handoutMasterIdLst>
  <p:sldIdLst>
    <p:sldId id="256" r:id="rId3"/>
    <p:sldId id="266" r:id="rId4"/>
    <p:sldId id="261" r:id="rId5"/>
    <p:sldId id="260" r:id="rId6"/>
    <p:sldId id="267" r:id="rId7"/>
    <p:sldId id="268" r:id="rId8"/>
    <p:sldId id="257" r:id="rId9"/>
    <p:sldId id="258" r:id="rId10"/>
    <p:sldId id="26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3399FF"/>
    <a:srgbClr val="969696"/>
    <a:srgbClr val="33CC33"/>
    <a:srgbClr val="292929"/>
    <a:srgbClr val="777777"/>
    <a:srgbClr val="3366FF"/>
    <a:srgbClr val="99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21" autoAdjust="0"/>
    <p:restoredTop sz="94660"/>
  </p:normalViewPr>
  <p:slideViewPr>
    <p:cSldViewPr>
      <p:cViewPr>
        <p:scale>
          <a:sx n="90" d="100"/>
          <a:sy n="90" d="100"/>
        </p:scale>
        <p:origin x="-49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310AE-6F26-4AAD-A272-DCB6E8A2A094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F0D6B-FDC7-43C0-974E-D6A55885BC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4E60392-B6C3-42C8-80E6-DFAE555C734F}" type="datetimeFigureOut">
              <a:rPr lang="ru-RU"/>
              <a:pPr/>
              <a:t>28.03.2011</a:t>
            </a:fld>
            <a:endParaRPr lang="ru-RU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AD7F842-4A5A-48C8-BB8F-50031A1B542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1777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777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 dirty="0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7F86F-8017-4FF3-9516-1B8CF1420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A6785-1FC8-4806-843B-FEEA39659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0F54-C388-4A2B-AED8-08A9DE58A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105006-5C8F-4EA9-9BD0-202CE4EE9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E410AAC-1650-4A31-9A68-EA3C0AD45DA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61126-B3EC-482B-9DE4-B8AE401706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E24EA-7FCC-4A63-8C31-0A11769EBE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FE6A2-54CA-49E9-B638-4D797324E3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3AF6-9D38-4974-9F9A-4731A69F95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C99BD-7C0D-40CF-A064-F5DAAB485E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AC68F-1A69-4E36-93D4-E2859FDD9C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2AF3D-BE76-46DF-94E9-65F6282DF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1A5B4-E60D-4C9C-8EAA-2D6E53887F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90EFD-736F-4D94-8A24-825381D3B4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41F1F-1CF3-4AC5-AED4-02D8469EB2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FD0BB-AF76-46E9-AA61-286EF3DF19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A3714-F3B5-45A2-8773-DCE6D4F0C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61AE3-10EA-4EB8-BB42-776D30825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410F3-88A6-4F33-BB98-42A70863F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693A2-94DF-46A3-A050-C51D64E79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798FA-A84F-49B5-A93D-1DAD73566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8EB74-C0B6-4EF9-9CEE-810962B03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4C9BC-EA98-4AE7-ABE4-9BFBE29CA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167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1674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674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1674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674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674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674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11674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81E42583-2576-4962-BEA7-C21F70F05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674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804" r:id="rId12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6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6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16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6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16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67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67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167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3" grpId="0"/>
      <p:bldP spid="116744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7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674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67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7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674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67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7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674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67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7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674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67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7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674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67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167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r>
              <a:rPr lang="ru-RU" smtClean="0"/>
              <a:t>Патрина Татьяна Николаевна</a:t>
            </a:r>
            <a:endParaRPr lang="ru-RU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4A947875-05F7-4A97-9B60-AF42DA63C7F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620000" cy="609600"/>
          </a:xfrm>
        </p:spPr>
        <p:txBody>
          <a:bodyPr/>
          <a:lstStyle/>
          <a:p>
            <a:pPr eaLnBrk="1" hangingPunct="1"/>
            <a:r>
              <a:rPr lang="ru-RU" sz="3600" b="1" baseline="30000" dirty="0" smtClean="0"/>
              <a:t>		</a:t>
            </a:r>
            <a:endParaRPr lang="ru-RU" sz="3600" b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762000"/>
            <a:ext cx="7772400" cy="1219200"/>
          </a:xfrm>
        </p:spPr>
        <p:txBody>
          <a:bodyPr/>
          <a:lstStyle/>
          <a:p>
            <a:pPr marL="342900" indent="-342900" eaLnBrk="1" hangingPunct="1"/>
            <a:r>
              <a:rPr lang="ru-RU" sz="3600" b="1" smtClean="0">
                <a:latin typeface="Times New Roman" pitchFamily="18" charset="0"/>
              </a:rPr>
              <a:t>Тема урока: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1524000" y="4191000"/>
            <a:ext cx="6781800" cy="1524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/>
              <a:t>«Применение свойств квадратных корней»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4388" y="6019800"/>
            <a:ext cx="5180012" cy="685800"/>
          </a:xfrm>
        </p:spPr>
        <p:txBody>
          <a:bodyPr/>
          <a:lstStyle/>
          <a:p>
            <a:pPr algn="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Патрина Татьяна Николаевна, </a:t>
            </a:r>
          </a:p>
          <a:p>
            <a:pPr algn="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учитель математики СОШ №120 г.Казань,</a:t>
            </a:r>
          </a:p>
          <a:p>
            <a:pPr algn="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квалификационная категория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30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-381000"/>
            <a:ext cx="6870700" cy="1600200"/>
          </a:xfrm>
        </p:spPr>
        <p:txBody>
          <a:bodyPr/>
          <a:lstStyle/>
          <a:p>
            <a:r>
              <a:rPr lang="ru-RU" dirty="0">
                <a:solidFill>
                  <a:schemeClr val="folHlink"/>
                </a:solidFill>
              </a:rPr>
              <a:t>Историческая справка</a:t>
            </a:r>
            <a:br>
              <a:rPr lang="ru-RU" dirty="0">
                <a:solidFill>
                  <a:schemeClr val="folHlink"/>
                </a:solidFill>
              </a:rPr>
            </a:br>
            <a:endParaRPr lang="ru-RU" dirty="0">
              <a:solidFill>
                <a:schemeClr val="folHlink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609600"/>
            <a:ext cx="8534400" cy="54832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/>
              <a:t>Арифметический корень произошел от латинского слова </a:t>
            </a:r>
            <a:r>
              <a:rPr lang="ru-RU" sz="2400" dirty="0" err="1"/>
              <a:t>radix</a:t>
            </a:r>
            <a:r>
              <a:rPr lang="ru-RU" sz="2400" dirty="0"/>
              <a:t> – корень, </a:t>
            </a:r>
            <a:r>
              <a:rPr lang="ru-RU" sz="2400" dirty="0" err="1"/>
              <a:t>radicalis</a:t>
            </a:r>
            <a:r>
              <a:rPr lang="ru-RU" sz="2400" dirty="0"/>
              <a:t> – коренной</a:t>
            </a:r>
          </a:p>
          <a:p>
            <a:pPr>
              <a:lnSpc>
                <a:spcPct val="80000"/>
              </a:lnSpc>
            </a:pPr>
            <a:endParaRPr lang="ru-RU" sz="1000" dirty="0"/>
          </a:p>
          <a:p>
            <a:pPr>
              <a:lnSpc>
                <a:spcPct val="80000"/>
              </a:lnSpc>
            </a:pPr>
            <a:r>
              <a:rPr lang="ru-RU" sz="2400" dirty="0"/>
              <a:t>Начиная с 13 века итальянские и другие европейские математики обозначали корень латинским словом </a:t>
            </a:r>
            <a:r>
              <a:rPr lang="ru-RU" sz="2400" dirty="0" err="1"/>
              <a:t>radix</a:t>
            </a:r>
            <a:r>
              <a:rPr lang="ru-RU" sz="2400" dirty="0"/>
              <a:t> ( сокращенно </a:t>
            </a:r>
            <a:r>
              <a:rPr lang="ru-RU" sz="2400" dirty="0" err="1"/>
              <a:t>r</a:t>
            </a:r>
            <a:r>
              <a:rPr lang="ru-RU" sz="2400" dirty="0"/>
              <a:t>). В 1525 г. в книге Х.Рудольфа “Быстрый и красивый счет при помощи искусных правил алгебры, обычно называемых </a:t>
            </a:r>
            <a:r>
              <a:rPr lang="ru-RU" sz="2400" dirty="0" err="1"/>
              <a:t>Косс</a:t>
            </a:r>
            <a:r>
              <a:rPr lang="ru-RU" sz="2400" dirty="0"/>
              <a:t>” появилось обозначение V для квадратного корня; кубический корень обозначался VVV. В 1626 г. голландский математик А. </a:t>
            </a:r>
            <a:r>
              <a:rPr lang="ru-RU" sz="2400" dirty="0" err="1"/>
              <a:t>Жирар</a:t>
            </a:r>
            <a:r>
              <a:rPr lang="ru-RU" sz="2400" dirty="0"/>
              <a:t> ввел обозначения V, VV, VVV и т. д., которые вскоре вытеснили знак </a:t>
            </a:r>
            <a:r>
              <a:rPr lang="ru-RU" sz="2400" dirty="0" err="1"/>
              <a:t>r</a:t>
            </a:r>
            <a:r>
              <a:rPr lang="ru-RU" sz="2400" dirty="0"/>
              <a:t>, при этом над подкоренным выражением ставилась горизонтальная черта. Современное обозначение корня впервые появилось в книге Рене Декарта “Геометрия”, изданной в 1637 </a:t>
            </a:r>
            <a:r>
              <a:rPr lang="ru-RU" sz="2400" dirty="0" smtClean="0"/>
              <a:t>году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172200"/>
            <a:ext cx="2895600" cy="476250"/>
          </a:xfrm>
        </p:spPr>
        <p:txBody>
          <a:bodyPr/>
          <a:lstStyle/>
          <a:p>
            <a:pPr algn="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Патрина Татьяна Николаевна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/>
              <a:t>Ответы к тесту: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r>
              <a:rPr lang="ru-RU" dirty="0" smtClean="0"/>
              <a:t>Вариант 1				Вариант2</a:t>
            </a:r>
          </a:p>
          <a:p>
            <a:pPr marL="533400" indent="-53340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dirty="0" smtClean="0"/>
              <a:t>1. а)					1. б)</a:t>
            </a:r>
          </a:p>
          <a:p>
            <a:pPr marL="533400" indent="-53340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dirty="0" smtClean="0"/>
              <a:t>2. б)					2. в)</a:t>
            </a:r>
          </a:p>
          <a:p>
            <a:pPr marL="533400" indent="-53340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dirty="0" smtClean="0"/>
              <a:t>3. в)					3. б)</a:t>
            </a:r>
          </a:p>
          <a:p>
            <a:pPr marL="533400" indent="-53340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dirty="0" smtClean="0"/>
              <a:t>4. в)					4. в)</a:t>
            </a:r>
          </a:p>
          <a:p>
            <a:pPr marL="533400" indent="-533400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Патрина Татьяна Николаевна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00100" indent="-800100" eaLnBrk="1" hangingPunct="1"/>
            <a:r>
              <a:rPr lang="ru-RU" sz="3200" b="1" smtClean="0"/>
              <a:t>Вычислить: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Clr>
                <a:srgbClr val="333300"/>
              </a:buClr>
              <a:buFont typeface="Wingdings" pitchFamily="2" charset="2"/>
              <a:buAutoNum type="arabicPeriod"/>
            </a:pPr>
            <a:r>
              <a:rPr lang="ru-RU" sz="2400" dirty="0" smtClean="0"/>
              <a:t>(     –1)(     +1)(      -      )(     +     )…(       +        ).</a:t>
            </a:r>
          </a:p>
          <a:p>
            <a:pPr marL="533400" indent="-533400" eaLnBrk="1" hangingPunct="1">
              <a:lnSpc>
                <a:spcPct val="200000"/>
              </a:lnSpc>
              <a:buClr>
                <a:srgbClr val="333300"/>
              </a:buClr>
              <a:buFont typeface="Wingdings" pitchFamily="2" charset="2"/>
              <a:buAutoNum type="arabicPeriod"/>
            </a:pPr>
            <a:r>
              <a:rPr lang="ru-RU" sz="2400" dirty="0" smtClean="0"/>
              <a:t> </a:t>
            </a:r>
          </a:p>
          <a:p>
            <a:pPr marL="533400" indent="-533400" eaLnBrk="1" hangingPunct="1">
              <a:lnSpc>
                <a:spcPct val="200000"/>
              </a:lnSpc>
              <a:buClr>
                <a:srgbClr val="333300"/>
              </a:buClr>
              <a:buFont typeface="Wingdings" pitchFamily="2" charset="2"/>
              <a:buAutoNum type="arabicPeriod"/>
            </a:pPr>
            <a:r>
              <a:rPr lang="ru-RU" sz="2400" dirty="0" smtClean="0"/>
              <a:t> </a:t>
            </a: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1600200"/>
            <a:ext cx="390861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73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600200"/>
            <a:ext cx="390861" cy="432000"/>
          </a:xfrm>
          <a:prstGeom prst="rect">
            <a:avLst/>
          </a:prstGeom>
          <a:noFill/>
        </p:spPr>
      </p:pic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76" name="Picture 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1600200"/>
            <a:ext cx="390861" cy="432000"/>
          </a:xfrm>
          <a:prstGeom prst="rect">
            <a:avLst/>
          </a:prstGeom>
          <a:noFill/>
        </p:spPr>
      </p:pic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79" name="Picture 3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1600200"/>
            <a:ext cx="390861" cy="432000"/>
          </a:xfrm>
          <a:prstGeom prst="rect">
            <a:avLst/>
          </a:prstGeom>
          <a:noFill/>
        </p:spPr>
      </p:pic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2" name="Picture 3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600200"/>
            <a:ext cx="390861" cy="432000"/>
          </a:xfrm>
          <a:prstGeom prst="rect">
            <a:avLst/>
          </a:prstGeom>
          <a:noFill/>
        </p:spPr>
      </p:pic>
      <p:sp>
        <p:nvSpPr>
          <p:cNvPr id="618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4" name="Picture 4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1600200"/>
            <a:ext cx="390861" cy="432000"/>
          </a:xfrm>
          <a:prstGeom prst="rect">
            <a:avLst/>
          </a:prstGeom>
          <a:noFill/>
        </p:spPr>
      </p:pic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6" name="Picture 4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1600200"/>
            <a:ext cx="576000" cy="432000"/>
          </a:xfrm>
          <a:prstGeom prst="rect">
            <a:avLst/>
          </a:prstGeom>
          <a:noFill/>
        </p:spPr>
      </p:pic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8" name="Picture 4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1600200"/>
            <a:ext cx="576000" cy="432000"/>
          </a:xfrm>
          <a:prstGeom prst="rect">
            <a:avLst/>
          </a:prstGeom>
          <a:noFill/>
        </p:spPr>
      </p:pic>
      <p:sp>
        <p:nvSpPr>
          <p:cNvPr id="6191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90" name="Picture 4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2057400"/>
            <a:ext cx="3886200" cy="838200"/>
          </a:xfrm>
          <a:prstGeom prst="rect">
            <a:avLst/>
          </a:prstGeom>
          <a:noFill/>
        </p:spPr>
      </p:pic>
      <p:sp>
        <p:nvSpPr>
          <p:cNvPr id="619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92" name="Picture 4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191" y="3047998"/>
            <a:ext cx="3810009" cy="1524002"/>
          </a:xfrm>
          <a:prstGeom prst="rect">
            <a:avLst/>
          </a:prstGeom>
          <a:noFill/>
        </p:spPr>
      </p:pic>
      <p:sp>
        <p:nvSpPr>
          <p:cNvPr id="6194" name="Rectangle 50"/>
          <p:cNvSpPr>
            <a:spLocks noChangeArrowheads="1"/>
          </p:cNvSpPr>
          <p:nvPr/>
        </p:nvSpPr>
        <p:spPr bwMode="auto">
          <a:xfrm>
            <a:off x="0" y="523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Нижний колонтитул 49"/>
          <p:cNvSpPr>
            <a:spLocks noGrp="1"/>
          </p:cNvSpPr>
          <p:nvPr>
            <p:ph type="ftr" sz="quarter" idx="11"/>
          </p:nvPr>
        </p:nvSpPr>
        <p:spPr>
          <a:xfrm>
            <a:off x="58674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Патрина Татьяна Николаевна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Тест «Пасьянс»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7848600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981200"/>
                <a:gridCol w="1676400"/>
                <a:gridCol w="1657350"/>
                <a:gridCol w="1771650"/>
              </a:tblGrid>
              <a:tr h="79264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vert="vert27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292929"/>
                          </a:solidFill>
                        </a:rPr>
                        <a:t>       </a:t>
                      </a:r>
                      <a:r>
                        <a:rPr lang="ru-RU" sz="2400" b="1" kern="1200" baseline="0" dirty="0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0" kern="1200" dirty="0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2400" b="0" kern="1200" dirty="0" err="1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2400" b="0" kern="1200" dirty="0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 &lt; 0</a:t>
                      </a:r>
                      <a:endParaRPr lang="ru-RU" sz="2400" b="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5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(-2∙      )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6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5∙</a:t>
                      </a:r>
                      <a:endParaRPr lang="ru-RU" sz="24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FF">
                        <a:alpha val="5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292929"/>
                          </a:solidFill>
                          <a:sym typeface="Symbol"/>
                        </a:rPr>
                        <a:t>        </a:t>
                      </a:r>
                      <a:endParaRPr lang="ru-RU" sz="28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  <a:alpha val="73000"/>
                      </a:schemeClr>
                    </a:solidFill>
                  </a:tcPr>
                </a:tc>
              </a:tr>
              <a:tr h="9908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29292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29292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29292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      -       )²</a:t>
                      </a:r>
                      <a:endParaRPr lang="ru-RU" sz="24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</a:tr>
              <a:tr h="59729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vert="vert27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-125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28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х</a:t>
                      </a:r>
                      <a:r>
                        <a:rPr kumimoji="0" lang="ru-RU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-х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-2,5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752600"/>
            <a:ext cx="533400" cy="444500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1828800"/>
            <a:ext cx="344715" cy="381001"/>
          </a:xfrm>
          <a:prstGeom prst="rect">
            <a:avLst/>
          </a:prstGeom>
          <a:noFill/>
        </p:spPr>
      </p:pic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1752600"/>
            <a:ext cx="762000" cy="457200"/>
          </a:xfrm>
          <a:prstGeom prst="rect">
            <a:avLst/>
          </a:prstGeom>
          <a:noFill/>
        </p:spPr>
      </p:pic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76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1816768"/>
            <a:ext cx="409575" cy="474245"/>
          </a:xfrm>
          <a:prstGeom prst="rect">
            <a:avLst/>
          </a:prstGeom>
          <a:noFill/>
        </p:spPr>
      </p:pic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78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1828800"/>
            <a:ext cx="596900" cy="447675"/>
          </a:xfrm>
          <a:prstGeom prst="rect">
            <a:avLst/>
          </a:prstGeom>
          <a:noFill/>
        </p:spPr>
      </p:pic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80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667000"/>
            <a:ext cx="1676400" cy="433552"/>
          </a:xfrm>
          <a:prstGeom prst="rect">
            <a:avLst/>
          </a:prstGeom>
          <a:noFill/>
        </p:spPr>
      </p:pic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82" name="Picture 1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2667000"/>
            <a:ext cx="847725" cy="381000"/>
          </a:xfrm>
          <a:prstGeom prst="rect">
            <a:avLst/>
          </a:prstGeom>
          <a:noFill/>
        </p:spPr>
      </p:pic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84" name="Picture 1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2514600"/>
            <a:ext cx="542925" cy="740352"/>
          </a:xfrm>
          <a:prstGeom prst="rect">
            <a:avLst/>
          </a:prstGeom>
          <a:noFill/>
        </p:spPr>
      </p:pic>
      <p:pic>
        <p:nvPicPr>
          <p:cNvPr id="58387" name="Picture 1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2743200"/>
            <a:ext cx="508000" cy="381000"/>
          </a:xfrm>
          <a:prstGeom prst="rect">
            <a:avLst/>
          </a:prstGeom>
          <a:noFill/>
        </p:spPr>
      </p:pic>
      <p:pic>
        <p:nvPicPr>
          <p:cNvPr id="58386" name="Picture 1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2743200"/>
            <a:ext cx="546652" cy="381000"/>
          </a:xfrm>
          <a:prstGeom prst="rect">
            <a:avLst/>
          </a:prstGeom>
          <a:noFill/>
        </p:spPr>
      </p:pic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>
          <a:xfrm>
            <a:off x="58674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+mj-lt"/>
              </a:rPr>
              <a:t>Патрина Татьяна Николаевна</a:t>
            </a:r>
            <a:endParaRPr lang="ru-RU" sz="1200" b="1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Ответы к тесту «Пасьянс»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7848600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981200"/>
                <a:gridCol w="1676400"/>
                <a:gridCol w="1657350"/>
                <a:gridCol w="1771650"/>
              </a:tblGrid>
              <a:tr h="79264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vert="vert27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292929"/>
                          </a:solidFill>
                        </a:rPr>
                        <a:t>       </a:t>
                      </a:r>
                      <a:r>
                        <a:rPr lang="ru-RU" sz="2400" b="1" kern="1200" baseline="0" dirty="0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b="0" kern="1200" dirty="0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2400" b="0" kern="1200" dirty="0" err="1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2400" b="0" kern="1200" dirty="0" smtClean="0">
                          <a:solidFill>
                            <a:srgbClr val="292929"/>
                          </a:solidFill>
                          <a:latin typeface="+mn-lt"/>
                          <a:ea typeface="+mn-ea"/>
                          <a:cs typeface="+mn-cs"/>
                        </a:rPr>
                        <a:t> &lt; 0</a:t>
                      </a:r>
                      <a:endParaRPr lang="ru-RU" sz="2400" b="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5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(-2∙      )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6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2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5∙</a:t>
                      </a:r>
                      <a:endParaRPr lang="ru-RU" sz="24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FF">
                        <a:alpha val="5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292929"/>
                          </a:solidFill>
                          <a:sym typeface="Symbol"/>
                        </a:rPr>
                        <a:t>        </a:t>
                      </a:r>
                      <a:endParaRPr lang="ru-RU" sz="28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  <a:alpha val="73000"/>
                      </a:schemeClr>
                    </a:solidFill>
                  </a:tcPr>
                </a:tc>
              </a:tr>
              <a:tr h="9908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29292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29292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29292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      -       )²</a:t>
                      </a:r>
                      <a:endParaRPr lang="ru-RU" sz="2400" dirty="0">
                        <a:solidFill>
                          <a:srgbClr val="292929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</a:tr>
              <a:tr h="59729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vert="vert27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-125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28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6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х</a:t>
                      </a:r>
                      <a:r>
                        <a:rPr kumimoji="0" lang="ru-RU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-х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58000"/>
                      </a:srgbClr>
                    </a:solidFill>
                  </a:tcPr>
                </a:tc>
              </a:tr>
              <a:tr h="597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FF">
                        <a:alpha val="5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-2,5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78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752600"/>
            <a:ext cx="533400" cy="444500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1828800"/>
            <a:ext cx="344715" cy="381001"/>
          </a:xfrm>
          <a:prstGeom prst="rect">
            <a:avLst/>
          </a:prstGeom>
          <a:noFill/>
        </p:spPr>
      </p:pic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1752600"/>
            <a:ext cx="762000" cy="457200"/>
          </a:xfrm>
          <a:prstGeom prst="rect">
            <a:avLst/>
          </a:prstGeom>
          <a:noFill/>
        </p:spPr>
      </p:pic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76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1816768"/>
            <a:ext cx="409575" cy="474245"/>
          </a:xfrm>
          <a:prstGeom prst="rect">
            <a:avLst/>
          </a:prstGeom>
          <a:noFill/>
        </p:spPr>
      </p:pic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78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1828800"/>
            <a:ext cx="596900" cy="447675"/>
          </a:xfrm>
          <a:prstGeom prst="rect">
            <a:avLst/>
          </a:prstGeom>
          <a:noFill/>
        </p:spPr>
      </p:pic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80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667000"/>
            <a:ext cx="1676400" cy="433552"/>
          </a:xfrm>
          <a:prstGeom prst="rect">
            <a:avLst/>
          </a:prstGeom>
          <a:noFill/>
        </p:spPr>
      </p:pic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82" name="Picture 1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2667000"/>
            <a:ext cx="847725" cy="381000"/>
          </a:xfrm>
          <a:prstGeom prst="rect">
            <a:avLst/>
          </a:prstGeom>
          <a:noFill/>
        </p:spPr>
      </p:pic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84" name="Picture 1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2514600"/>
            <a:ext cx="542925" cy="740352"/>
          </a:xfrm>
          <a:prstGeom prst="rect">
            <a:avLst/>
          </a:prstGeom>
          <a:noFill/>
        </p:spPr>
      </p:pic>
      <p:pic>
        <p:nvPicPr>
          <p:cNvPr id="58387" name="Picture 1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2743200"/>
            <a:ext cx="508000" cy="381000"/>
          </a:xfrm>
          <a:prstGeom prst="rect">
            <a:avLst/>
          </a:prstGeom>
          <a:noFill/>
        </p:spPr>
      </p:pic>
      <p:pic>
        <p:nvPicPr>
          <p:cNvPr id="58386" name="Picture 1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2743200"/>
            <a:ext cx="546652" cy="381000"/>
          </a:xfrm>
          <a:prstGeom prst="rect">
            <a:avLst/>
          </a:prstGeom>
          <a:noFill/>
        </p:spPr>
      </p:pic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58674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+mj-lt"/>
              </a:rPr>
              <a:t>Патрина Татьяна Николаевна</a:t>
            </a:r>
            <a:endParaRPr lang="ru-RU" sz="1200" b="1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 eaLnBrk="1" hangingPunct="1"/>
            <a:r>
              <a:rPr lang="ru-RU" sz="2800" b="1" dirty="0" smtClean="0"/>
              <a:t>Сколько корней имеют уравнения</a:t>
            </a:r>
            <a:r>
              <a:rPr lang="ru-RU" sz="2500" b="1" dirty="0" smtClean="0"/>
              <a:t> 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150000"/>
              </a:lnSpc>
              <a:buClr>
                <a:srgbClr val="302F18"/>
              </a:buClr>
              <a:buFont typeface="Wingdings" pitchFamily="2" charset="2"/>
              <a:buChar char="§"/>
            </a:pPr>
            <a:r>
              <a:rPr lang="ru-RU" sz="2400" dirty="0" smtClean="0"/>
              <a:t>           +         = 0;</a:t>
            </a:r>
          </a:p>
          <a:p>
            <a:pPr marL="609600" indent="-609600" eaLnBrk="1" hangingPunct="1">
              <a:lnSpc>
                <a:spcPct val="150000"/>
              </a:lnSpc>
              <a:buClr>
                <a:srgbClr val="302F18"/>
              </a:buClr>
              <a:buFont typeface="Wingdings" pitchFamily="2" charset="2"/>
              <a:buChar char="§"/>
            </a:pPr>
            <a:r>
              <a:rPr lang="ru-RU" sz="2400" dirty="0" smtClean="0"/>
              <a:t>     = </a:t>
            </a:r>
            <a:r>
              <a:rPr lang="ru-RU" sz="2400" dirty="0" err="1" smtClean="0"/>
              <a:t>х</a:t>
            </a:r>
            <a:r>
              <a:rPr lang="ru-RU" sz="2400" dirty="0" smtClean="0"/>
              <a:t>;</a:t>
            </a:r>
          </a:p>
          <a:p>
            <a:pPr marL="609600" indent="-609600" eaLnBrk="1" hangingPunct="1">
              <a:lnSpc>
                <a:spcPct val="150000"/>
              </a:lnSpc>
              <a:buClr>
                <a:srgbClr val="302F18"/>
              </a:buClr>
              <a:buFont typeface="Wingdings" pitchFamily="2" charset="2"/>
              <a:buChar char="§"/>
            </a:pPr>
            <a:r>
              <a:rPr lang="ru-RU" sz="2400" dirty="0" smtClean="0"/>
              <a:t>(</a:t>
            </a:r>
            <a:r>
              <a:rPr lang="ru-RU" sz="2400" dirty="0" err="1" smtClean="0"/>
              <a:t>х</a:t>
            </a:r>
            <a:r>
              <a:rPr lang="ru-RU" sz="2400" dirty="0" smtClean="0"/>
              <a:t> - 1)² +             + 1 = 0?</a:t>
            </a:r>
            <a:endParaRPr lang="en-US" sz="2400" dirty="0" smtClean="0"/>
          </a:p>
          <a:p>
            <a:pPr marL="609600" indent="-609600" eaLnBrk="1" hangingPunct="1">
              <a:lnSpc>
                <a:spcPct val="150000"/>
              </a:lnSpc>
              <a:buClr>
                <a:srgbClr val="302F18"/>
              </a:buClr>
              <a:buNone/>
            </a:pPr>
            <a:endParaRPr lang="en-US" sz="2400" dirty="0" smtClean="0"/>
          </a:p>
          <a:p>
            <a:pPr marL="609600" indent="-609600" eaLnBrk="1" hangingPunct="1">
              <a:lnSpc>
                <a:spcPct val="150000"/>
              </a:lnSpc>
              <a:buClr>
                <a:srgbClr val="302F18"/>
              </a:buClr>
              <a:buNone/>
            </a:pPr>
            <a:r>
              <a:rPr lang="ru-RU" sz="2400" dirty="0" smtClean="0">
                <a:latin typeface="+mj-lt"/>
              </a:rPr>
              <a:t>Ответы:</a:t>
            </a:r>
          </a:p>
          <a:p>
            <a:pPr marL="609600" indent="-609600" eaLnBrk="1" hangingPunct="1">
              <a:buClr>
                <a:srgbClr val="302F18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+mj-lt"/>
              </a:rPr>
              <a:t>0</a:t>
            </a:r>
          </a:p>
          <a:p>
            <a:pPr marL="609600" indent="-609600" eaLnBrk="1" hangingPunct="1">
              <a:buClr>
                <a:srgbClr val="302F18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+mj-lt"/>
              </a:rPr>
              <a:t>2</a:t>
            </a:r>
          </a:p>
          <a:p>
            <a:pPr marL="609600" indent="-609600" eaLnBrk="1" hangingPunct="1">
              <a:buClr>
                <a:srgbClr val="302F18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+mj-lt"/>
              </a:rPr>
              <a:t>0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752600"/>
            <a:ext cx="987430" cy="432000"/>
          </a:xfrm>
          <a:prstGeom prst="rect">
            <a:avLst/>
          </a:prstGeom>
          <a:noFill/>
        </p:spPr>
      </p:pic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1752600"/>
            <a:ext cx="555430" cy="432000"/>
          </a:xfrm>
          <a:prstGeom prst="rect">
            <a:avLst/>
          </a:prstGeom>
          <a:noFill/>
        </p:spPr>
      </p:pic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362200"/>
            <a:ext cx="370285" cy="432000"/>
          </a:xfrm>
          <a:prstGeom prst="rect">
            <a:avLst/>
          </a:prstGeom>
          <a:noFill/>
        </p:spPr>
      </p:pic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2971800"/>
            <a:ext cx="1028570" cy="432000"/>
          </a:xfrm>
          <a:prstGeom prst="rect">
            <a:avLst/>
          </a:prstGeom>
          <a:noFill/>
        </p:spPr>
      </p:pic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+mj-lt"/>
              </a:rPr>
              <a:t>Патрина Татьяна Николаевна</a:t>
            </a:r>
            <a:endParaRPr lang="ru-RU" sz="1200" b="1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/>
          <a:lstStyle/>
          <a:p>
            <a:pPr marL="800100" indent="-800100" eaLnBrk="1" hangingPunct="1"/>
            <a:r>
              <a:rPr lang="ru-RU" sz="2800" b="1" dirty="0" smtClean="0"/>
              <a:t>Решите уравнения: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4724400" cy="4530725"/>
          </a:xfrm>
        </p:spPr>
        <p:txBody>
          <a:bodyPr/>
          <a:lstStyle/>
          <a:p>
            <a:pPr marL="952500" lvl="1" indent="-495300" eaLnBrk="1" hangingPunct="1">
              <a:lnSpc>
                <a:spcPct val="200000"/>
              </a:lnSpc>
              <a:buClr>
                <a:srgbClr val="3E3D1F"/>
              </a:buClr>
              <a:buSzPct val="90000"/>
              <a:buFont typeface="Wingdings" pitchFamily="2" charset="2"/>
              <a:buAutoNum type="arabicPeriod"/>
            </a:pPr>
            <a:r>
              <a:rPr lang="ru-RU" sz="2800" dirty="0" smtClean="0"/>
              <a:t>         </a:t>
            </a:r>
            <a:r>
              <a:rPr lang="ru-RU" sz="2400" dirty="0" smtClean="0"/>
              <a:t> = 1</a:t>
            </a:r>
          </a:p>
          <a:p>
            <a:pPr marL="952500" lvl="1" indent="-495300" eaLnBrk="1" hangingPunct="1">
              <a:lnSpc>
                <a:spcPct val="200000"/>
              </a:lnSpc>
              <a:buClr>
                <a:srgbClr val="3E3D1F"/>
              </a:buClr>
              <a:buSzPct val="90000"/>
              <a:buFont typeface="Wingdings" pitchFamily="2" charset="2"/>
              <a:buAutoNum type="arabicPeriod"/>
            </a:pPr>
            <a:r>
              <a:rPr lang="ru-RU" sz="2400" dirty="0" smtClean="0"/>
              <a:t>                                = 2</a:t>
            </a:r>
          </a:p>
          <a:p>
            <a:pPr marL="952500" lvl="1" indent="-495300" eaLnBrk="1" hangingPunct="1">
              <a:lnSpc>
                <a:spcPct val="200000"/>
              </a:lnSpc>
              <a:buClr>
                <a:srgbClr val="3E3D1F"/>
              </a:buClr>
              <a:buSzPct val="90000"/>
              <a:buFont typeface="Wingdings" pitchFamily="2" charset="2"/>
              <a:buAutoNum type="arabicPeriod"/>
            </a:pPr>
            <a:r>
              <a:rPr lang="ru-RU" sz="2400" dirty="0" smtClean="0"/>
              <a:t>  </a:t>
            </a:r>
            <a:r>
              <a:rPr lang="ru-RU" sz="2400" dirty="0" err="1" smtClean="0"/>
              <a:t>х</a:t>
            </a:r>
            <a:r>
              <a:rPr lang="ru-RU" sz="2400" dirty="0" smtClean="0"/>
              <a:t>² - </a:t>
            </a:r>
            <a:r>
              <a:rPr lang="en-US" sz="2400" i="1" dirty="0" smtClean="0">
                <a:latin typeface="+mj-lt"/>
              </a:rPr>
              <a:t>a</a:t>
            </a:r>
            <a:r>
              <a:rPr lang="ru-RU" sz="2400" dirty="0" smtClean="0"/>
              <a:t>= 0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562600" y="1676400"/>
            <a:ext cx="2819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dirty="0" smtClean="0"/>
              <a:t>Ответы: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 dirty="0" smtClean="0"/>
              <a:t>x</a:t>
            </a:r>
            <a:r>
              <a:rPr lang="ru-RU" sz="2400" dirty="0" smtClean="0"/>
              <a:t> </a:t>
            </a:r>
            <a:r>
              <a:rPr lang="ru-RU" sz="2400" dirty="0"/>
              <a:t>= 3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400" dirty="0" smtClean="0"/>
              <a:t>x</a:t>
            </a:r>
            <a:r>
              <a:rPr lang="ru-RU" sz="2400" dirty="0" smtClean="0"/>
              <a:t> </a:t>
            </a:r>
            <a:r>
              <a:rPr lang="ru-RU" sz="2400" dirty="0"/>
              <a:t>= 49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ru-RU" sz="2400" dirty="0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1828800"/>
            <a:ext cx="946285" cy="457200"/>
          </a:xfrm>
          <a:prstGeom prst="rect">
            <a:avLst/>
          </a:prstGeom>
          <a:noFill/>
        </p:spPr>
      </p:pic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2286000"/>
            <a:ext cx="2590800" cy="1066800"/>
          </a:xfrm>
          <a:prstGeom prst="rect">
            <a:avLst/>
          </a:prstGeom>
          <a:noFill/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+mj-lt"/>
              </a:rPr>
              <a:t>Патрина Татьяна Николаевна</a:t>
            </a:r>
            <a:endParaRPr lang="ru-RU" sz="1200" b="1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/>
              <a:t>Домашнее задание: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 smtClean="0"/>
              <a:t>№ 407 стр. 119</a:t>
            </a:r>
          </a:p>
          <a:p>
            <a:r>
              <a:rPr lang="ru-RU" sz="2400" dirty="0" smtClean="0"/>
              <a:t>№ 623 из учебника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971800" cy="457200"/>
          </a:xfrm>
        </p:spPr>
        <p:txBody>
          <a:bodyPr/>
          <a:lstStyle/>
          <a:p>
            <a:pPr algn="r">
              <a:defRPr/>
            </a:pPr>
            <a:r>
              <a:rPr lang="ru-RU" sz="1200" b="1" dirty="0" smtClean="0">
                <a:latin typeface="+mj-lt"/>
              </a:rPr>
              <a:t>Патрина Татьяна Николаевна</a:t>
            </a:r>
            <a:endParaRPr lang="ru-RU" sz="1200" b="1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98" decel="100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98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uiExpand="1" build="p"/>
    </p:bld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</TotalTime>
  <Words>354</Words>
  <Application>Microsoft PowerPoint</Application>
  <PresentationFormat>Экран (4:3)</PresentationFormat>
  <Paragraphs>102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Слои</vt:lpstr>
      <vt:lpstr>Профиль</vt:lpstr>
      <vt:lpstr>  </vt:lpstr>
      <vt:lpstr>Историческая справка </vt:lpstr>
      <vt:lpstr>Ответы к тесту:</vt:lpstr>
      <vt:lpstr>Вычислить:</vt:lpstr>
      <vt:lpstr>Тест «Пасьянс»</vt:lpstr>
      <vt:lpstr>Ответы к тесту «Пасьянс»</vt:lpstr>
      <vt:lpstr>Сколько корней имеют уравнения :</vt:lpstr>
      <vt:lpstr>Решите уравнения:</vt:lpstr>
      <vt:lpstr>Домашнее задание: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Tenshi</cp:lastModifiedBy>
  <cp:revision>27</cp:revision>
  <cp:lastPrinted>1601-01-01T00:00:00Z</cp:lastPrinted>
  <dcterms:created xsi:type="dcterms:W3CDTF">1601-01-01T00:00:00Z</dcterms:created>
  <dcterms:modified xsi:type="dcterms:W3CDTF">2011-03-28T15:04:47Z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