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86" r:id="rId3"/>
    <p:sldId id="264" r:id="rId4"/>
    <p:sldId id="265" r:id="rId5"/>
    <p:sldId id="262" r:id="rId6"/>
    <p:sldId id="266" r:id="rId7"/>
    <p:sldId id="268" r:id="rId8"/>
    <p:sldId id="269" r:id="rId9"/>
    <p:sldId id="271" r:id="rId10"/>
    <p:sldId id="267" r:id="rId11"/>
    <p:sldId id="272" r:id="rId12"/>
    <p:sldId id="270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slide" Target="slide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5813" y="119675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cs typeface="Aparajita" pitchFamily="34" charset="0"/>
              </a:rPr>
              <a:t>Тренажёр-консультант</a:t>
            </a:r>
            <a:br>
              <a:rPr lang="ru-RU" b="1" i="1" dirty="0" smtClean="0">
                <a:solidFill>
                  <a:srgbClr val="C00000"/>
                </a:solidFill>
                <a:cs typeface="Aparajita" pitchFamily="34" charset="0"/>
              </a:rPr>
            </a:br>
            <a:r>
              <a:rPr lang="ru-RU" b="1" i="1" dirty="0" smtClean="0">
                <a:solidFill>
                  <a:srgbClr val="C00000"/>
                </a:solidFill>
                <a:cs typeface="Aparajita" pitchFamily="34" charset="0"/>
              </a:rPr>
              <a:t>Н  -  НН</a:t>
            </a:r>
            <a:br>
              <a:rPr lang="ru-RU" b="1" i="1" dirty="0" smtClean="0">
                <a:solidFill>
                  <a:srgbClr val="C00000"/>
                </a:solidFill>
                <a:cs typeface="Aparajita" pitchFamily="34" charset="0"/>
              </a:rPr>
            </a:br>
            <a:endParaRPr lang="ru-RU" b="1" i="1" dirty="0">
              <a:solidFill>
                <a:srgbClr val="C00000"/>
              </a:solidFill>
              <a:cs typeface="Aparajita" pitchFamily="34" charset="0"/>
            </a:endParaRPr>
          </a:p>
        </p:txBody>
      </p:sp>
      <p:pic>
        <p:nvPicPr>
          <p:cNvPr id="1026" name="Picture 2" descr="C:\Users\наташа\Desktop\Мои рисунки\liniia-111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75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6952"/>
            <a:ext cx="6000667" cy="72008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60082" y="3933056"/>
            <a:ext cx="14638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cs typeface="Aparajita" pitchFamily="34" charset="0"/>
              </a:rPr>
              <a:t>А 12</a:t>
            </a:r>
            <a:endParaRPr lang="ru-RU" sz="5400" b="1" i="1" dirty="0">
              <a:solidFill>
                <a:srgbClr val="C00000"/>
              </a:solidFill>
              <a:cs typeface="Aparajit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5945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Моче 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яблоки 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особе 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вкусны с </a:t>
            </a:r>
            <a:endParaRPr lang="ru-RU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/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топлё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(3)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ным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молоком 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и </a:t>
            </a:r>
          </a:p>
          <a:p>
            <a:pPr algn="just"/>
            <a:r>
              <a:rPr lang="ru-RU" sz="24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вежеиспечё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(4)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ым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хлебом.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902935"/>
              </p:ext>
            </p:extLst>
          </p:nvPr>
        </p:nvGraphicFramePr>
        <p:xfrm>
          <a:off x="2051720" y="4437112"/>
          <a:ext cx="6096000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267744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70465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1186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20744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3968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577838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30" name="Нашивка 29"/>
          <p:cNvSpPr/>
          <p:nvPr/>
        </p:nvSpPr>
        <p:spPr>
          <a:xfrm>
            <a:off x="6933793" y="475945"/>
            <a:ext cx="2124236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Верный ответ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616116" y="1772816"/>
            <a:ext cx="3412730" cy="223224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Моче  Н  </a:t>
            </a:r>
            <a:r>
              <a:rPr lang="ru-RU" dirty="0" err="1" smtClean="0">
                <a:hlinkClick r:id="rId2" action="ppaction://hlinksldjump"/>
              </a:rPr>
              <a:t>ые</a:t>
            </a:r>
            <a:endParaRPr lang="ru-RU" dirty="0" smtClean="0"/>
          </a:p>
          <a:p>
            <a:pPr algn="ctr"/>
            <a:r>
              <a:rPr lang="ru-RU" dirty="0" smtClean="0">
                <a:hlinkClick r:id="rId3" action="ppaction://hlinksldjump"/>
              </a:rPr>
              <a:t>Особе  НН  о</a:t>
            </a:r>
            <a:endParaRPr lang="ru-RU" dirty="0"/>
          </a:p>
          <a:p>
            <a:pPr algn="ctr"/>
            <a:r>
              <a:rPr lang="ru-RU" dirty="0" smtClean="0">
                <a:hlinkClick r:id="rId2" action="ppaction://hlinksldjump"/>
              </a:rPr>
              <a:t>С </a:t>
            </a:r>
            <a:r>
              <a:rPr lang="ru-RU" dirty="0" err="1" smtClean="0">
                <a:hlinkClick r:id="rId2" action="ppaction://hlinksldjump"/>
              </a:rPr>
              <a:t>топле</a:t>
            </a:r>
            <a:r>
              <a:rPr lang="ru-RU" dirty="0" smtClean="0">
                <a:hlinkClick r:id="rId2" action="ppaction://hlinksldjump"/>
              </a:rPr>
              <a:t>  Н  </a:t>
            </a:r>
            <a:r>
              <a:rPr lang="ru-RU" dirty="0" err="1" smtClean="0">
                <a:hlinkClick r:id="rId2" action="ppaction://hlinksldjump"/>
              </a:rPr>
              <a:t>ым</a:t>
            </a:r>
            <a:endParaRPr lang="ru-RU" dirty="0" smtClean="0"/>
          </a:p>
          <a:p>
            <a:pPr algn="ctr"/>
            <a:r>
              <a:rPr lang="ru-RU" dirty="0" err="1" smtClean="0">
                <a:hlinkClick r:id="rId4" action="ppaction://hlinksldjump"/>
              </a:rPr>
              <a:t>Свежеиспече</a:t>
            </a:r>
            <a:r>
              <a:rPr lang="ru-RU" dirty="0" smtClean="0">
                <a:hlinkClick r:id="rId4" action="ppaction://hlinksldjump"/>
              </a:rPr>
              <a:t>  НН  </a:t>
            </a:r>
            <a:r>
              <a:rPr lang="ru-RU" dirty="0" err="1" smtClean="0">
                <a:hlinkClick r:id="rId4" action="ppaction://hlinksldjump"/>
              </a:rPr>
              <a:t>ым</a:t>
            </a:r>
            <a:endParaRPr lang="ru-RU" dirty="0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244408" y="6220817"/>
            <a:ext cx="663961" cy="4735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585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3826E-7 L -0.09861 -0.778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-389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98242E-6 L -0.09844 -0.6629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-3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8242E-6 L 0.11024 -0.63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-315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20472E-7 L 0.1092 -0.7573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1" y="-378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8242E-6 L -0.31892 -0.58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55" y="-294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8242E-6 L -0.32691 -0.5371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54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93384E-6 L -0.32691 -0.6590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54" y="-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20472E-7 L -0.31892 -0.7152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55" y="-357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132" y="492115"/>
            <a:ext cx="6624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Живем 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мы в мире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высотных зданий, </a:t>
            </a:r>
            <a:endParaRPr lang="ru-RU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моще (1)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ых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и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асфальтирова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(2)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ых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улиц и площадей, автобусов и троллейбусов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переполне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(3) 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ых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озабоче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(4)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ыми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людьми.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803583"/>
              </p:ext>
            </p:extLst>
          </p:nvPr>
        </p:nvGraphicFramePr>
        <p:xfrm>
          <a:off x="2051720" y="4437112"/>
          <a:ext cx="6096000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267744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70465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1186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20744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3968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577838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30" name="Нашивка 29"/>
          <p:cNvSpPr/>
          <p:nvPr/>
        </p:nvSpPr>
        <p:spPr>
          <a:xfrm>
            <a:off x="6933793" y="475945"/>
            <a:ext cx="2124236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Верный ответ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616115" y="1772816"/>
            <a:ext cx="3441913" cy="223224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Моще  Н  </a:t>
            </a:r>
            <a:r>
              <a:rPr lang="ru-RU" dirty="0" err="1" smtClean="0">
                <a:hlinkClick r:id="rId2" action="ppaction://hlinksldjump"/>
              </a:rPr>
              <a:t>ых</a:t>
            </a:r>
            <a:endParaRPr lang="ru-RU" dirty="0" smtClean="0"/>
          </a:p>
          <a:p>
            <a:pPr algn="ctr"/>
            <a:r>
              <a:rPr lang="ru-RU" dirty="0" err="1" smtClean="0">
                <a:hlinkClick r:id="rId3" action="ppaction://hlinksldjump"/>
              </a:rPr>
              <a:t>Асфальтирова</a:t>
            </a:r>
            <a:r>
              <a:rPr lang="ru-RU" dirty="0" smtClean="0">
                <a:hlinkClick r:id="rId3" action="ppaction://hlinksldjump"/>
              </a:rPr>
              <a:t>  НН  </a:t>
            </a:r>
            <a:r>
              <a:rPr lang="ru-RU" dirty="0" err="1" smtClean="0">
                <a:hlinkClick r:id="rId3" action="ppaction://hlinksldjump"/>
              </a:rPr>
              <a:t>ых</a:t>
            </a:r>
            <a:endParaRPr lang="ru-RU" dirty="0" smtClean="0"/>
          </a:p>
          <a:p>
            <a:pPr algn="ctr"/>
            <a:r>
              <a:rPr lang="ru-RU" dirty="0" err="1" smtClean="0">
                <a:hlinkClick r:id="rId4" action="ppaction://hlinksldjump"/>
              </a:rPr>
              <a:t>Переполне</a:t>
            </a:r>
            <a:r>
              <a:rPr lang="ru-RU" dirty="0" smtClean="0">
                <a:hlinkClick r:id="rId4" action="ppaction://hlinksldjump"/>
              </a:rPr>
              <a:t>  НН  </a:t>
            </a:r>
            <a:r>
              <a:rPr lang="ru-RU" dirty="0" err="1" smtClean="0">
                <a:hlinkClick r:id="rId4" action="ppaction://hlinksldjump"/>
              </a:rPr>
              <a:t>ых</a:t>
            </a:r>
            <a:endParaRPr lang="ru-RU" dirty="0" smtClean="0"/>
          </a:p>
          <a:p>
            <a:pPr algn="ctr"/>
            <a:r>
              <a:rPr lang="ru-RU" dirty="0" err="1" smtClean="0">
                <a:hlinkClick r:id="rId5" action="ppaction://hlinksldjump"/>
              </a:rPr>
              <a:t>Озабоче</a:t>
            </a:r>
            <a:r>
              <a:rPr lang="ru-RU" dirty="0" smtClean="0">
                <a:hlinkClick r:id="rId5" action="ppaction://hlinksldjump"/>
              </a:rPr>
              <a:t>  НН  </a:t>
            </a:r>
            <a:r>
              <a:rPr lang="ru-RU" dirty="0" err="1" smtClean="0">
                <a:hlinkClick r:id="rId5" action="ppaction://hlinksldjump"/>
              </a:rPr>
              <a:t>ыми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244408" y="6220817"/>
            <a:ext cx="663961" cy="4735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896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20472E-7 L -0.12222 -0.66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11" y="-3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98242E-6 L -0.12205 -0.5371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11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8242E-6 L 0.14184 -0.5371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20472E-7 L 0.1408 -0.6629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-3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8242E-6 L -0.2559 -0.379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-18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8242E-6 L -0.11424 -0.3691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2" y="-184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93384E-6 L -0.11424 -0.491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2" y="-245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20472E-7 L -0.2559 -0.5054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-25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5945"/>
            <a:ext cx="61206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Чайки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церемо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сидели на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чугу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ых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шарах,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изъеде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ых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ржавчиной, и </a:t>
            </a:r>
            <a:endParaRPr lang="ru-RU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>
              <a:lnSpc>
                <a:spcPct val="150000"/>
              </a:lnSpc>
            </a:pP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беспреста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выхватывали что-то из 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морской воды.</a:t>
            </a: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184119"/>
              </p:ext>
            </p:extLst>
          </p:nvPr>
        </p:nvGraphicFramePr>
        <p:xfrm>
          <a:off x="2051720" y="4437112"/>
          <a:ext cx="6096000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267744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70465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1186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20744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3968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577838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30" name="Нашивка 29"/>
          <p:cNvSpPr/>
          <p:nvPr/>
        </p:nvSpPr>
        <p:spPr>
          <a:xfrm>
            <a:off x="6933793" y="475945"/>
            <a:ext cx="2124236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Верный ответ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415025" y="2888940"/>
            <a:ext cx="2584638" cy="223224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hlinkClick r:id="rId2" action="ppaction://hlinksldjump"/>
              </a:rPr>
              <a:t>Церемо</a:t>
            </a:r>
            <a:r>
              <a:rPr lang="ru-RU" dirty="0" smtClean="0">
                <a:hlinkClick r:id="rId2" action="ppaction://hlinksldjump"/>
              </a:rPr>
              <a:t>  НН  о</a:t>
            </a:r>
            <a:endParaRPr lang="ru-RU" dirty="0" smtClean="0"/>
          </a:p>
          <a:p>
            <a:pPr algn="ctr"/>
            <a:r>
              <a:rPr lang="ru-RU" dirty="0" err="1" smtClean="0">
                <a:hlinkClick r:id="rId3" action="ppaction://hlinksldjump"/>
              </a:rPr>
              <a:t>Чугу</a:t>
            </a:r>
            <a:r>
              <a:rPr lang="ru-RU" dirty="0" smtClean="0">
                <a:hlinkClick r:id="rId3" action="ppaction://hlinksldjump"/>
              </a:rPr>
              <a:t>  НН  </a:t>
            </a:r>
            <a:r>
              <a:rPr lang="ru-RU" dirty="0" err="1" smtClean="0">
                <a:hlinkClick r:id="rId3" action="ppaction://hlinksldjump"/>
              </a:rPr>
              <a:t>ых</a:t>
            </a:r>
            <a:endParaRPr lang="ru-RU" dirty="0" smtClean="0"/>
          </a:p>
          <a:p>
            <a:pPr algn="ctr"/>
            <a:r>
              <a:rPr lang="ru-RU" dirty="0" err="1" smtClean="0">
                <a:hlinkClick r:id="rId4" action="ppaction://hlinksldjump"/>
              </a:rPr>
              <a:t>Изъеде</a:t>
            </a:r>
            <a:r>
              <a:rPr lang="ru-RU" dirty="0" smtClean="0">
                <a:hlinkClick r:id="rId4" action="ppaction://hlinksldjump"/>
              </a:rPr>
              <a:t>  НН  </a:t>
            </a:r>
            <a:r>
              <a:rPr lang="ru-RU" dirty="0" err="1" smtClean="0">
                <a:hlinkClick r:id="rId4" action="ppaction://hlinksldjump"/>
              </a:rPr>
              <a:t>ых</a:t>
            </a:r>
            <a:endParaRPr lang="ru-RU" dirty="0" smtClean="0"/>
          </a:p>
          <a:p>
            <a:pPr algn="ctr"/>
            <a:r>
              <a:rPr lang="ru-RU" dirty="0" err="1" smtClean="0">
                <a:hlinkClick r:id="rId2" action="ppaction://hlinksldjump"/>
              </a:rPr>
              <a:t>Беспреста</a:t>
            </a:r>
            <a:r>
              <a:rPr lang="ru-RU" dirty="0" smtClean="0">
                <a:hlinkClick r:id="rId2" action="ppaction://hlinksldjump"/>
              </a:rPr>
              <a:t>  НН  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0648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20472E-7 L 0.03524 -0.746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3" y="-37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98242E-6 L 0.03541 -0.6210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-310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8242E-6 L 0.2441 -0.621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5" y="-310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5.20472E-7 L 0.2441 -0.7362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5" y="-368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8242E-6 L -0.18507 -0.5371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53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8242E-6 L -0.33473 -0.4531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6" y="-226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93384E-6 L -0.33473 -0.5854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6" y="-292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5.20472E-7 L -0.18507 -0.6629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52" y="-3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3" y="1124073"/>
            <a:ext cx="820891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Это полное страдательное причастие (образовано  от глагола совершенного вида, который обычно содержит  приставку). </a:t>
            </a:r>
          </a:p>
          <a:p>
            <a:endParaRPr lang="ru-RU" sz="4000" dirty="0">
              <a:solidFill>
                <a:schemeClr val="bg1"/>
              </a:solidFill>
            </a:endParaRPr>
          </a:p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Пишем – НН -.</a:t>
            </a:r>
          </a:p>
          <a:p>
            <a:endParaRPr lang="ru-RU" sz="4000" dirty="0"/>
          </a:p>
        </p:txBody>
      </p:sp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1619672" y="5373216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334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3" y="1124073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Это краткое прилагательное, в  суффиксе пишем столько Н, сколько было в исходном (производящем) слове). 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1619672" y="5373216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849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268760"/>
            <a:ext cx="7200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Это </a:t>
            </a:r>
            <a:r>
              <a:rPr lang="ru-RU" sz="4000" dirty="0" smtClean="0">
                <a:solidFill>
                  <a:schemeClr val="bg1"/>
                </a:solidFill>
              </a:rPr>
              <a:t>наречие, </a:t>
            </a:r>
            <a:r>
              <a:rPr lang="ru-RU" sz="4000" dirty="0">
                <a:solidFill>
                  <a:schemeClr val="bg1"/>
                </a:solidFill>
              </a:rPr>
              <a:t>в 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dirty="0">
                <a:solidFill>
                  <a:schemeClr val="bg1"/>
                </a:solidFill>
              </a:rPr>
              <a:t>суффиксе пишем столько Н, сколько было в исходном (производящем) слове). 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1619672" y="5373216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04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268760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Это краткое страдательное причастие (содержит значение действия, может иметь зависимые слова, отвечает на вопросы </a:t>
            </a:r>
            <a:r>
              <a:rPr lang="ru-RU" sz="4000" i="1" dirty="0" smtClean="0">
                <a:solidFill>
                  <a:schemeClr val="bg1"/>
                </a:solidFill>
              </a:rPr>
              <a:t>каков? </a:t>
            </a:r>
            <a:r>
              <a:rPr lang="ru-RU" sz="4000" i="1" dirty="0">
                <a:solidFill>
                  <a:schemeClr val="bg1"/>
                </a:solidFill>
              </a:rPr>
              <a:t>к</a:t>
            </a:r>
            <a:r>
              <a:rPr lang="ru-RU" sz="4000" i="1" dirty="0" smtClean="0">
                <a:solidFill>
                  <a:schemeClr val="bg1"/>
                </a:solidFill>
              </a:rPr>
              <a:t>акова? каково? каковы?). Пишем всегда – Н - .</a:t>
            </a:r>
            <a:endParaRPr lang="ru-RU" sz="4000" i="1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1619672" y="5373216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465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268760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</a:rPr>
              <a:t>Отыменное прилагательное (производящим словом является имя существительное) со значением «сделанный (состоящий) из какого-либо материала».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</a:rPr>
              <a:t>Пишем с  - Н – (-АН-, -ЯН-).</a:t>
            </a:r>
            <a:endParaRPr lang="ru-RU" sz="4000" i="1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1619672" y="5373216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054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268760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</a:rPr>
              <a:t>Отглагольное  прилагательное (производящим словом является глагол несовершенного вида без приставки). Не имеет при себе зависимых слов.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</a:rPr>
              <a:t>Пишем с  - Н -.</a:t>
            </a:r>
            <a:endParaRPr lang="ru-RU" sz="4000" i="1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1619672" y="5373216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54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268760"/>
            <a:ext cx="8208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</a:rPr>
              <a:t>Слово является полным страдательным причастием, так как имеет при себе зависимое слово.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</a:rPr>
              <a:t>Пишем с  - Н </a:t>
            </a:r>
            <a:r>
              <a:rPr lang="ru-RU" sz="4000" i="1" dirty="0" err="1" smtClean="0">
                <a:solidFill>
                  <a:schemeClr val="bg1"/>
                </a:solidFill>
              </a:rPr>
              <a:t>Н</a:t>
            </a:r>
            <a:r>
              <a:rPr lang="ru-RU" sz="4000" i="1" dirty="0" smtClean="0">
                <a:solidFill>
                  <a:schemeClr val="bg1"/>
                </a:solidFill>
              </a:rPr>
              <a:t> -.</a:t>
            </a:r>
            <a:endParaRPr lang="ru-RU" sz="4000" i="1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1619672" y="5373216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25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6293" y="404664"/>
            <a:ext cx="7056784" cy="590931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Инструкция.</a:t>
            </a:r>
          </a:p>
          <a:p>
            <a:endParaRPr lang="ru-RU" dirty="0"/>
          </a:p>
          <a:p>
            <a:r>
              <a:rPr lang="ru-RU" b="1" dirty="0" smtClean="0">
                <a:solidFill>
                  <a:schemeClr val="bg1"/>
                </a:solidFill>
              </a:rPr>
              <a:t>Выберите на месте пропуска нужный вариант ответа ( Н или НН ). </a:t>
            </a:r>
          </a:p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Выбор осуществите путем «клика» на соответствующем заданию ответе (выбирайте один из двух предложенных ответов под цифровым значением пропуска).</a:t>
            </a:r>
          </a:p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В каком порядке вы будете выбирать ответ, значения не имеет (в презентации использованы триггеры).</a:t>
            </a:r>
          </a:p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Проверьте себя, «кликнув» на указателе «Верный ответ». В списке появившихся слов  «кликните» на том слове, написание которого вызвало у вас затруднение. Появится правило. Выучите его, запишите вместе с примером. </a:t>
            </a:r>
            <a:r>
              <a:rPr lang="ru-RU" b="1" u="sng" dirty="0" smtClean="0">
                <a:solidFill>
                  <a:schemeClr val="bg1"/>
                </a:solidFill>
              </a:rPr>
              <a:t>Если слово не отсылает вас к правилу, значит, запишите его в словарик и выучите. </a:t>
            </a:r>
          </a:p>
          <a:p>
            <a:endParaRPr lang="ru-RU" dirty="0"/>
          </a:p>
          <a:p>
            <a:pPr algn="ctr"/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b="1" dirty="0" smtClean="0">
                <a:solidFill>
                  <a:srgbClr val="FFFF00"/>
                </a:solidFill>
              </a:rPr>
              <a:t>Грамотность украшает человека!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    Успехов на экзамене !  </a:t>
            </a:r>
          </a:p>
          <a:p>
            <a:pPr algn="r"/>
            <a:r>
              <a:rPr lang="ru-RU" i="1" dirty="0" smtClean="0">
                <a:solidFill>
                  <a:schemeClr val="bg1"/>
                </a:solidFill>
              </a:rPr>
              <a:t>Репетитор Наталья Александровна </a:t>
            </a:r>
            <a:r>
              <a:rPr lang="ru-RU" i="1" dirty="0" err="1" smtClean="0">
                <a:solidFill>
                  <a:schemeClr val="bg1"/>
                </a:solidFill>
              </a:rPr>
              <a:t>Мокрышева</a:t>
            </a:r>
            <a:r>
              <a:rPr lang="ru-RU" i="1" dirty="0" smtClean="0">
                <a:solidFill>
                  <a:schemeClr val="bg1"/>
                </a:solidFill>
              </a:rPr>
              <a:t>.             </a:t>
            </a:r>
          </a:p>
          <a:p>
            <a:pPr algn="r"/>
            <a:r>
              <a:rPr lang="ru-RU" i="1" dirty="0" smtClean="0">
                <a:solidFill>
                  <a:schemeClr val="bg1"/>
                </a:solidFill>
              </a:rPr>
              <a:t>Новый Уренгой.</a:t>
            </a:r>
          </a:p>
        </p:txBody>
      </p:sp>
    </p:spTree>
    <p:extLst>
      <p:ext uri="{BB962C8B-B14F-4D97-AF65-F5344CB8AC3E}">
        <p14:creationId xmlns:p14="http://schemas.microsoft.com/office/powerpoint/2010/main" val="2984336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268760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</a:rPr>
              <a:t>Отыменное прилагательное (производящим словом является имя существительное) со значением «относящийся к животному, насекомому».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</a:rPr>
              <a:t>Пишем с  - Н – (-ИН-).</a:t>
            </a:r>
            <a:endParaRPr lang="ru-RU" sz="4000" i="1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1619672" y="5373216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643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268760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</a:rPr>
              <a:t>Отыменное прилагательное (производящим словом является имя существительное) содержит суффикс –ИРОВА- (-</a:t>
            </a:r>
            <a:r>
              <a:rPr lang="ru-RU" sz="4000" i="1" dirty="0" err="1" smtClean="0">
                <a:solidFill>
                  <a:schemeClr val="bg1"/>
                </a:solidFill>
              </a:rPr>
              <a:t>ова</a:t>
            </a:r>
            <a:r>
              <a:rPr lang="ru-RU" sz="4000" i="1" dirty="0" smtClean="0">
                <a:solidFill>
                  <a:schemeClr val="bg1"/>
                </a:solidFill>
              </a:rPr>
              <a:t>-, -</a:t>
            </a:r>
            <a:r>
              <a:rPr lang="ru-RU" sz="4000" i="1" dirty="0" err="1" smtClean="0">
                <a:solidFill>
                  <a:schemeClr val="bg1"/>
                </a:solidFill>
              </a:rPr>
              <a:t>ева</a:t>
            </a:r>
            <a:r>
              <a:rPr lang="ru-RU" sz="4000" i="1" dirty="0" smtClean="0">
                <a:solidFill>
                  <a:schemeClr val="bg1"/>
                </a:solidFill>
              </a:rPr>
              <a:t>-) </a:t>
            </a:r>
          </a:p>
          <a:p>
            <a:endParaRPr lang="ru-RU" sz="4000" i="1" dirty="0">
              <a:solidFill>
                <a:schemeClr val="bg1"/>
              </a:solidFill>
            </a:endParaRPr>
          </a:p>
          <a:p>
            <a:pPr algn="ctr"/>
            <a:r>
              <a:rPr lang="ru-RU" sz="4000" i="1" dirty="0" smtClean="0">
                <a:solidFill>
                  <a:schemeClr val="bg1"/>
                </a:solidFill>
              </a:rPr>
              <a:t>Пишем с  - НН – .</a:t>
            </a:r>
            <a:endParaRPr lang="ru-RU" sz="4000" i="1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1619672" y="5373216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633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268760"/>
            <a:ext cx="8208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</a:rPr>
              <a:t>По происхождению это полное страдательное причастие (в данном тексте в роли прилагательного).  </a:t>
            </a:r>
          </a:p>
          <a:p>
            <a:pPr algn="ctr"/>
            <a:r>
              <a:rPr lang="ru-RU" sz="4000" i="1" dirty="0">
                <a:solidFill>
                  <a:schemeClr val="bg1"/>
                </a:solidFill>
              </a:rPr>
              <a:t> </a:t>
            </a:r>
            <a:r>
              <a:rPr lang="ru-RU" sz="4000" i="1" dirty="0" smtClean="0">
                <a:solidFill>
                  <a:schemeClr val="bg1"/>
                </a:solidFill>
              </a:rPr>
              <a:t>Пишем –НН -.</a:t>
            </a:r>
            <a:endParaRPr lang="ru-RU" sz="4000" i="1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1619672" y="5373216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4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268760"/>
            <a:ext cx="87129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</a:rPr>
              <a:t>Отыменное прилагательное (производящим словом является имя существительное) , образованное при помощи суффикса – Н – от существительного с основой на  -Н-.</a:t>
            </a:r>
            <a:endParaRPr lang="ru-RU" sz="4000" i="1" dirty="0">
              <a:solidFill>
                <a:schemeClr val="bg1"/>
              </a:solidFill>
            </a:endParaRPr>
          </a:p>
          <a:p>
            <a:pPr algn="ctr"/>
            <a:endParaRPr lang="ru-RU" sz="4000" i="1" dirty="0" smtClean="0">
              <a:solidFill>
                <a:schemeClr val="bg1"/>
              </a:solidFill>
            </a:endParaRPr>
          </a:p>
          <a:p>
            <a:pPr algn="ctr"/>
            <a:r>
              <a:rPr lang="ru-RU" sz="4000" i="1" dirty="0" smtClean="0">
                <a:solidFill>
                  <a:schemeClr val="bg1"/>
                </a:solidFill>
              </a:rPr>
              <a:t>Пишем  - НН – .</a:t>
            </a:r>
            <a:endParaRPr lang="ru-RU" sz="4000" i="1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1619672" y="5373216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35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5945"/>
            <a:ext cx="6840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Барская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воспита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ица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была умна и </a:t>
            </a:r>
            <a:endParaRPr lang="ru-RU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/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образова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а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, да и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прида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за ней давали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невида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ое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, но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нежда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—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негада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случилась небывалая история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443857"/>
              </p:ext>
            </p:extLst>
          </p:nvPr>
        </p:nvGraphicFramePr>
        <p:xfrm>
          <a:off x="2051720" y="4437112"/>
          <a:ext cx="6096000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267744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70465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1186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20744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3968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577838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300192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300192" y="57721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380312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395221" y="57721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30" name="Нашивка 29"/>
          <p:cNvSpPr/>
          <p:nvPr/>
        </p:nvSpPr>
        <p:spPr>
          <a:xfrm>
            <a:off x="6933793" y="475945"/>
            <a:ext cx="2124236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Верный ответ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186984" y="1772816"/>
            <a:ext cx="2880320" cy="223224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Воспита</a:t>
            </a:r>
            <a:r>
              <a:rPr lang="ru-RU" dirty="0" smtClean="0"/>
              <a:t> НН </a:t>
            </a:r>
            <a:r>
              <a:rPr lang="ru-RU" dirty="0" err="1" smtClean="0"/>
              <a:t>ица</a:t>
            </a:r>
            <a:endParaRPr lang="ru-RU" dirty="0" smtClean="0"/>
          </a:p>
          <a:p>
            <a:pPr algn="ctr"/>
            <a:r>
              <a:rPr lang="ru-RU" dirty="0" err="1" smtClean="0">
                <a:hlinkClick r:id="rId2" action="ppaction://hlinksldjump"/>
              </a:rPr>
              <a:t>Образова</a:t>
            </a:r>
            <a:r>
              <a:rPr lang="ru-RU" dirty="0" smtClean="0">
                <a:hlinkClick r:id="rId2" action="ppaction://hlinksldjump"/>
              </a:rPr>
              <a:t> НН а</a:t>
            </a:r>
            <a:endParaRPr lang="ru-RU" dirty="0" smtClean="0"/>
          </a:p>
          <a:p>
            <a:pPr algn="ctr"/>
            <a:r>
              <a:rPr lang="ru-RU" dirty="0" err="1" smtClean="0"/>
              <a:t>Прида</a:t>
            </a:r>
            <a:r>
              <a:rPr lang="ru-RU" dirty="0" smtClean="0"/>
              <a:t> Н </a:t>
            </a:r>
            <a:r>
              <a:rPr lang="ru-RU" dirty="0" err="1" smtClean="0"/>
              <a:t>ое</a:t>
            </a:r>
            <a:endParaRPr lang="ru-RU" dirty="0" smtClean="0"/>
          </a:p>
          <a:p>
            <a:pPr algn="ctr"/>
            <a:r>
              <a:rPr lang="ru-RU" dirty="0" err="1" smtClean="0"/>
              <a:t>Невида</a:t>
            </a:r>
            <a:r>
              <a:rPr lang="ru-RU" dirty="0" smtClean="0"/>
              <a:t> НН </a:t>
            </a:r>
            <a:r>
              <a:rPr lang="ru-RU" dirty="0" err="1" smtClean="0"/>
              <a:t>ое</a:t>
            </a:r>
            <a:endParaRPr lang="ru-RU" dirty="0" smtClean="0"/>
          </a:p>
          <a:p>
            <a:pPr algn="ctr"/>
            <a:r>
              <a:rPr lang="ru-RU" dirty="0" err="1" smtClean="0">
                <a:hlinkClick r:id="rId3" action="ppaction://hlinksldjump"/>
              </a:rPr>
              <a:t>Нежда</a:t>
            </a:r>
            <a:r>
              <a:rPr lang="ru-RU" dirty="0" smtClean="0">
                <a:hlinkClick r:id="rId3" action="ppaction://hlinksldjump"/>
              </a:rPr>
              <a:t> НН о</a:t>
            </a:r>
            <a:endParaRPr lang="ru-RU" dirty="0" smtClean="0"/>
          </a:p>
          <a:p>
            <a:pPr algn="ctr"/>
            <a:r>
              <a:rPr lang="ru-RU" dirty="0" err="1" smtClean="0">
                <a:hlinkClick r:id="rId3" action="ppaction://hlinksldjump"/>
              </a:rPr>
              <a:t>Негада</a:t>
            </a:r>
            <a:r>
              <a:rPr lang="ru-RU" dirty="0" smtClean="0">
                <a:hlinkClick r:id="rId3" action="ppaction://hlinksldjump"/>
              </a:rPr>
              <a:t> НН о</a:t>
            </a:r>
            <a:endParaRPr lang="ru-RU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44408" y="6220817"/>
            <a:ext cx="663961" cy="4735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137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20472E-7 L 0.06667 -0.767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38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98242E-6 L 0.06684 -0.6419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32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8242E-6 L -0.15747 -0.589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-294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20472E-7 L -0.15851 -0.7152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34" y="-357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8242E-6 L 0.00382 -0.58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294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8242E-6 L -0.40556 -0.5371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78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93384E-6 L -0.40556 -0.6590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78" y="-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98242E-6 L -0.22448 -0.5264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33" y="-26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78279E-6 L -0.22448 -0.6474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33" y="-323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98242E-6 L -0.10625 -0.5371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78279E-6 L -0.10782 -0.6581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9" y="-3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20472E-7 L 0.00382 -0.71524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357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5945"/>
            <a:ext cx="6120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Рассказа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ая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Петром Ильичом история была явно им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выдума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а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 у него и в помине не было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назва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ого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брата, о котором он так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восхище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(4)   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и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взволно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</a:p>
          <a:p>
            <a:pPr algn="just"/>
            <a:r>
              <a:rPr lang="ru-RU" sz="24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в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(5)   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упоминал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461902"/>
              </p:ext>
            </p:extLst>
          </p:nvPr>
        </p:nvGraphicFramePr>
        <p:xfrm>
          <a:off x="2051720" y="4437112"/>
          <a:ext cx="6096000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267744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70465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1186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20744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3968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577838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300192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300192" y="57721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30" name="Нашивка 29"/>
          <p:cNvSpPr/>
          <p:nvPr/>
        </p:nvSpPr>
        <p:spPr>
          <a:xfrm>
            <a:off x="6933793" y="475945"/>
            <a:ext cx="2124236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Верный ответ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186984" y="1772816"/>
            <a:ext cx="2880320" cy="223224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Рассказа НН </a:t>
            </a:r>
            <a:r>
              <a:rPr lang="ru-RU" dirty="0" err="1" smtClean="0">
                <a:hlinkClick r:id="rId2" action="ppaction://hlinksldjump"/>
              </a:rPr>
              <a:t>ая</a:t>
            </a:r>
            <a:endParaRPr lang="ru-RU" dirty="0" smtClean="0"/>
          </a:p>
          <a:p>
            <a:pPr algn="ctr"/>
            <a:r>
              <a:rPr lang="ru-RU" dirty="0" err="1" smtClean="0">
                <a:hlinkClick r:id="rId3" action="ppaction://hlinksldjump"/>
              </a:rPr>
              <a:t>Выдума</a:t>
            </a:r>
            <a:r>
              <a:rPr lang="ru-RU" dirty="0" smtClean="0">
                <a:hlinkClick r:id="rId3" action="ppaction://hlinksldjump"/>
              </a:rPr>
              <a:t> Н а</a:t>
            </a:r>
            <a:endParaRPr lang="ru-RU" dirty="0" smtClean="0"/>
          </a:p>
          <a:p>
            <a:pPr algn="ctr"/>
            <a:r>
              <a:rPr lang="ru-RU" dirty="0" err="1" smtClean="0"/>
              <a:t>Назва</a:t>
            </a:r>
            <a:r>
              <a:rPr lang="ru-RU" dirty="0" smtClean="0"/>
              <a:t> Н ого брата</a:t>
            </a:r>
          </a:p>
          <a:p>
            <a:pPr algn="ctr"/>
            <a:r>
              <a:rPr lang="ru-RU" dirty="0" err="1" smtClean="0">
                <a:hlinkClick r:id="rId4" action="ppaction://hlinksldjump"/>
              </a:rPr>
              <a:t>Восхище</a:t>
            </a:r>
            <a:r>
              <a:rPr lang="ru-RU" dirty="0" smtClean="0">
                <a:hlinkClick r:id="rId4" action="ppaction://hlinksldjump"/>
              </a:rPr>
              <a:t> НН о</a:t>
            </a:r>
            <a:endParaRPr lang="ru-RU" dirty="0" smtClean="0"/>
          </a:p>
          <a:p>
            <a:pPr algn="ctr"/>
            <a:r>
              <a:rPr lang="ru-RU" dirty="0" err="1" smtClean="0">
                <a:hlinkClick r:id="rId4" action="ppaction://hlinksldjump"/>
              </a:rPr>
              <a:t>Взволнова</a:t>
            </a:r>
            <a:r>
              <a:rPr lang="ru-RU" dirty="0" smtClean="0">
                <a:hlinkClick r:id="rId4" action="ppaction://hlinksldjump"/>
              </a:rPr>
              <a:t> НН о</a:t>
            </a:r>
            <a:endParaRPr lang="ru-RU" dirty="0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44408" y="6220817"/>
            <a:ext cx="663961" cy="4735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12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20472E-7 L -0.05139 -0.767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-38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98242E-6 L -0.05122 -0.6419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-32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8242E-6 L 0.06302 -0.589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2" y="-294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20472E-7 L 0.06198 -0.7152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57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8242E-6 L -0.0276 -0.5371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8242E-6 L -0.17726 -0.4742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-23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93384E-6 L -0.17726 -0.5961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-298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98242E-6 L -0.58681 -0.421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0" y="-210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78279E-6 L -0.58681 -0.5426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0" y="-27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20472E-7 L -0.0276 -0.66297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-3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5945"/>
            <a:ext cx="6840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Постоя…1…..</a:t>
            </a:r>
            <a:r>
              <a:rPr lang="ru-RU" sz="2400" b="1" dirty="0" err="1" smtClean="0"/>
              <a:t>ые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внутре</a:t>
            </a:r>
            <a:r>
              <a:rPr lang="ru-RU" sz="2400" b="1" dirty="0" smtClean="0"/>
              <a:t>…2…..</a:t>
            </a:r>
            <a:r>
              <a:rPr lang="ru-RU" sz="2400" b="1" dirty="0" err="1" smtClean="0"/>
              <a:t>ие</a:t>
            </a:r>
            <a:r>
              <a:rPr lang="ru-RU" sz="2400" b="1" dirty="0" smtClean="0"/>
              <a:t> </a:t>
            </a:r>
            <a:r>
              <a:rPr lang="ru-RU" sz="2400" b="1" dirty="0"/>
              <a:t>противоречия терзали душу этого </a:t>
            </a:r>
            <a:r>
              <a:rPr lang="ru-RU" sz="2400" b="1" dirty="0" err="1" smtClean="0"/>
              <a:t>труже</a:t>
            </a:r>
            <a:r>
              <a:rPr lang="ru-RU" sz="2400" b="1" dirty="0" smtClean="0"/>
              <a:t>…3…..</a:t>
            </a:r>
            <a:r>
              <a:rPr lang="ru-RU" sz="2400" b="1" dirty="0" err="1" smtClean="0"/>
              <a:t>ика</a:t>
            </a:r>
            <a:r>
              <a:rPr lang="ru-RU" sz="2400" b="1" dirty="0"/>
              <a:t>, </a:t>
            </a:r>
            <a:r>
              <a:rPr lang="ru-RU" sz="2400" b="1" dirty="0" err="1" smtClean="0"/>
              <a:t>муче</a:t>
            </a:r>
            <a:r>
              <a:rPr lang="ru-RU" sz="2400" b="1" dirty="0" smtClean="0"/>
              <a:t>…4…..</a:t>
            </a:r>
            <a:r>
              <a:rPr lang="ru-RU" sz="2400" b="1" dirty="0" err="1" smtClean="0"/>
              <a:t>ика</a:t>
            </a:r>
            <a:r>
              <a:rPr lang="ru-RU" sz="2400" b="1" dirty="0" smtClean="0"/>
              <a:t> </a:t>
            </a:r>
            <a:r>
              <a:rPr lang="ru-RU" sz="2400" b="1" dirty="0"/>
              <a:t>науки, </a:t>
            </a:r>
            <a:r>
              <a:rPr lang="ru-RU" sz="2400" b="1" dirty="0" err="1" smtClean="0"/>
              <a:t>убежде</a:t>
            </a:r>
            <a:r>
              <a:rPr lang="ru-RU" sz="2400" b="1" dirty="0" smtClean="0"/>
              <a:t>…5…..ого </a:t>
            </a:r>
            <a:r>
              <a:rPr lang="ru-RU" sz="2400" b="1" dirty="0"/>
              <a:t>только в том, что </a:t>
            </a:r>
            <a:r>
              <a:rPr lang="ru-RU" sz="2400" b="1" dirty="0" err="1" smtClean="0"/>
              <a:t>избра</a:t>
            </a:r>
            <a:r>
              <a:rPr lang="ru-RU" sz="2400" b="1" dirty="0" smtClean="0"/>
              <a:t>…6…..</a:t>
            </a:r>
            <a:r>
              <a:rPr lang="ru-RU" sz="2400" b="1" dirty="0" err="1" smtClean="0"/>
              <a:t>ый</a:t>
            </a:r>
            <a:r>
              <a:rPr lang="ru-RU" sz="2400" b="1" dirty="0" smtClean="0"/>
              <a:t> </a:t>
            </a:r>
            <a:r>
              <a:rPr lang="ru-RU" sz="2400" b="1" dirty="0"/>
              <a:t>им путь верен.</a:t>
            </a: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260609"/>
              </p:ext>
            </p:extLst>
          </p:nvPr>
        </p:nvGraphicFramePr>
        <p:xfrm>
          <a:off x="2051720" y="4437112"/>
          <a:ext cx="6096000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267744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70465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1186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20744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3968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577838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300192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300192" y="57721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380312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395221" y="57721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30" name="Нашивка 29"/>
          <p:cNvSpPr/>
          <p:nvPr/>
        </p:nvSpPr>
        <p:spPr>
          <a:xfrm>
            <a:off x="6933793" y="475945"/>
            <a:ext cx="2124236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Верный ответ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186984" y="1772816"/>
            <a:ext cx="2880320" cy="223224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Постоя </a:t>
            </a:r>
            <a:r>
              <a:rPr lang="ru-RU" dirty="0" smtClean="0">
                <a:solidFill>
                  <a:srgbClr val="FFFF00"/>
                </a:solidFill>
              </a:rPr>
              <a:t>НН </a:t>
            </a:r>
            <a:r>
              <a:rPr lang="ru-RU" dirty="0" err="1" smtClean="0"/>
              <a:t>ые</a:t>
            </a:r>
            <a:endParaRPr lang="ru-RU" dirty="0" smtClean="0"/>
          </a:p>
          <a:p>
            <a:pPr algn="ctr"/>
            <a:r>
              <a:rPr lang="ru-RU" dirty="0" err="1" smtClean="0"/>
              <a:t>Внутре</a:t>
            </a:r>
            <a:r>
              <a:rPr lang="ru-RU" dirty="0" smtClean="0"/>
              <a:t>  </a:t>
            </a:r>
            <a:r>
              <a:rPr lang="ru-RU" dirty="0" smtClean="0">
                <a:solidFill>
                  <a:srgbClr val="FFFF00"/>
                </a:solidFill>
              </a:rPr>
              <a:t>НН  </a:t>
            </a:r>
            <a:r>
              <a:rPr lang="ru-RU" dirty="0" err="1" smtClean="0"/>
              <a:t>ие</a:t>
            </a:r>
            <a:endParaRPr lang="ru-RU" dirty="0" smtClean="0"/>
          </a:p>
          <a:p>
            <a:pPr algn="ctr"/>
            <a:r>
              <a:rPr lang="ru-RU" dirty="0" err="1" smtClean="0"/>
              <a:t>Труже</a:t>
            </a:r>
            <a:r>
              <a:rPr lang="ru-RU" dirty="0" smtClean="0"/>
              <a:t>  </a:t>
            </a:r>
            <a:r>
              <a:rPr lang="ru-RU" dirty="0" smtClean="0">
                <a:solidFill>
                  <a:srgbClr val="FFFF00"/>
                </a:solidFill>
              </a:rPr>
              <a:t>Н  </a:t>
            </a:r>
            <a:r>
              <a:rPr lang="ru-RU" dirty="0" err="1" smtClean="0"/>
              <a:t>ика</a:t>
            </a:r>
            <a:endParaRPr lang="ru-RU" dirty="0" smtClean="0"/>
          </a:p>
          <a:p>
            <a:pPr algn="ctr"/>
            <a:r>
              <a:rPr lang="ru-RU" dirty="0" err="1" smtClean="0"/>
              <a:t>Муче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Н </a:t>
            </a:r>
            <a:r>
              <a:rPr lang="ru-RU" dirty="0" err="1" smtClean="0"/>
              <a:t>ика</a:t>
            </a:r>
            <a:endParaRPr lang="ru-RU" dirty="0" smtClean="0"/>
          </a:p>
          <a:p>
            <a:pPr algn="ctr"/>
            <a:r>
              <a:rPr lang="ru-RU" dirty="0" err="1" smtClean="0">
                <a:hlinkClick r:id="rId2" action="ppaction://hlinksldjump"/>
              </a:rPr>
              <a:t>Убежде</a:t>
            </a:r>
            <a:r>
              <a:rPr lang="ru-RU" dirty="0" smtClean="0">
                <a:hlinkClick r:id="rId2" action="ppaction://hlinksldjump"/>
              </a:rPr>
              <a:t> </a:t>
            </a:r>
            <a:r>
              <a:rPr lang="ru-RU" dirty="0" smtClean="0">
                <a:solidFill>
                  <a:srgbClr val="FFFF00"/>
                </a:solidFill>
                <a:hlinkClick r:id="rId2" action="ppaction://hlinksldjump"/>
              </a:rPr>
              <a:t>НН </a:t>
            </a:r>
            <a:r>
              <a:rPr lang="ru-RU" dirty="0" smtClean="0">
                <a:hlinkClick r:id="rId2" action="ppaction://hlinksldjump"/>
              </a:rPr>
              <a:t>ого</a:t>
            </a:r>
            <a:endParaRPr lang="ru-RU" dirty="0" smtClean="0"/>
          </a:p>
          <a:p>
            <a:pPr algn="ctr"/>
            <a:r>
              <a:rPr lang="ru-RU" dirty="0" err="1" smtClean="0">
                <a:hlinkClick r:id="rId2" action="ppaction://hlinksldjump"/>
              </a:rPr>
              <a:t>Избра</a:t>
            </a:r>
            <a:r>
              <a:rPr lang="ru-RU" dirty="0" smtClean="0">
                <a:hlinkClick r:id="rId2" action="ppaction://hlinksldjump"/>
              </a:rPr>
              <a:t> </a:t>
            </a:r>
            <a:r>
              <a:rPr lang="ru-RU" dirty="0" smtClean="0">
                <a:solidFill>
                  <a:srgbClr val="FFFF00"/>
                </a:solidFill>
                <a:hlinkClick r:id="rId2" action="ppaction://hlinksldjump"/>
              </a:rPr>
              <a:t>НН </a:t>
            </a:r>
            <a:r>
              <a:rPr lang="ru-RU" dirty="0" err="1" smtClean="0">
                <a:hlinkClick r:id="rId2" action="ppaction://hlinksldjump"/>
              </a:rPr>
              <a:t>ый</a:t>
            </a:r>
            <a:endParaRPr lang="ru-RU" dirty="0"/>
          </a:p>
        </p:txBody>
      </p:sp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8244408" y="6220817"/>
            <a:ext cx="663961" cy="4735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028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6.13E-7 L -0.07865 -0.774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-387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98242E-6 L -0.07483 -0.6419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32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8242E-6 L 0.0316 -0.6525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-3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11913 L 0.03837 -0.778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-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8242E-6 L -0.01979 -0.58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-294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20472E-7 L -0.0118 -0.7258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-362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8242E-6 L -0.43716 -0.5371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58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93384E-6 L -0.42917 -0.659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58" y="-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98242E-6 L -0.19306 -0.5475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53" y="-273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78279E-6 L -0.18507 -0.6581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53" y="-3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98242E-6 L -0.51579 -0.4950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9" y="-247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78279E-6 L -0.51736 -0.61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68" y="-308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5945"/>
            <a:ext cx="6120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гости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ой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чи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сидели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наряже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детишки,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завороже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смотревшие на хозяйку, чьими руками было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выставле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о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всё это великолепное угощение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410204"/>
              </p:ext>
            </p:extLst>
          </p:nvPr>
        </p:nvGraphicFramePr>
        <p:xfrm>
          <a:off x="2051720" y="4437112"/>
          <a:ext cx="6096000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267744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70465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1186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20744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3968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577838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300192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300192" y="57721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30" name="Нашивка 29"/>
          <p:cNvSpPr/>
          <p:nvPr/>
        </p:nvSpPr>
        <p:spPr>
          <a:xfrm>
            <a:off x="6933793" y="475945"/>
            <a:ext cx="2124236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Верный ответ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186984" y="1772816"/>
            <a:ext cx="2880320" cy="223224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гости  Н  ой</a:t>
            </a:r>
          </a:p>
          <a:p>
            <a:pPr algn="ctr"/>
            <a:r>
              <a:rPr lang="ru-RU" dirty="0" err="1" smtClean="0">
                <a:hlinkClick r:id="rId2" action="ppaction://hlinksldjump"/>
              </a:rPr>
              <a:t>Чи</a:t>
            </a:r>
            <a:r>
              <a:rPr lang="ru-RU" dirty="0" smtClean="0">
                <a:hlinkClick r:id="rId2" action="ppaction://hlinksldjump"/>
              </a:rPr>
              <a:t>  НН  о</a:t>
            </a:r>
            <a:endParaRPr lang="ru-RU" dirty="0" smtClean="0"/>
          </a:p>
          <a:p>
            <a:pPr algn="ctr"/>
            <a:r>
              <a:rPr lang="ru-RU" dirty="0" err="1" smtClean="0">
                <a:hlinkClick r:id="rId3" action="ppaction://hlinksldjump"/>
              </a:rPr>
              <a:t>Наряже</a:t>
            </a:r>
            <a:r>
              <a:rPr lang="ru-RU" dirty="0" smtClean="0">
                <a:hlinkClick r:id="rId3" action="ppaction://hlinksldjump"/>
              </a:rPr>
              <a:t>  НН  </a:t>
            </a:r>
            <a:r>
              <a:rPr lang="ru-RU" dirty="0" err="1" smtClean="0">
                <a:hlinkClick r:id="rId3" action="ppaction://hlinksldjump"/>
              </a:rPr>
              <a:t>ые</a:t>
            </a:r>
            <a:endParaRPr lang="ru-RU" dirty="0" smtClean="0"/>
          </a:p>
          <a:p>
            <a:pPr algn="ctr"/>
            <a:r>
              <a:rPr lang="ru-RU" dirty="0" err="1" smtClean="0">
                <a:hlinkClick r:id="rId2" action="ppaction://hlinksldjump"/>
              </a:rPr>
              <a:t>Завороже</a:t>
            </a:r>
            <a:r>
              <a:rPr lang="ru-RU" dirty="0" smtClean="0">
                <a:hlinkClick r:id="rId2" action="ppaction://hlinksldjump"/>
              </a:rPr>
              <a:t>  НН  о</a:t>
            </a:r>
            <a:endParaRPr lang="ru-RU" dirty="0" smtClean="0"/>
          </a:p>
          <a:p>
            <a:pPr algn="ctr"/>
            <a:r>
              <a:rPr lang="ru-RU" dirty="0" err="1" smtClean="0">
                <a:hlinkClick r:id="rId4" action="ppaction://hlinksldjump"/>
              </a:rPr>
              <a:t>Выставле</a:t>
            </a:r>
            <a:r>
              <a:rPr lang="ru-RU" dirty="0" smtClean="0">
                <a:hlinkClick r:id="rId4" action="ppaction://hlinksldjump"/>
              </a:rPr>
              <a:t>  Н  о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44408" y="6220817"/>
            <a:ext cx="663961" cy="4735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898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20472E-7 L -0.08299 -0.767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9" y="-38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98242E-6 L -0.08282 -0.6419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9" y="-32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8242E-6 L -0.05504 -0.6419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-32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20472E-7 L -0.05608 -0.7677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8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8242E-6 L 0.14566 -0.6419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4" y="-32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8242E-6 L -0.20087 -0.58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52" y="-294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93384E-6 L -0.20087 -0.7113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52" y="-355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98242E-6 L -0.05903 -0.5371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78279E-6 L -0.05903 -0.6581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" y="-3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20472E-7 L 0.14566 -0.7677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4" y="-38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5945"/>
            <a:ext cx="61206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На пустыре за садом валялись разбитые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глиня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кувшины,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жестя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банки, 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рва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ая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обувь, 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полома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ая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мебель, какие-то 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спиле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деревья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745068"/>
              </p:ext>
            </p:extLst>
          </p:nvPr>
        </p:nvGraphicFramePr>
        <p:xfrm>
          <a:off x="2051720" y="4437112"/>
          <a:ext cx="6096000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267744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70465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1186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20744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3968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577838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300192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300192" y="57721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30" name="Нашивка 29"/>
          <p:cNvSpPr/>
          <p:nvPr/>
        </p:nvSpPr>
        <p:spPr>
          <a:xfrm>
            <a:off x="6933793" y="475945"/>
            <a:ext cx="2124236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Верный ответ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186984" y="1772816"/>
            <a:ext cx="2880320" cy="223224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hlinkClick r:id="rId2" action="ppaction://hlinksldjump"/>
              </a:rPr>
              <a:t>Глиня</a:t>
            </a:r>
            <a:r>
              <a:rPr lang="ru-RU" dirty="0" smtClean="0">
                <a:hlinkClick r:id="rId2" action="ppaction://hlinksldjump"/>
              </a:rPr>
              <a:t>  Н  </a:t>
            </a:r>
            <a:r>
              <a:rPr lang="ru-RU" dirty="0" err="1" smtClean="0">
                <a:hlinkClick r:id="rId2" action="ppaction://hlinksldjump"/>
              </a:rPr>
              <a:t>ые</a:t>
            </a:r>
            <a:endParaRPr lang="ru-RU" dirty="0" smtClean="0"/>
          </a:p>
          <a:p>
            <a:pPr algn="ctr"/>
            <a:r>
              <a:rPr lang="ru-RU" dirty="0" err="1" smtClean="0">
                <a:hlinkClick r:id="rId2" action="ppaction://hlinksldjump"/>
              </a:rPr>
              <a:t>Жестя</a:t>
            </a:r>
            <a:r>
              <a:rPr lang="ru-RU" dirty="0" smtClean="0">
                <a:hlinkClick r:id="rId2" action="ppaction://hlinksldjump"/>
              </a:rPr>
              <a:t>  Н  </a:t>
            </a:r>
            <a:r>
              <a:rPr lang="ru-RU" dirty="0" err="1" smtClean="0">
                <a:hlinkClick r:id="rId2" action="ppaction://hlinksldjump"/>
              </a:rPr>
              <a:t>ые</a:t>
            </a:r>
            <a:endParaRPr lang="ru-RU" dirty="0" smtClean="0"/>
          </a:p>
          <a:p>
            <a:pPr algn="ctr"/>
            <a:r>
              <a:rPr lang="ru-RU" dirty="0" smtClean="0">
                <a:hlinkClick r:id="rId3" action="ppaction://hlinksldjump"/>
              </a:rPr>
              <a:t>Рва  Н  </a:t>
            </a:r>
            <a:r>
              <a:rPr lang="ru-RU" dirty="0" err="1" smtClean="0">
                <a:hlinkClick r:id="rId3" action="ppaction://hlinksldjump"/>
              </a:rPr>
              <a:t>ая</a:t>
            </a:r>
            <a:endParaRPr lang="ru-RU" dirty="0" smtClean="0"/>
          </a:p>
          <a:p>
            <a:pPr algn="ctr"/>
            <a:r>
              <a:rPr lang="ru-RU" dirty="0" smtClean="0">
                <a:hlinkClick r:id="rId4" action="ppaction://hlinksldjump"/>
              </a:rPr>
              <a:t>Полома  НН </a:t>
            </a:r>
            <a:r>
              <a:rPr lang="ru-RU" dirty="0" err="1" smtClean="0">
                <a:hlinkClick r:id="rId4" action="ppaction://hlinksldjump"/>
              </a:rPr>
              <a:t>ая</a:t>
            </a:r>
            <a:endParaRPr lang="ru-RU" dirty="0" smtClean="0"/>
          </a:p>
          <a:p>
            <a:pPr algn="ctr"/>
            <a:r>
              <a:rPr lang="ru-RU" dirty="0" smtClean="0">
                <a:hlinkClick r:id="rId4" action="ppaction://hlinksldjump"/>
              </a:rPr>
              <a:t>Спиле  НН  </a:t>
            </a:r>
            <a:r>
              <a:rPr lang="ru-RU" dirty="0" err="1" smtClean="0">
                <a:hlinkClick r:id="rId4" action="ppaction://hlinksldjump"/>
              </a:rPr>
              <a:t>ые</a:t>
            </a:r>
            <a:endParaRPr lang="ru-RU" dirty="0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44408" y="6220817"/>
            <a:ext cx="663961" cy="4735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924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20472E-7 L -0.09861 -0.66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-3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98242E-6 L -0.09844 -0.5371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8242E-6 L 0.14184 -0.5371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20472E-7 L 0.1408 -0.6629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-3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8242E-6 L -0.33472 -0.4531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6" y="-226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8242E-6 L -0.09844 -0.4531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-226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13046E-6 L -0.09844 -0.5750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-287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98242E-6 L -0.41354 -0.379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77" y="-18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78279E-6 L -0.41354 -0.5005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77" y="-250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20472E-7 L -0.32691 -0.57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54" y="-289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5945"/>
            <a:ext cx="64087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Деревушка бала маленькая: несколько </a:t>
            </a:r>
            <a:endParaRPr lang="ru-RU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рубле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ых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, давно не 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краше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ых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домиков,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расположе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ых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вдоль 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наезжее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ой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дороги, по которой проносились </a:t>
            </a:r>
            <a:endParaRPr lang="ru-RU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>
              <a:lnSpc>
                <a:spcPct val="150000"/>
              </a:lnSpc>
            </a:pP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груже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(5) 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ые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машины. 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970097"/>
              </p:ext>
            </p:extLst>
          </p:nvPr>
        </p:nvGraphicFramePr>
        <p:xfrm>
          <a:off x="2051720" y="4437112"/>
          <a:ext cx="6096000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267744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70465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1186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20744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3968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577838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300192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300192" y="57721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30" name="Нашивка 29"/>
          <p:cNvSpPr/>
          <p:nvPr/>
        </p:nvSpPr>
        <p:spPr>
          <a:xfrm>
            <a:off x="6933793" y="475945"/>
            <a:ext cx="2124236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Верный ответ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616116" y="2060848"/>
            <a:ext cx="3451188" cy="19442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sldjump"/>
              </a:rPr>
              <a:t>Рубле  Н  </a:t>
            </a:r>
            <a:r>
              <a:rPr lang="ru-RU" dirty="0" err="1" smtClean="0">
                <a:hlinkClick r:id="rId2" action="ppaction://hlinksldjump"/>
              </a:rPr>
              <a:t>ых</a:t>
            </a:r>
            <a:endParaRPr lang="ru-RU" dirty="0" smtClean="0"/>
          </a:p>
          <a:p>
            <a:pPr algn="ctr"/>
            <a:r>
              <a:rPr lang="ru-RU" dirty="0" smtClean="0">
                <a:hlinkClick r:id="rId3" action="ppaction://hlinksldjump"/>
              </a:rPr>
              <a:t>Давно не краше НН </a:t>
            </a:r>
            <a:r>
              <a:rPr lang="ru-RU" dirty="0" err="1" smtClean="0">
                <a:hlinkClick r:id="rId3" action="ppaction://hlinksldjump"/>
              </a:rPr>
              <a:t>ых</a:t>
            </a:r>
            <a:endParaRPr lang="ru-RU" dirty="0" smtClean="0"/>
          </a:p>
          <a:p>
            <a:pPr algn="ctr"/>
            <a:r>
              <a:rPr lang="ru-RU" dirty="0" err="1" smtClean="0">
                <a:hlinkClick r:id="rId4" action="ppaction://hlinksldjump"/>
              </a:rPr>
              <a:t>Расположе</a:t>
            </a:r>
            <a:r>
              <a:rPr lang="ru-RU" dirty="0" smtClean="0">
                <a:hlinkClick r:id="rId4" action="ppaction://hlinksldjump"/>
              </a:rPr>
              <a:t>  НН  </a:t>
            </a:r>
            <a:r>
              <a:rPr lang="ru-RU" dirty="0" err="1" smtClean="0">
                <a:hlinkClick r:id="rId4" action="ppaction://hlinksldjump"/>
              </a:rPr>
              <a:t>ых</a:t>
            </a:r>
            <a:endParaRPr lang="ru-RU" dirty="0" smtClean="0"/>
          </a:p>
          <a:p>
            <a:pPr algn="ctr"/>
            <a:r>
              <a:rPr lang="ru-RU" dirty="0" err="1" smtClean="0">
                <a:hlinkClick r:id="rId4" action="ppaction://hlinksldjump"/>
              </a:rPr>
              <a:t>Наезже</a:t>
            </a:r>
            <a:r>
              <a:rPr lang="ru-RU" dirty="0" smtClean="0">
                <a:hlinkClick r:id="rId4" action="ppaction://hlinksldjump"/>
              </a:rPr>
              <a:t>  НН  ой</a:t>
            </a:r>
            <a:endParaRPr lang="ru-RU" dirty="0" smtClean="0"/>
          </a:p>
          <a:p>
            <a:pPr algn="ctr"/>
            <a:r>
              <a:rPr lang="ru-RU" dirty="0" err="1" smtClean="0">
                <a:hlinkClick r:id="rId2" action="ppaction://hlinksldjump"/>
              </a:rPr>
              <a:t>Груже</a:t>
            </a:r>
            <a:r>
              <a:rPr lang="ru-RU" dirty="0" smtClean="0">
                <a:hlinkClick r:id="rId2" action="ppaction://hlinksldjump"/>
              </a:rPr>
              <a:t>  Н  </a:t>
            </a:r>
            <a:r>
              <a:rPr lang="ru-RU" dirty="0" err="1" smtClean="0">
                <a:hlinkClick r:id="rId2" action="ppaction://hlinksldjump"/>
              </a:rPr>
              <a:t>ые</a:t>
            </a:r>
            <a:endParaRPr lang="ru-RU" dirty="0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44408" y="6220817"/>
            <a:ext cx="663961" cy="4735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349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20472E-7 L -0.13021 -0.66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0" y="-3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98242E-6 L -0.13004 -0.5371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0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8242E-6 L 0.10243 -0.5371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2" y="-26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20472E-7 L 0.10139 -0.6629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3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8242E-6 L -0.26389 -0.4635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4" y="-23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8242E-6 L 0.0118 -0.463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-23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1.93384E-6 L 0.01562 -0.5961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-298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98242E-6 L -0.57101 -0.295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59" y="-147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78279E-6 L -0.57101 -0.4166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59" y="-208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20472E-7 L -0.26389 -0.5894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4" y="-294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5945"/>
            <a:ext cx="64087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Я до сих пор помню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писа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ую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маслом картину, висевшую над моей кроваткой: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золочё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ую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упряжь коней с </a:t>
            </a:r>
          </a:p>
          <a:p>
            <a:pPr algn="just">
              <a:lnSpc>
                <a:spcPct val="15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л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ебеди  (3)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ыми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шеями,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запряжё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ых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разрисова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(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)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ую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карету</a:t>
            </a: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704209"/>
              </p:ext>
            </p:extLst>
          </p:nvPr>
        </p:nvGraphicFramePr>
        <p:xfrm>
          <a:off x="2051720" y="4437112"/>
          <a:ext cx="6096000" cy="370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267744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70465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1186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20744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83968" y="58052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577838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300192" y="4941168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н</a:t>
            </a:r>
            <a:endParaRPr lang="ru-RU" sz="2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300192" y="5772164"/>
            <a:ext cx="648072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err="1" smtClean="0"/>
              <a:t>нн</a:t>
            </a:r>
            <a:endParaRPr lang="ru-RU" sz="2400" b="1" dirty="0"/>
          </a:p>
        </p:txBody>
      </p:sp>
      <p:sp>
        <p:nvSpPr>
          <p:cNvPr id="30" name="Нашивка 29"/>
          <p:cNvSpPr/>
          <p:nvPr/>
        </p:nvSpPr>
        <p:spPr>
          <a:xfrm>
            <a:off x="6933793" y="475945"/>
            <a:ext cx="2124236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Верный ответ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580112" y="2348880"/>
            <a:ext cx="3319747" cy="230425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hlinkClick r:id="rId2" action="ppaction://hlinksldjump"/>
              </a:rPr>
              <a:t>Писа</a:t>
            </a:r>
            <a:r>
              <a:rPr lang="ru-RU" dirty="0" smtClean="0">
                <a:hlinkClick r:id="rId2" action="ppaction://hlinksldjump"/>
              </a:rPr>
              <a:t>  НН  </a:t>
            </a:r>
            <a:r>
              <a:rPr lang="ru-RU" dirty="0" err="1" smtClean="0">
                <a:hlinkClick r:id="rId2" action="ppaction://hlinksldjump"/>
              </a:rPr>
              <a:t>ую</a:t>
            </a:r>
            <a:r>
              <a:rPr lang="ru-RU" dirty="0" smtClean="0">
                <a:hlinkClick r:id="rId2" action="ppaction://hlinksldjump"/>
              </a:rPr>
              <a:t> маслом</a:t>
            </a:r>
            <a:endParaRPr lang="ru-RU" dirty="0" smtClean="0"/>
          </a:p>
          <a:p>
            <a:pPr algn="ctr"/>
            <a:r>
              <a:rPr lang="ru-RU" dirty="0" err="1" smtClean="0">
                <a:hlinkClick r:id="rId3" action="ppaction://hlinksldjump"/>
              </a:rPr>
              <a:t>Золоче</a:t>
            </a:r>
            <a:r>
              <a:rPr lang="ru-RU" dirty="0" smtClean="0">
                <a:hlinkClick r:id="rId3" action="ppaction://hlinksldjump"/>
              </a:rPr>
              <a:t>  Н  </a:t>
            </a:r>
            <a:r>
              <a:rPr lang="ru-RU" dirty="0" err="1" smtClean="0">
                <a:hlinkClick r:id="rId3" action="ppaction://hlinksldjump"/>
              </a:rPr>
              <a:t>ую</a:t>
            </a:r>
            <a:endParaRPr lang="ru-RU" dirty="0" smtClean="0"/>
          </a:p>
          <a:p>
            <a:pPr algn="ctr"/>
            <a:r>
              <a:rPr lang="ru-RU" dirty="0" smtClean="0">
                <a:hlinkClick r:id="rId4" action="ppaction://hlinksldjump"/>
              </a:rPr>
              <a:t>Лебеди  Н  </a:t>
            </a:r>
            <a:r>
              <a:rPr lang="ru-RU" dirty="0" err="1" smtClean="0">
                <a:hlinkClick r:id="rId4" action="ppaction://hlinksldjump"/>
              </a:rPr>
              <a:t>ыми</a:t>
            </a:r>
            <a:endParaRPr lang="ru-RU" dirty="0" smtClean="0"/>
          </a:p>
          <a:p>
            <a:pPr algn="ctr"/>
            <a:r>
              <a:rPr lang="ru-RU" dirty="0" err="1" smtClean="0">
                <a:hlinkClick r:id="rId5" action="ppaction://hlinksldjump"/>
              </a:rPr>
              <a:t>Запряже</a:t>
            </a:r>
            <a:r>
              <a:rPr lang="ru-RU" dirty="0" smtClean="0">
                <a:hlinkClick r:id="rId5" action="ppaction://hlinksldjump"/>
              </a:rPr>
              <a:t>  НН  </a:t>
            </a:r>
            <a:r>
              <a:rPr lang="ru-RU" dirty="0" err="1" smtClean="0">
                <a:hlinkClick r:id="rId5" action="ppaction://hlinksldjump"/>
              </a:rPr>
              <a:t>ых</a:t>
            </a:r>
            <a:endParaRPr lang="ru-RU" dirty="0" smtClean="0"/>
          </a:p>
          <a:p>
            <a:pPr algn="ctr"/>
            <a:r>
              <a:rPr lang="ru-RU" dirty="0" err="1" smtClean="0">
                <a:hlinkClick r:id="rId5" action="ppaction://hlinksldjump"/>
              </a:rPr>
              <a:t>Разрисова</a:t>
            </a:r>
            <a:r>
              <a:rPr lang="ru-RU" dirty="0" smtClean="0">
                <a:hlinkClick r:id="rId5" action="ppaction://hlinksldjump"/>
              </a:rPr>
              <a:t>  НН  </a:t>
            </a:r>
            <a:r>
              <a:rPr lang="ru-RU" dirty="0" err="1" smtClean="0">
                <a:hlinkClick r:id="rId5" action="ppaction://hlinksldjump"/>
              </a:rPr>
              <a:t>ую</a:t>
            </a:r>
            <a:endParaRPr lang="ru-RU" dirty="0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44408" y="6220817"/>
            <a:ext cx="663961" cy="4735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314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20472E-7 L 0.22413 -0.746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98" y="-37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98242E-6 L 0.2243 -0.6210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-310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8242E-6 L -0.22049 -0.4531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-226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20472E-7 L -0.22153 -0.57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76" y="-289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8242E-6 L -0.32691 -0.379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54" y="-18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8242E-6 L -0.05903 -0.3691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" y="-184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93384E-6 L -0.05504 -0.491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-245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98242E-6 L -0.47639 -0.295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19" y="-147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78279E-6 L -0.47639 -0.4166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19" y="-208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20472E-7 L -0.32691 -0.50544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54" y="-25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1226</Words>
  <Application>Microsoft Office PowerPoint</Application>
  <PresentationFormat>Экран (4:3)</PresentationFormat>
  <Paragraphs>277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Тренажёр-консультант Н  -  НН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наташа</cp:lastModifiedBy>
  <cp:revision>56</cp:revision>
  <dcterms:created xsi:type="dcterms:W3CDTF">2011-06-17T07:43:56Z</dcterms:created>
  <dcterms:modified xsi:type="dcterms:W3CDTF">2011-06-19T19:24:36Z</dcterms:modified>
</cp:coreProperties>
</file>