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2D9B-5ABC-42C8-8A1B-2A76EDD05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7EE9-E382-4817-BBE0-A4CF64D46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541A-6F92-4935-91C5-343F46DA4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DE6AB-B024-4B93-933A-45AFB929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AD5F6-6A9F-4346-97AE-66579E1A1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1E6F-1951-499F-841D-6DBA9508B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1DF63-95D3-43B3-BB8E-72A9FD78B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BCBF-F8FC-401F-A11C-4561023EA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C402-BB52-415B-A1D1-4C1B2AD57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288D-1AFB-468D-8B8F-775C7D3A8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7603-C043-4E8A-8331-FA62ECB27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98F665-D416-4904-88D3-F0B5CFFE0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971550" y="1557338"/>
            <a:ext cx="7416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 i="1" u="sng"/>
              <a:t>Дисперсные системы </a:t>
            </a:r>
          </a:p>
        </p:txBody>
      </p:sp>
      <p:sp>
        <p:nvSpPr>
          <p:cNvPr id="2051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6453188"/>
            <a:ext cx="360363" cy="2159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27088" y="404813"/>
            <a:ext cx="557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>
                <a:latin typeface="Times New Roman" pitchFamily="18" charset="0"/>
                <a:cs typeface="Arial" pitchFamily="34" charset="0"/>
              </a:rPr>
              <a:t>Дисперсная фаза: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>
                <a:latin typeface="Times New Roman" pitchFamily="18" charset="0"/>
                <a:cs typeface="Arial" pitchFamily="34" charset="0"/>
              </a:rPr>
              <a:t>Твёрдое вещество 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95288" y="170021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Горные породы, цветные стёкла, </a:t>
            </a:r>
            <a:r>
              <a:rPr lang="ru-RU" sz="2400"/>
              <a:t>некоторые сплавы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1268" name="Рисунок 10" descr="Горная по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781300"/>
            <a:ext cx="38893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95288" y="260350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u="sng"/>
              <a:t>Классификация дисперсных систем и растворов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50825" y="1412875"/>
            <a:ext cx="60944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endParaRPr lang="ru-RU" b="1">
              <a:latin typeface="SimSun-ExtB" pitchFamily="49" charset="-122"/>
            </a:endParaRPr>
          </a:p>
          <a:p>
            <a:pPr marL="342900" indent="-342900" algn="ctr"/>
            <a:r>
              <a:rPr lang="ru-RU" b="1"/>
              <a:t>Дисперсные системы:</a:t>
            </a:r>
            <a:endParaRPr lang="ru-RU" b="1">
              <a:latin typeface="SimSun-ExtB" pitchFamily="49" charset="-122"/>
            </a:endParaRPr>
          </a:p>
          <a:p>
            <a:pPr marL="342900" indent="-342900" algn="ctr"/>
            <a:endParaRPr lang="ru-RU"/>
          </a:p>
          <a:p>
            <a:pPr marL="342900" indent="-342900" algn="ctr">
              <a:buFontTx/>
              <a:buAutoNum type="arabicPeriod"/>
            </a:pPr>
            <a:r>
              <a:rPr lang="ru-RU">
                <a:latin typeface="Times New Roman" pitchFamily="18" charset="0"/>
              </a:rPr>
              <a:t>Взвеси (Грубодисперсные системы)</a:t>
            </a:r>
          </a:p>
          <a:p>
            <a:pPr marL="342900" indent="-342900" algn="ctr"/>
            <a:endParaRPr lang="ru-RU">
              <a:latin typeface="Times New Roman" pitchFamily="18" charset="0"/>
            </a:endParaRPr>
          </a:p>
          <a:p>
            <a:pPr marL="342900" indent="-342900" algn="ctr">
              <a:buFontTx/>
              <a:buChar char="•"/>
            </a:pPr>
            <a:r>
              <a:rPr lang="ru-RU">
                <a:latin typeface="Times New Roman" pitchFamily="18" charset="0"/>
              </a:rPr>
              <a:t>Эмульсии</a:t>
            </a:r>
          </a:p>
          <a:p>
            <a:pPr marL="342900" indent="-342900" algn="ctr"/>
            <a:endParaRPr lang="ru-RU">
              <a:latin typeface="Times New Roman" pitchFamily="18" charset="0"/>
            </a:endParaRPr>
          </a:p>
          <a:p>
            <a:pPr marL="342900" indent="-342900" algn="ctr">
              <a:buFontTx/>
              <a:buChar char="•"/>
            </a:pPr>
            <a:r>
              <a:rPr lang="ru-RU">
                <a:latin typeface="Times New Roman" pitchFamily="18" charset="0"/>
              </a:rPr>
              <a:t>Суспензии </a:t>
            </a:r>
          </a:p>
          <a:p>
            <a:pPr marL="342900" indent="-342900" algn="ctr"/>
            <a:endParaRPr lang="ru-RU">
              <a:latin typeface="Times New Roman" pitchFamily="18" charset="0"/>
            </a:endParaRPr>
          </a:p>
          <a:p>
            <a:pPr marL="342900" indent="-342900" algn="ctr">
              <a:buFontTx/>
              <a:buChar char="•"/>
            </a:pPr>
            <a:r>
              <a:rPr lang="ru-RU">
                <a:latin typeface="Times New Roman" pitchFamily="18" charset="0"/>
              </a:rPr>
              <a:t>Аэрозоли</a:t>
            </a:r>
          </a:p>
          <a:p>
            <a:pPr marL="342900" indent="-342900" algn="ctr"/>
            <a:endParaRPr lang="ru-RU">
              <a:latin typeface="Times New Roman" pitchFamily="18" charset="0"/>
            </a:endParaRPr>
          </a:p>
          <a:p>
            <a:pPr marL="342900" indent="-342900" algn="ctr"/>
            <a:r>
              <a:rPr lang="ru-RU">
                <a:latin typeface="Times New Roman" pitchFamily="18" charset="0"/>
              </a:rPr>
              <a:t>2. Коллоидные системы  (тонкодисперсные системы)</a:t>
            </a:r>
          </a:p>
          <a:p>
            <a:pPr marL="342900" indent="-342900" algn="ctr"/>
            <a:endParaRPr lang="ru-RU">
              <a:latin typeface="Times New Roman" pitchFamily="18" charset="0"/>
            </a:endParaRPr>
          </a:p>
          <a:p>
            <a:pPr marL="342900" indent="-342900" algn="ctr">
              <a:buFontTx/>
              <a:buChar char="•"/>
            </a:pPr>
            <a:r>
              <a:rPr lang="ru-RU">
                <a:latin typeface="Times New Roman" pitchFamily="18" charset="0"/>
              </a:rPr>
              <a:t>Гели</a:t>
            </a:r>
          </a:p>
          <a:p>
            <a:pPr marL="342900" indent="-342900" algn="ctr"/>
            <a:endParaRPr lang="ru-RU">
              <a:latin typeface="Times New Roman" pitchFamily="18" charset="0"/>
            </a:endParaRPr>
          </a:p>
          <a:p>
            <a:pPr marL="342900" indent="-342900" algn="ctr">
              <a:buFontTx/>
              <a:buChar char="•"/>
            </a:pPr>
            <a:r>
              <a:rPr lang="ru-RU">
                <a:latin typeface="Times New Roman" pitchFamily="18" charset="0"/>
              </a:rPr>
              <a:t>Золи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6578600" y="2492375"/>
            <a:ext cx="19161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Растворы:</a:t>
            </a:r>
          </a:p>
          <a:p>
            <a:pPr algn="ctr"/>
            <a:endParaRPr lang="ru-RU">
              <a:latin typeface="Times New Roman" pitchFamily="18" charset="0"/>
            </a:endParaRPr>
          </a:p>
          <a:p>
            <a:pPr algn="ctr">
              <a:buFontTx/>
              <a:buChar char="•"/>
            </a:pPr>
            <a:r>
              <a:rPr lang="ru-RU">
                <a:latin typeface="Times New Roman" pitchFamily="18" charset="0"/>
              </a:rPr>
              <a:t> Молекулярные</a:t>
            </a:r>
          </a:p>
          <a:p>
            <a:pPr algn="ctr"/>
            <a:endParaRPr lang="ru-RU">
              <a:latin typeface="Times New Roman" pitchFamily="18" charset="0"/>
            </a:endParaRPr>
          </a:p>
          <a:p>
            <a:pPr algn="ctr">
              <a:buFontTx/>
              <a:buChar char="•"/>
            </a:pPr>
            <a:r>
              <a:rPr lang="ru-RU">
                <a:latin typeface="Times New Roman" pitchFamily="18" charset="0"/>
              </a:rPr>
              <a:t> Молекулярно-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ионные</a:t>
            </a:r>
          </a:p>
          <a:p>
            <a:pPr algn="ctr"/>
            <a:endParaRPr lang="ru-RU">
              <a:latin typeface="Times New Roman" pitchFamily="18" charset="0"/>
            </a:endParaRPr>
          </a:p>
          <a:p>
            <a:pPr algn="ctr">
              <a:buFontTx/>
              <a:buChar char="•"/>
            </a:pPr>
            <a:r>
              <a:rPr lang="ru-RU">
                <a:latin typeface="Times New Roman" pitchFamily="18" charset="0"/>
              </a:rPr>
              <a:t> Ионные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68313" y="519113"/>
            <a:ext cx="7856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u="sng">
                <a:latin typeface="Times New Roman" pitchFamily="18" charset="0"/>
              </a:rPr>
              <a:t>Грубодисперсные системы</a:t>
            </a:r>
            <a:r>
              <a:rPr lang="ru-RU" sz="2000">
                <a:latin typeface="Times New Roman" pitchFamily="18" charset="0"/>
              </a:rPr>
              <a:t> – это дисперсные системы с размером частиц дисперсной фазы более 100 нм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583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  <a:r>
              <a:rPr lang="ru-RU" sz="2000">
                <a:latin typeface="Times New Roman" pitchFamily="18" charset="0"/>
              </a:rPr>
              <a:t>. Эмульсии (жидкая среда и жидкая фаза). 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547813" y="23495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Пример:</a:t>
            </a:r>
            <a:r>
              <a:rPr lang="ru-RU"/>
              <a:t> 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539750" y="3284538"/>
            <a:ext cx="3254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algn="ctr">
              <a:buFontTx/>
              <a:buChar char="•"/>
              <a:tabLst>
                <a:tab pos="914400" algn="l"/>
                <a:tab pos="2800350" algn="l"/>
                <a:tab pos="3705225" algn="l"/>
                <a:tab pos="4038600" algn="l"/>
              </a:tabLst>
            </a:pPr>
            <a:r>
              <a:rPr lang="ru-RU" b="1"/>
              <a:t> </a:t>
            </a:r>
            <a:r>
              <a:rPr lang="ru-RU">
                <a:latin typeface="Times New Roman" pitchFamily="18" charset="0"/>
              </a:rPr>
              <a:t>растительное масло в воде</a:t>
            </a:r>
          </a:p>
          <a:p>
            <a:pPr lvl="1" algn="ctr">
              <a:tabLst>
                <a:tab pos="914400" algn="l"/>
                <a:tab pos="2800350" algn="l"/>
                <a:tab pos="3705225" algn="l"/>
                <a:tab pos="4038600" algn="l"/>
              </a:tabLst>
            </a:pPr>
            <a:r>
              <a:rPr lang="ru-RU">
                <a:latin typeface="Times New Roman" pitchFamily="18" charset="0"/>
              </a:rPr>
              <a:t> </a:t>
            </a:r>
          </a:p>
          <a:p>
            <a:pPr lvl="1" algn="ctr">
              <a:buFontTx/>
              <a:buChar char="•"/>
              <a:tabLst>
                <a:tab pos="914400" algn="l"/>
                <a:tab pos="2800350" algn="l"/>
                <a:tab pos="3705225" algn="l"/>
                <a:tab pos="4038600" algn="l"/>
              </a:tabLst>
            </a:pPr>
            <a:r>
              <a:rPr lang="ru-RU">
                <a:latin typeface="Times New Roman" pitchFamily="18" charset="0"/>
              </a:rPr>
              <a:t> капельки жира в лимфе</a:t>
            </a:r>
            <a:r>
              <a:rPr lang="ru-RU"/>
              <a:t> </a:t>
            </a:r>
          </a:p>
        </p:txBody>
      </p:sp>
      <p:pic>
        <p:nvPicPr>
          <p:cNvPr id="13318" name="Рисунок 7" descr="oil_on_wate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36838"/>
            <a:ext cx="33845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9750" y="461963"/>
            <a:ext cx="556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2. Суспензии (жидкая среда и твердая фаза).</a:t>
            </a:r>
            <a:r>
              <a:rPr lang="ru-RU"/>
              <a:t>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187450" y="1773238"/>
            <a:ext cx="120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Пример:</a:t>
            </a:r>
            <a:r>
              <a:rPr lang="ru-RU"/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11188" y="3213100"/>
            <a:ext cx="2482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algn="ctr">
              <a:buFontTx/>
              <a:buChar char="•"/>
              <a:tabLst>
                <a:tab pos="776288" algn="l"/>
                <a:tab pos="2800350" algn="l"/>
                <a:tab pos="3705225" algn="l"/>
                <a:tab pos="4038600" algn="l"/>
              </a:tabLst>
            </a:pPr>
            <a:r>
              <a:rPr lang="ru-RU" b="1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кисель </a:t>
            </a:r>
          </a:p>
          <a:p>
            <a:pPr lvl="1" algn="ctr">
              <a:tabLst>
                <a:tab pos="776288" algn="l"/>
                <a:tab pos="2800350" algn="l"/>
                <a:tab pos="3705225" algn="l"/>
                <a:tab pos="4038600" algn="l"/>
              </a:tabLst>
            </a:pPr>
            <a:endParaRPr lang="ru-RU">
              <a:latin typeface="Times New Roman" pitchFamily="18" charset="0"/>
            </a:endParaRPr>
          </a:p>
          <a:p>
            <a:pPr lvl="1" algn="ctr">
              <a:buFontTx/>
              <a:buChar char="•"/>
              <a:tabLst>
                <a:tab pos="776288" algn="l"/>
                <a:tab pos="2800350" algn="l"/>
                <a:tab pos="3705225" algn="l"/>
                <a:tab pos="4038600" algn="l"/>
              </a:tabLst>
            </a:pPr>
            <a:r>
              <a:rPr lang="ru-RU">
                <a:latin typeface="Times New Roman" pitchFamily="18" charset="0"/>
              </a:rPr>
              <a:t> цементный раствор</a:t>
            </a:r>
            <a:r>
              <a:rPr lang="ru-RU"/>
              <a:t> </a:t>
            </a:r>
          </a:p>
        </p:txBody>
      </p:sp>
      <p:pic>
        <p:nvPicPr>
          <p:cNvPr id="14341" name="Picture 8" descr="kisel-s-krasnoi-smorodiny-985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844675"/>
            <a:ext cx="46355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50825" y="425450"/>
            <a:ext cx="69754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r>
              <a:rPr lang="en-US" sz="2000"/>
              <a:t>3. </a:t>
            </a:r>
            <a:r>
              <a:rPr lang="ru-RU" sz="2000"/>
              <a:t>Аэрозоли (газовая среда и жидкая или твердая фаза).</a:t>
            </a:r>
          </a:p>
          <a:p>
            <a:pPr marL="342900" indent="-342900">
              <a:buFontTx/>
              <a:buAutoNum type="arabicPeriod"/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endParaRPr lang="ru-RU" sz="2000"/>
          </a:p>
          <a:p>
            <a:pPr marL="342900" indent="-342900"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endParaRPr lang="ru-RU" sz="2000"/>
          </a:p>
          <a:p>
            <a:pPr marL="342900" indent="-342900"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r>
              <a:rPr lang="ru-RU" b="1"/>
              <a:t>             Пример: </a:t>
            </a:r>
          </a:p>
          <a:p>
            <a:pPr marL="342900" indent="-342900"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endParaRPr lang="ru-RU" b="1"/>
          </a:p>
          <a:p>
            <a:pPr marL="342900" indent="-342900"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endParaRPr lang="ru-RU"/>
          </a:p>
          <a:p>
            <a:pPr marL="800100" lvl="1" indent="-342900"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endParaRPr lang="ru-RU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827088" y="2852738"/>
            <a:ext cx="1022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algn="ctr">
              <a:buFontTx/>
              <a:buChar char="•"/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r>
              <a:rPr lang="ru-RU" b="1"/>
              <a:t> </a:t>
            </a:r>
            <a:r>
              <a:rPr lang="ru-RU">
                <a:latin typeface="Times New Roman" pitchFamily="18" charset="0"/>
              </a:rPr>
              <a:t>туман </a:t>
            </a:r>
          </a:p>
          <a:p>
            <a:pPr lvl="1" algn="ctr"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endParaRPr lang="ru-RU">
              <a:latin typeface="Times New Roman" pitchFamily="18" charset="0"/>
            </a:endParaRPr>
          </a:p>
          <a:p>
            <a:pPr lvl="1" algn="ctr">
              <a:buFontTx/>
              <a:buChar char="•"/>
              <a:tabLst>
                <a:tab pos="866775" algn="l"/>
                <a:tab pos="2800350" algn="l"/>
                <a:tab pos="3705225" algn="l"/>
                <a:tab pos="4038600" algn="l"/>
              </a:tabLst>
            </a:pPr>
            <a:r>
              <a:rPr lang="ru-RU">
                <a:latin typeface="Times New Roman" pitchFamily="18" charset="0"/>
              </a:rPr>
              <a:t> смерч </a:t>
            </a:r>
          </a:p>
        </p:txBody>
      </p:sp>
      <p:pic>
        <p:nvPicPr>
          <p:cNvPr id="15364" name="Picture 7" descr="Lightning_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844675"/>
            <a:ext cx="526732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95288" y="188913"/>
            <a:ext cx="8351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800350" algn="l"/>
                <a:tab pos="3705225" algn="l"/>
                <a:tab pos="4038600" algn="l"/>
              </a:tabLst>
            </a:pPr>
            <a:r>
              <a:rPr lang="ru-RU" sz="2400" b="1" u="sng">
                <a:latin typeface="Times New Roman" pitchFamily="18" charset="0"/>
              </a:rPr>
              <a:t>Коллоидные системы</a:t>
            </a:r>
            <a:r>
              <a:rPr lang="ru-RU" sz="2400">
                <a:latin typeface="Times New Roman" pitchFamily="18" charset="0"/>
              </a:rPr>
              <a:t> –</a:t>
            </a:r>
            <a:r>
              <a:rPr lang="ru-RU" sz="2400" u="sng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Это дисперсные системы с размером частиц дисперсной фазы от 100 до 1 нм.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11188" y="126841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800350" algn="l"/>
                <a:tab pos="3705225" algn="l"/>
                <a:tab pos="4038600" algn="l"/>
              </a:tabLst>
            </a:pPr>
            <a:r>
              <a:rPr lang="ru-RU" u="sng">
                <a:latin typeface="Times New Roman" pitchFamily="18" charset="0"/>
              </a:rPr>
              <a:t>1.Гели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95288" y="1773238"/>
            <a:ext cx="72675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2800350" algn="l"/>
                <a:tab pos="3705225" algn="l"/>
                <a:tab pos="4038600" algn="l"/>
              </a:tabLst>
            </a:pPr>
            <a:r>
              <a:rPr lang="ru-RU" b="1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Пищевые (сыр, хлеб, мармелад, зефир, желе) </a:t>
            </a:r>
          </a:p>
          <a:p>
            <a:pPr>
              <a:tabLst>
                <a:tab pos="2800350" algn="l"/>
                <a:tab pos="3705225" algn="l"/>
                <a:tab pos="4038600" algn="l"/>
              </a:tabLst>
            </a:pPr>
            <a:endParaRPr lang="ru-RU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2800350" algn="l"/>
                <a:tab pos="3705225" algn="l"/>
                <a:tab pos="4038600" algn="l"/>
              </a:tabLst>
            </a:pPr>
            <a:r>
              <a:rPr lang="ru-RU">
                <a:latin typeface="Times New Roman" pitchFamily="18" charset="0"/>
              </a:rPr>
              <a:t> Косметические (гели для душа, гели после бритья, кремы, пасты)</a:t>
            </a:r>
          </a:p>
          <a:p>
            <a:pPr>
              <a:tabLst>
                <a:tab pos="2800350" algn="l"/>
                <a:tab pos="3705225" algn="l"/>
                <a:tab pos="4038600" algn="l"/>
              </a:tabLst>
            </a:pPr>
            <a:endParaRPr lang="ru-RU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2800350" algn="l"/>
                <a:tab pos="3705225" algn="l"/>
                <a:tab pos="4038600" algn="l"/>
              </a:tabLst>
            </a:pPr>
            <a:r>
              <a:rPr lang="ru-RU">
                <a:latin typeface="Times New Roman" pitchFamily="18" charset="0"/>
              </a:rPr>
              <a:t> Минеральные (опал, жемчуг)</a:t>
            </a:r>
          </a:p>
          <a:p>
            <a:pPr>
              <a:tabLst>
                <a:tab pos="2800350" algn="l"/>
                <a:tab pos="3705225" algn="l"/>
                <a:tab pos="4038600" algn="l"/>
              </a:tabLst>
            </a:pPr>
            <a:endParaRPr lang="ru-RU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2800350" algn="l"/>
                <a:tab pos="3705225" algn="l"/>
                <a:tab pos="4038600" algn="l"/>
              </a:tabLst>
            </a:pPr>
            <a:r>
              <a:rPr lang="ru-RU">
                <a:latin typeface="Times New Roman" pitchFamily="18" charset="0"/>
              </a:rPr>
              <a:t> Биологические (хрящи, сухожилия, волосы, ткани)</a:t>
            </a:r>
          </a:p>
          <a:p>
            <a:pPr>
              <a:tabLst>
                <a:tab pos="2800350" algn="l"/>
                <a:tab pos="3705225" algn="l"/>
                <a:tab pos="4038600" algn="l"/>
              </a:tabLst>
            </a:pPr>
            <a:endParaRPr lang="ru-RU"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2800350" algn="l"/>
                <a:tab pos="3705225" algn="l"/>
                <a:tab pos="4038600" algn="l"/>
              </a:tabLst>
            </a:pPr>
            <a:r>
              <a:rPr lang="ru-RU">
                <a:latin typeface="Times New Roman" pitchFamily="18" charset="0"/>
              </a:rPr>
              <a:t> Медицинские ( мази, пасты)</a:t>
            </a:r>
          </a:p>
        </p:txBody>
      </p:sp>
      <p:pic>
        <p:nvPicPr>
          <p:cNvPr id="16389" name="Рисунок 18" descr="c2c7b31db0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652963"/>
            <a:ext cx="2016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900113" y="602138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опал</a:t>
            </a:r>
          </a:p>
        </p:txBody>
      </p:sp>
      <p:pic>
        <p:nvPicPr>
          <p:cNvPr id="16391" name="Рисунок 19" descr="FD000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724400"/>
            <a:ext cx="20891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419475" y="60928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сыр</a:t>
            </a:r>
          </a:p>
        </p:txBody>
      </p:sp>
      <p:pic>
        <p:nvPicPr>
          <p:cNvPr id="16393" name="Рисунок 20" descr="z4p7iv06U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652963"/>
            <a:ext cx="2087563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6372225" y="60928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крем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188913"/>
            <a:ext cx="63468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2. </a:t>
            </a:r>
            <a:r>
              <a:rPr lang="ru-RU" sz="2000" u="sng">
                <a:latin typeface="Times New Roman" pitchFamily="18" charset="0"/>
              </a:rPr>
              <a:t>Золи</a:t>
            </a:r>
            <a:r>
              <a:rPr lang="ru-RU" sz="2000">
                <a:latin typeface="Times New Roman" pitchFamily="18" charset="0"/>
              </a:rPr>
              <a:t> (твердая или жидкая среда и твердая фаза).</a:t>
            </a:r>
          </a:p>
          <a:p>
            <a:endParaRPr lang="ru-RU" sz="20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</a:rPr>
              <a:t> Пример: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68313" y="2636838"/>
            <a:ext cx="1481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algn="ctr">
              <a:buFontTx/>
              <a:buChar char="•"/>
              <a:tabLst>
                <a:tab pos="914400" algn="l"/>
                <a:tab pos="2800350" algn="l"/>
                <a:tab pos="3705225" algn="l"/>
                <a:tab pos="4038600" algn="l"/>
              </a:tabLst>
            </a:pPr>
            <a:r>
              <a:rPr lang="ru-RU" b="1"/>
              <a:t> </a:t>
            </a:r>
            <a:r>
              <a:rPr lang="ru-RU"/>
              <a:t>сплавы </a:t>
            </a:r>
          </a:p>
          <a:p>
            <a:pPr lvl="1" algn="ctr">
              <a:tabLst>
                <a:tab pos="914400" algn="l"/>
                <a:tab pos="2800350" algn="l"/>
                <a:tab pos="3705225" algn="l"/>
                <a:tab pos="4038600" algn="l"/>
              </a:tabLst>
            </a:pPr>
            <a:endParaRPr lang="ru-RU"/>
          </a:p>
          <a:p>
            <a:pPr lvl="1" algn="ctr">
              <a:buFontTx/>
              <a:buChar char="•"/>
              <a:tabLst>
                <a:tab pos="914400" algn="l"/>
                <a:tab pos="2800350" algn="l"/>
                <a:tab pos="3705225" algn="l"/>
                <a:tab pos="4038600" algn="l"/>
              </a:tabLst>
            </a:pPr>
            <a:r>
              <a:rPr lang="ru-RU"/>
              <a:t> минералы </a:t>
            </a:r>
          </a:p>
        </p:txBody>
      </p:sp>
      <p:pic>
        <p:nvPicPr>
          <p:cNvPr id="17412" name="Picture 6" descr="DSCF1446-745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84313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68313" y="188913"/>
            <a:ext cx="78120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r>
              <a:rPr lang="ru-RU" sz="2000" b="1" i="1">
                <a:latin typeface="Times New Roman" pitchFamily="18" charset="0"/>
              </a:rPr>
              <a:t>Характеристика</a:t>
            </a:r>
            <a:r>
              <a:rPr lang="ru-RU" sz="2000" b="1">
                <a:latin typeface="Times New Roman" pitchFamily="18" charset="0"/>
              </a:rPr>
              <a:t> коллоидов:</a:t>
            </a:r>
          </a:p>
          <a:p>
            <a:pPr algn="ctr"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endParaRPr lang="ru-RU" sz="2000" b="1">
              <a:latin typeface="Times New Roman" pitchFamily="18" charset="0"/>
            </a:endParaRPr>
          </a:p>
          <a:p>
            <a:pPr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Для коллоидных систем характерно интенсивное броуновское движение частиц дисперсной фазы. </a:t>
            </a:r>
          </a:p>
          <a:p>
            <a:pPr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endParaRPr lang="ru-RU" sz="2000">
              <a:latin typeface="Times New Roman" pitchFamily="18" charset="0"/>
            </a:endParaRPr>
          </a:p>
          <a:p>
            <a:pPr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По  степени взаимодействия между молекулами дисперсной фазы и дисперсионной среды коллоиды делятся на:</a:t>
            </a:r>
            <a:r>
              <a:rPr lang="ru-RU"/>
              <a:t> </a:t>
            </a:r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250825" y="836613"/>
            <a:ext cx="215900" cy="287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250825" y="1773238"/>
            <a:ext cx="215900" cy="287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258888" y="2565400"/>
            <a:ext cx="5208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а)лиофильные (сильное взаимодействие);</a:t>
            </a:r>
          </a:p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 </a:t>
            </a:r>
          </a:p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б)лиофобные (слабое взаимодействие).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395288" y="3644900"/>
            <a:ext cx="83518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Коллоидные частицы не препятствуют прохождению света.</a:t>
            </a:r>
          </a:p>
          <a:p>
            <a:pPr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endParaRPr lang="ru-RU" sz="2000">
              <a:latin typeface="Times New Roman" pitchFamily="18" charset="0"/>
            </a:endParaRPr>
          </a:p>
          <a:p>
            <a:pPr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В прозрачных коллоидах наблюдается рассеивание светового луча (эффект Тиндаля).</a:t>
            </a:r>
          </a:p>
          <a:p>
            <a:pPr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endParaRPr lang="ru-RU" sz="2000">
              <a:latin typeface="Times New Roman" pitchFamily="18" charset="0"/>
            </a:endParaRPr>
          </a:p>
          <a:p>
            <a:pPr>
              <a:tabLst>
                <a:tab pos="457200" algn="l"/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Дисперсные частицы не выпадают в осадок (за счёт броуновского движения).</a:t>
            </a:r>
          </a:p>
        </p:txBody>
      </p:sp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179388" y="3716338"/>
            <a:ext cx="215900" cy="287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10"/>
          <p:cNvSpPr>
            <a:spLocks noChangeArrowheads="1"/>
          </p:cNvSpPr>
          <p:nvPr/>
        </p:nvSpPr>
        <p:spPr bwMode="auto">
          <a:xfrm>
            <a:off x="179388" y="4292600"/>
            <a:ext cx="215900" cy="2873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11"/>
          <p:cNvSpPr>
            <a:spLocks noChangeArrowheads="1"/>
          </p:cNvSpPr>
          <p:nvPr/>
        </p:nvSpPr>
        <p:spPr bwMode="auto">
          <a:xfrm>
            <a:off x="179388" y="5229225"/>
            <a:ext cx="215900" cy="2873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55875" y="333375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r>
              <a:rPr lang="ru-RU" sz="3200" b="1">
                <a:latin typeface="Times New Roman" pitchFamily="18" charset="0"/>
              </a:rPr>
              <a:t>Эффект Тиндаля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79388" y="981075"/>
            <a:ext cx="87137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800350" algn="l"/>
                <a:tab pos="3705225" algn="l"/>
                <a:tab pos="4038600" algn="l"/>
              </a:tabLst>
            </a:pPr>
            <a:r>
              <a:rPr lang="ru-RU"/>
              <a:t> </a:t>
            </a:r>
            <a:r>
              <a:rPr lang="ru-RU">
                <a:latin typeface="Times New Roman" pitchFamily="18" charset="0"/>
              </a:rPr>
              <a:t>Рассеяние света при прохождении светового пучка через оптически неоднородную среду. Обычно наблюдается в виде светящегося конуса (конус Тиндаля), видимого на тёмном фоне. Характерен для растворов коллоидных систем (например, золей металлов, разбавленных латексов, табачного дыма), в которых частицы и окружающая их среда различаются по преломления показателю. Назван по имени открывшего его Дж. Тиндаля. </a:t>
            </a:r>
          </a:p>
        </p:txBody>
      </p:sp>
      <p:pic>
        <p:nvPicPr>
          <p:cNvPr id="19460" name="Рисунок 7" descr="4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852738"/>
            <a:ext cx="496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Эффект Тинда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24400"/>
            <a:ext cx="28082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419475" y="5300663"/>
            <a:ext cx="333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r>
              <a:rPr lang="ru-RU" b="1"/>
              <a:t>Слева – раствор крахмала, </a:t>
            </a:r>
            <a:endParaRPr lang="ru-RU"/>
          </a:p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r>
              <a:rPr lang="ru-RU" b="1"/>
              <a:t>справа –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39750" y="192088"/>
            <a:ext cx="8135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r>
              <a:rPr lang="ru-RU" sz="2000" b="1" u="sng">
                <a:latin typeface="Times New Roman" pitchFamily="18" charset="0"/>
              </a:rPr>
              <a:t>Коллоидные системы в организме</a:t>
            </a:r>
            <a:r>
              <a:rPr lang="ru-RU" sz="2000" b="1">
                <a:latin typeface="Times New Roman" pitchFamily="18" charset="0"/>
              </a:rPr>
              <a:t>.</a:t>
            </a:r>
          </a:p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endParaRPr lang="ru-RU" sz="2000" b="1">
              <a:latin typeface="Times New Roman" pitchFamily="18" charset="0"/>
            </a:endParaRPr>
          </a:p>
          <a:p>
            <a:pPr>
              <a:tabLst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Можно смело сказать, что весь человек – это коллоид, а все органы и системы организма – дисперсные системы. Рассмотрим некоторые из них…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827088" y="2390775"/>
            <a:ext cx="8348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800350" algn="l"/>
                <a:tab pos="3705225" algn="l"/>
                <a:tab pos="4038600" algn="l"/>
              </a:tabLst>
            </a:pP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Кости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– это коллаген, насыщенный кальцием и фосфором.</a:t>
            </a:r>
            <a:endParaRPr lang="ru-RU" sz="2400" b="1">
              <a:latin typeface="Times New Roman" pitchFamily="18" charset="0"/>
            </a:endParaRPr>
          </a:p>
          <a:p>
            <a:pPr eaLnBrk="0" hangingPunct="0">
              <a:tabLst>
                <a:tab pos="2800350" algn="l"/>
                <a:tab pos="3705225" algn="l"/>
                <a:tab pos="4038600" algn="l"/>
              </a:tabLst>
            </a:pPr>
            <a:endParaRPr lang="ru-RU" sz="2000">
              <a:latin typeface="Times New Roman" pitchFamily="18" charset="0"/>
            </a:endParaRPr>
          </a:p>
        </p:txBody>
      </p:sp>
      <p:pic>
        <p:nvPicPr>
          <p:cNvPr id="20484" name="Рисунок 9" descr="46557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141663"/>
            <a:ext cx="45370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444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800350" algn="l"/>
                <a:tab pos="3705225" algn="l"/>
                <a:tab pos="4038600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Дисперсные системы</a:t>
            </a:r>
            <a:r>
              <a:rPr lang="ru-RU" sz="2000">
                <a:latin typeface="Times New Roman" pitchFamily="18" charset="0"/>
              </a:rPr>
              <a:t> - это гетерогенные системы из двух и более веществ с сильно развитой поверхностью раздела между ними; обычно одно из веществ образует непрерывную дисперсионную среду, а второе дисперсную фазу в виде мелких кристаллов, твердых аморфных частиц, капель или пузырьков. </a:t>
            </a:r>
          </a:p>
        </p:txBody>
      </p:sp>
      <p:pic>
        <p:nvPicPr>
          <p:cNvPr id="3075" name="Picture 7" descr="21852-1152x8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781300"/>
            <a:ext cx="49688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23850" y="515938"/>
            <a:ext cx="8424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800350" algn="l"/>
                <a:tab pos="3705225" algn="l"/>
                <a:tab pos="4038600" algn="l"/>
              </a:tabLst>
            </a:pPr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Кровь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– это дисперсная система, в которой ферментные элементы эритроциты, тромбоциты, лейкоциты являются фазой, а плазма – дисперсной средой.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21507" name="Рисунок 10" descr="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420938"/>
            <a:ext cx="4249738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1" descr="63103030_nogt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6838"/>
            <a:ext cx="33115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2" descr="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36838"/>
            <a:ext cx="331311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39750" y="404813"/>
            <a:ext cx="7848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800350" algn="l"/>
                <a:tab pos="3705225" algn="l"/>
                <a:tab pos="4038600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Кожа, мышцы, ногти, волосы, кровеносные сосуды, легкие, весь желудочно-кишечный тракт и многое другое, без чего немыслима сама жизнь состоит из коллоидов, богатых белками соединительной ткани.</a:t>
            </a:r>
            <a:endParaRPr lang="ru-RU" sz="2000" b="1">
              <a:latin typeface="Times New Roman" pitchFamily="18" charset="0"/>
            </a:endParaRPr>
          </a:p>
          <a:p>
            <a:pPr eaLnBrk="0" hangingPunct="0">
              <a:tabLst>
                <a:tab pos="2800350" algn="l"/>
                <a:tab pos="3705225" algn="l"/>
                <a:tab pos="4038600" algn="l"/>
              </a:tabLst>
            </a:pPr>
            <a:endParaRPr lang="ru-RU" sz="2000" b="1">
              <a:latin typeface="Times New Roman" pitchFamily="18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-3854450" y="3584575"/>
            <a:ext cx="2159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-3854450" y="536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800350" algn="l"/>
                <a:tab pos="3705225" algn="l"/>
                <a:tab pos="4038600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79388" y="174625"/>
            <a:ext cx="86423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r>
              <a:rPr lang="ru-RU" sz="2400" b="1">
                <a:latin typeface="Times New Roman" pitchFamily="18" charset="0"/>
              </a:rPr>
              <a:t>Растворы</a:t>
            </a:r>
          </a:p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endParaRPr lang="ru-RU" sz="2400" b="1">
              <a:latin typeface="Times New Roman" pitchFamily="18" charset="0"/>
            </a:endParaRPr>
          </a:p>
          <a:p>
            <a:pPr algn="ctr">
              <a:buFontTx/>
              <a:buChar char="•"/>
              <a:tabLst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 Молекулярные - Водные растворы неэлектролитов – органических веществ (спирта, глюкозы, сахарозы)</a:t>
            </a:r>
          </a:p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endParaRPr lang="ru-RU" sz="2000">
              <a:latin typeface="Times New Roman" pitchFamily="18" charset="0"/>
            </a:endParaRPr>
          </a:p>
          <a:p>
            <a:pPr algn="ctr">
              <a:buFontTx/>
              <a:buChar char="•"/>
              <a:tabLst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 Молекулярно – ионные -  Растворы слабых электролитов 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(азотистой, сероводородной кислот)</a:t>
            </a:r>
          </a:p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endParaRPr lang="ru-RU" sz="2000">
              <a:latin typeface="Times New Roman" pitchFamily="18" charset="0"/>
            </a:endParaRPr>
          </a:p>
          <a:p>
            <a:pPr algn="ctr">
              <a:buFontTx/>
              <a:buChar char="•"/>
              <a:tabLst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 Ионные - Растворы сильных электролитов (щелочей, солей, кислот - </a:t>
            </a:r>
            <a:r>
              <a:rPr lang="en-US" sz="2000">
                <a:latin typeface="Times New Roman" pitchFamily="18" charset="0"/>
              </a:rPr>
              <a:t>NaOH</a:t>
            </a:r>
            <a:r>
              <a:rPr lang="ru-RU" sz="2000">
                <a:latin typeface="Times New Roman" pitchFamily="18" charset="0"/>
              </a:rPr>
              <a:t>, </a:t>
            </a:r>
            <a:r>
              <a:rPr lang="en-US" sz="2000">
                <a:latin typeface="Times New Roman" pitchFamily="18" charset="0"/>
              </a:rPr>
              <a:t>K</a:t>
            </a:r>
            <a:r>
              <a:rPr lang="ru-RU" sz="2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SO</a:t>
            </a:r>
            <a:r>
              <a:rPr lang="ru-RU" sz="2000">
                <a:latin typeface="Times New Roman" pitchFamily="18" charset="0"/>
              </a:rPr>
              <a:t>4, </a:t>
            </a:r>
            <a:r>
              <a:rPr lang="en-US" sz="2000">
                <a:latin typeface="Times New Roman" pitchFamily="18" charset="0"/>
              </a:rPr>
              <a:t>HNO</a:t>
            </a:r>
            <a:r>
              <a:rPr lang="ru-RU" sz="2000">
                <a:latin typeface="Times New Roman" pitchFamily="18" charset="0"/>
              </a:rPr>
              <a:t>3, </a:t>
            </a:r>
            <a:r>
              <a:rPr lang="en-US" sz="2000">
                <a:latin typeface="Times New Roman" pitchFamily="18" charset="0"/>
              </a:rPr>
              <a:t>HClO</a:t>
            </a:r>
            <a:r>
              <a:rPr lang="ru-RU" sz="2000">
                <a:latin typeface="Times New Roman" pitchFamily="18" charset="0"/>
              </a:rPr>
              <a:t>4)</a:t>
            </a:r>
          </a:p>
        </p:txBody>
      </p:sp>
      <p:pic>
        <p:nvPicPr>
          <p:cNvPr id="23555" name="Picture 5" descr="image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644900"/>
            <a:ext cx="3240088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771775" y="616585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Этанол (этиловый спирт)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50825" y="333375"/>
            <a:ext cx="856932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r>
              <a:rPr lang="ru-RU" sz="3200" b="1" u="sng"/>
              <a:t>Роль дисперсных систем</a:t>
            </a:r>
          </a:p>
          <a:p>
            <a:pPr algn="ctr">
              <a:tabLst>
                <a:tab pos="2800350" algn="l"/>
                <a:tab pos="3705225" algn="l"/>
                <a:tab pos="4038600" algn="l"/>
              </a:tabLst>
            </a:pPr>
            <a:endParaRPr lang="ru-RU" sz="3200" b="1" u="sng"/>
          </a:p>
          <a:p>
            <a:pPr>
              <a:tabLst>
                <a:tab pos="2800350" algn="l"/>
                <a:tab pos="3705225" algn="l"/>
                <a:tab pos="4038600" algn="l"/>
              </a:tabLst>
            </a:pPr>
            <a:endParaRPr lang="ru-RU"/>
          </a:p>
          <a:p>
            <a:pPr>
              <a:tabLst>
                <a:tab pos="2800350" algn="l"/>
                <a:tab pos="3705225" algn="l"/>
                <a:tab pos="4038600" algn="l"/>
              </a:tabLst>
            </a:pPr>
            <a:r>
              <a:rPr lang="ru-RU" sz="2000">
                <a:latin typeface="Times New Roman" pitchFamily="18" charset="0"/>
              </a:rPr>
              <a:t>Для химии наибольшее значение имеют дисперсные системы, в которых средой является вода и жидкие растворы. Природная вода всегда содержит растворённые вещества. Природные водные растворы участвуют в процессах почвообразования и снабжают растения питательными веществами. Сложные процессы жизнедеятельности, происходящие в организмах человека и животных, также протекают в растворах. Многие технологические процессы в химической и других отраслях промышленности, например получение кислот, металлов, бумаги, соды, удобрений протекают в растворах. </a:t>
            </a:r>
          </a:p>
        </p:txBody>
      </p:sp>
      <p:sp>
        <p:nvSpPr>
          <p:cNvPr id="2457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4250" y="6453188"/>
            <a:ext cx="360363" cy="2159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9750" y="981075"/>
            <a:ext cx="79930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>
                <a:latin typeface="Times New Roman" pitchFamily="18" charset="0"/>
              </a:rPr>
              <a:t>Дисперсные системы состоят как минимум из двух компонентов:</a:t>
            </a:r>
          </a:p>
          <a:p>
            <a:pPr marL="342900" indent="-342900"/>
            <a:endParaRPr lang="ru-RU" sz="2800">
              <a:latin typeface="Times New Roman" pitchFamily="18" charset="0"/>
            </a:endParaRPr>
          </a:p>
          <a:p>
            <a:pPr marL="342900" indent="-342900"/>
            <a:endParaRPr lang="ru-RU" sz="28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>
                <a:latin typeface="Times New Roman" pitchFamily="18" charset="0"/>
              </a:rPr>
              <a:t>Дисперсионной среды, которая играет роль растворителя и, следовательно, является непрерывной фазой; </a:t>
            </a:r>
          </a:p>
          <a:p>
            <a:pPr marL="342900" indent="-342900">
              <a:buFontTx/>
              <a:buAutoNum type="arabicPeriod"/>
            </a:pPr>
            <a:endParaRPr lang="ru-RU" sz="2000">
              <a:latin typeface="Times New Roman" pitchFamily="18" charset="0"/>
            </a:endParaRPr>
          </a:p>
          <a:p>
            <a:pPr marL="342900" indent="-342900"/>
            <a:endParaRPr lang="ru-RU" sz="2000">
              <a:latin typeface="Times New Roman" pitchFamily="18" charset="0"/>
            </a:endParaRPr>
          </a:p>
          <a:p>
            <a:pPr marL="342900" indent="-342900"/>
            <a:endParaRPr lang="ru-RU" sz="2000">
              <a:latin typeface="Times New Roman" pitchFamily="18" charset="0"/>
            </a:endParaRPr>
          </a:p>
          <a:p>
            <a:pPr marL="342900" indent="-342900"/>
            <a:r>
              <a:rPr lang="ru-RU" sz="2000">
                <a:latin typeface="Times New Roman" pitchFamily="18" charset="0"/>
              </a:rPr>
              <a:t>2. Дисперсной фазы, играющей роль растворённого вещества.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59113" y="333375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>
                <a:latin typeface="Times New Roman" pitchFamily="18" charset="0"/>
              </a:rPr>
              <a:t>Классификация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74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По агрегатному состоянию дисперсионной среды и дисперсной фазы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95288" y="19891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 Газ</a:t>
            </a:r>
          </a:p>
        </p:txBody>
      </p:sp>
      <p:pic>
        <p:nvPicPr>
          <p:cNvPr id="5125" name="Рисунок 1" descr="п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84313"/>
            <a:ext cx="20875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619250" y="35734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 Жидкость</a:t>
            </a:r>
          </a:p>
        </p:txBody>
      </p:sp>
      <p:pic>
        <p:nvPicPr>
          <p:cNvPr id="5127" name="Рисунок 2" descr="стак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997200"/>
            <a:ext cx="16875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492500" y="55895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 Твердое вещество</a:t>
            </a:r>
          </a:p>
        </p:txBody>
      </p:sp>
      <p:pic>
        <p:nvPicPr>
          <p:cNvPr id="5129" name="Рисунок 3" descr="каме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508500"/>
            <a:ext cx="15970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16013" y="442913"/>
            <a:ext cx="5661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b="1" u="sng">
                <a:latin typeface="Times New Roman" pitchFamily="18" charset="0"/>
                <a:cs typeface="Arial" pitchFamily="34" charset="0"/>
              </a:rPr>
              <a:t>Дисперсная среда:</a:t>
            </a:r>
            <a:r>
              <a:rPr lang="ru-RU" sz="3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200" b="1" u="sng">
                <a:latin typeface="Times New Roman" pitchFamily="18" charset="0"/>
                <a:cs typeface="Arial" pitchFamily="34" charset="0"/>
              </a:rPr>
              <a:t>ГАЗ</a:t>
            </a:r>
            <a:r>
              <a:rPr lang="en-US"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8313" y="1885950"/>
            <a:ext cx="472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>
                <a:latin typeface="Times New Roman" pitchFamily="18" charset="0"/>
                <a:cs typeface="Arial" pitchFamily="34" charset="0"/>
              </a:rPr>
              <a:t>Дисперсная фаза: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>
                <a:latin typeface="Times New Roman" pitchFamily="18" charset="0"/>
                <a:cs typeface="Arial" pitchFamily="34" charset="0"/>
              </a:rPr>
              <a:t>ГАЗ</a:t>
            </a:r>
            <a:r>
              <a:rPr lang="en-US">
                <a:latin typeface="Arial" pitchFamily="34" charset="0"/>
                <a:cs typeface="Arial" pitchFamily="34" charset="0"/>
              </a:rPr>
              <a:t>                    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68313" y="3357563"/>
            <a:ext cx="3236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Всегда гомогенная смесь </a:t>
            </a:r>
            <a:br>
              <a:rPr lang="ru-RU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(воздух, природный газ)</a:t>
            </a:r>
          </a:p>
        </p:txBody>
      </p:sp>
      <p:pic>
        <p:nvPicPr>
          <p:cNvPr id="6149" name="Рисунок 5" descr="природный га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844675"/>
            <a:ext cx="27003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27088" y="765175"/>
            <a:ext cx="5221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u="sng">
                <a:latin typeface="Times New Roman" pitchFamily="18" charset="0"/>
                <a:cs typeface="Times New Roman" pitchFamily="18" charset="0"/>
              </a:rPr>
              <a:t>Дисперсная фаза:</a:t>
            </a:r>
            <a:r>
              <a:rPr lang="ru-RU" sz="32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+mn-cs" charset="0"/>
              </a:rPr>
              <a:t> </a:t>
            </a:r>
            <a:r>
              <a:rPr lang="ru-RU" sz="3200" u="sng">
                <a:latin typeface="Times New Roman" pitchFamily="18" charset="0"/>
                <a:cs typeface="Times New Roman" pitchFamily="18" charset="0"/>
              </a:rPr>
              <a:t>Жидкость</a:t>
            </a:r>
            <a:r>
              <a:rPr lang="en-US" sz="1400" b="1">
                <a:latin typeface="Calibri" pitchFamily="34" charset="0"/>
                <a:cs typeface="Times New Roman" pitchFamily="18" charset="0"/>
              </a:rPr>
              <a:t>   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23850" y="2781300"/>
            <a:ext cx="6408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Туман, попутный газ с капельками нефти, карбюраторная смесь в двигателях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автомобилей, аэрозоли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7172" name="Picture 8" descr="46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628775"/>
            <a:ext cx="8763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258888" y="476250"/>
            <a:ext cx="6665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u="sng">
                <a:latin typeface="Times New Roman" pitchFamily="18" charset="0"/>
                <a:cs typeface="Times New Roman" pitchFamily="18" charset="0"/>
              </a:rPr>
              <a:t>Дисперсная фаза:</a:t>
            </a:r>
            <a:r>
              <a:rPr lang="ru-RU" sz="32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+mn-cs" charset="0"/>
              </a:rPr>
              <a:t> </a:t>
            </a:r>
            <a:r>
              <a:rPr lang="ru-RU" sz="3200" u="sng">
                <a:latin typeface="Times New Roman" pitchFamily="18" charset="0"/>
                <a:cs typeface="Times New Roman" pitchFamily="18" charset="0"/>
              </a:rPr>
              <a:t>Твёрдое вещество</a:t>
            </a:r>
            <a:r>
              <a:rPr lang="ru-RU" sz="1400" b="1" u="sng">
                <a:latin typeface="Calibri" pitchFamily="34" charset="0"/>
                <a:cs typeface="Times New Roman" pitchFamily="18" charset="0"/>
              </a:rPr>
              <a:t>     </a:t>
            </a:r>
            <a:endParaRPr lang="ru-RU" u="sng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Рисунок 7" descr="Пыльная бу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773238"/>
            <a:ext cx="5040312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84213" y="5084763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Пыли в воздухе, дымы, смог, пыльные и песчаные бури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8313" y="333375"/>
            <a:ext cx="839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u="sng" dirty="0">
                <a:latin typeface="MingLiU" pitchFamily="49" charset="-120"/>
                <a:cs typeface="Arial" pitchFamily="34" charset="0"/>
              </a:rPr>
              <a:t>Дисперсная среда:</a:t>
            </a:r>
            <a:r>
              <a:rPr lang="ru-RU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MingLiU" pitchFamily="49" charset="-120"/>
                <a:cs typeface="Arial" pitchFamily="34" charset="0"/>
              </a:rPr>
              <a:t> </a:t>
            </a:r>
            <a:r>
              <a:rPr lang="ru-RU" sz="2000" b="1" u="sng" dirty="0">
                <a:latin typeface="MingLiU" pitchFamily="49" charset="-120"/>
                <a:cs typeface="Arial" pitchFamily="34" charset="0"/>
              </a:rPr>
              <a:t>Твёрдое вещество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8313" y="1806575"/>
            <a:ext cx="3959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Дисперсная фаза: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+mn-cs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ГАЗ</a:t>
            </a:r>
            <a:endParaRPr lang="ru-RU" sz="2400" dirty="0">
              <a:latin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Снежный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 с пузырьками воздуха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нём, почва, кирпич и керамика,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пористый шоколад, порошок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323850" y="3789363"/>
            <a:ext cx="1841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b="1">
                <a:latin typeface="Calibri" pitchFamily="34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pic>
        <p:nvPicPr>
          <p:cNvPr id="9221" name="Picture 9" descr="roshen-eleganse-milk-haselnut-choco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557338"/>
            <a:ext cx="168275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47813" y="836613"/>
            <a:ext cx="422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>
                <a:latin typeface="Times New Roman" pitchFamily="18" charset="0"/>
                <a:cs typeface="Arial" pitchFamily="34" charset="0"/>
              </a:rPr>
              <a:t>Дисперсная фаза: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>
                <a:latin typeface="Times New Roman" pitchFamily="18" charset="0"/>
                <a:cs typeface="Arial" pitchFamily="34" charset="0"/>
              </a:rPr>
              <a:t>Жидкость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539750" y="1700213"/>
            <a:ext cx="79549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 b="1">
                <a:latin typeface="Calibri" pitchFamily="34" charset="0"/>
                <a:cs typeface="Times New Roman" pitchFamily="18" charset="0"/>
              </a:rPr>
            </a:br>
            <a:r>
              <a:rPr lang="ru-RU" sz="14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/>
              <a:t>Влажная почва, медицинские и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косметические средства </a:t>
            </a:r>
            <a:br>
              <a:rPr lang="ru-RU" sz="2400">
                <a:latin typeface="Calibri" pitchFamily="34" charset="0"/>
                <a:cs typeface="Times New Roman" pitchFamily="18" charset="0"/>
              </a:rPr>
            </a:br>
            <a:r>
              <a:rPr lang="ru-RU" sz="2400">
                <a:latin typeface="Calibri" pitchFamily="34" charset="0"/>
                <a:cs typeface="Times New Roman" pitchFamily="18" charset="0"/>
              </a:rPr>
              <a:t>(мази, тушь, помада и т.д.)</a:t>
            </a:r>
          </a:p>
        </p:txBody>
      </p:sp>
      <p:pic>
        <p:nvPicPr>
          <p:cNvPr id="10244" name="Picture 8" descr="metics-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500438"/>
            <a:ext cx="4384675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734</Words>
  <Application>Microsoft Office PowerPoint</Application>
  <PresentationFormat>On-screen Show (4:3)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MingLiU</vt:lpstr>
      <vt:lpstr>SimSun-ExtB</vt:lpstr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</dc:creator>
  <cp:lastModifiedBy>Windows User</cp:lastModifiedBy>
  <cp:revision>4</cp:revision>
  <dcterms:created xsi:type="dcterms:W3CDTF">2012-11-24T09:19:56Z</dcterms:created>
  <dcterms:modified xsi:type="dcterms:W3CDTF">2021-07-04T14:33:04Z</dcterms:modified>
</cp:coreProperties>
</file>