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90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57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5828"/>
    <a:srgbClr val="00863D"/>
    <a:srgbClr val="955151"/>
    <a:srgbClr val="740000"/>
    <a:srgbClr val="DBBFBF"/>
    <a:srgbClr val="CFA9A9"/>
    <a:srgbClr val="C29090"/>
    <a:srgbClr val="8D1E1B"/>
    <a:srgbClr val="993300"/>
    <a:srgbClr val="BE282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D687-28FF-41DE-BC80-B00C9EB0C168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232A4-DB6A-4870-A40F-E55CCCBC8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D687-28FF-41DE-BC80-B00C9EB0C168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232A4-DB6A-4870-A40F-E55CCCBC8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D687-28FF-41DE-BC80-B00C9EB0C168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232A4-DB6A-4870-A40F-E55CCCBC8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D687-28FF-41DE-BC80-B00C9EB0C168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232A4-DB6A-4870-A40F-E55CCCBC8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D687-28FF-41DE-BC80-B00C9EB0C168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232A4-DB6A-4870-A40F-E55CCCBC8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D687-28FF-41DE-BC80-B00C9EB0C168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232A4-DB6A-4870-A40F-E55CCCBC8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D687-28FF-41DE-BC80-B00C9EB0C168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232A4-DB6A-4870-A40F-E55CCCBC8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D687-28FF-41DE-BC80-B00C9EB0C168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232A4-DB6A-4870-A40F-E55CCCBC8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D687-28FF-41DE-BC80-B00C9EB0C168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232A4-DB6A-4870-A40F-E55CCCBC8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D687-28FF-41DE-BC80-B00C9EB0C168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232A4-DB6A-4870-A40F-E55CCCBC8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2D687-28FF-41DE-BC80-B00C9EB0C168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232A4-DB6A-4870-A40F-E55CCCBC8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2D687-28FF-41DE-BC80-B00C9EB0C168}" type="datetimeFigureOut">
              <a:rPr lang="ru-RU" smtClean="0"/>
              <a:pPr/>
              <a:t>16.01.2022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2232A4-DB6A-4870-A40F-E55CCCBC800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2020-02-08_183554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1140"/>
            <a:ext cx="9144000" cy="685685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332656"/>
            <a:ext cx="5436096" cy="1512168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31750" contourW="12700">
              <a:bevelT w="63500" h="57150"/>
              <a:contourClr>
                <a:srgbClr val="005828"/>
              </a:contourClr>
            </a:sp3d>
          </a:bodyPr>
          <a:lstStyle/>
          <a:p>
            <a:r>
              <a:rPr lang="ru-RU" dirty="0" smtClean="0">
                <a:ln w="11430"/>
                <a:solidFill>
                  <a:srgbClr val="00863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Викторина</a:t>
            </a:r>
            <a:br>
              <a:rPr lang="ru-RU" dirty="0" smtClean="0">
                <a:ln w="11430"/>
                <a:solidFill>
                  <a:srgbClr val="00863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5400" b="1" dirty="0">
              <a:ln w="11430"/>
              <a:solidFill>
                <a:srgbClr val="00863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691680" y="1340768"/>
            <a:ext cx="7016824" cy="18002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005828"/>
                </a:solidFill>
              </a:rPr>
              <a:t>Географическая карта</a:t>
            </a:r>
            <a:endParaRPr lang="ru-RU" sz="5400" b="1" dirty="0">
              <a:solidFill>
                <a:srgbClr val="005828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5517232"/>
            <a:ext cx="24529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 класс</a:t>
            </a:r>
            <a:endParaRPr lang="ru-RU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2774" name="Picture 6" descr="http://xreferat.com/image/18/1305334989_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140969"/>
            <a:ext cx="4536504" cy="2272744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563888" y="5445224"/>
            <a:ext cx="5436096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31750" contourW="12700">
              <a:bevelT w="63500" h="57150"/>
              <a:contourClr>
                <a:srgbClr val="005828"/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 w="11430"/>
                <a:solidFill>
                  <a:srgbClr val="00863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Воропаева</a:t>
            </a:r>
            <a:r>
              <a:rPr kumimoji="0" lang="ru-RU" sz="2000" b="0" i="0" u="none" strike="noStrike" kern="1200" cap="none" spc="0" normalizeH="0" noProof="0" dirty="0" smtClean="0">
                <a:ln w="11430"/>
                <a:solidFill>
                  <a:srgbClr val="00863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Светлана Александровна,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 smtClean="0">
                <a:ln w="11430"/>
                <a:solidFill>
                  <a:srgbClr val="00863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у</a:t>
            </a:r>
            <a:r>
              <a:rPr lang="ru-RU" sz="2000" baseline="0" dirty="0" smtClean="0">
                <a:ln w="11430"/>
                <a:solidFill>
                  <a:srgbClr val="00863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читель</a:t>
            </a:r>
            <a:r>
              <a:rPr lang="ru-RU" sz="2000" dirty="0" smtClean="0">
                <a:ln w="11430"/>
                <a:solidFill>
                  <a:srgbClr val="00863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 географии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err="1" smtClean="0">
                <a:ln w="11430"/>
                <a:solidFill>
                  <a:srgbClr val="00863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Красивский</a:t>
            </a:r>
            <a:r>
              <a:rPr kumimoji="0" lang="ru-RU" sz="2000" b="0" i="0" u="none" strike="noStrike" kern="1200" cap="none" spc="0" normalizeH="0" baseline="0" noProof="0" dirty="0" smtClean="0">
                <a:ln w="11430"/>
                <a:solidFill>
                  <a:srgbClr val="00863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филиал МБОУ </a:t>
            </a:r>
            <a:r>
              <a:rPr kumimoji="0" lang="ru-RU" sz="2000" b="0" i="0" u="none" strike="noStrike" kern="1200" cap="none" spc="0" normalizeH="0" baseline="0" noProof="0" dirty="0" err="1" smtClean="0">
                <a:ln w="11430"/>
                <a:solidFill>
                  <a:srgbClr val="00863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Кочетовской</a:t>
            </a:r>
            <a:r>
              <a:rPr kumimoji="0" lang="ru-RU" sz="2000" b="0" i="0" u="none" strike="noStrike" kern="1200" cap="none" spc="0" normalizeH="0" baseline="0" noProof="0" dirty="0" smtClean="0">
                <a:ln w="11430"/>
                <a:solidFill>
                  <a:srgbClr val="00863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СОШ, Мичуринский район, Тамбовская область</a:t>
            </a:r>
            <a:r>
              <a:rPr kumimoji="0" lang="ru-RU" sz="2400" b="0" i="0" u="none" strike="noStrike" kern="1200" cap="none" spc="0" normalizeH="0" baseline="0" noProof="0" dirty="0" smtClean="0">
                <a:ln w="11430"/>
                <a:solidFill>
                  <a:srgbClr val="00863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 w="11430"/>
                <a:solidFill>
                  <a:srgbClr val="00863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2400" b="1" i="0" u="none" strike="noStrike" kern="1200" cap="none" spc="0" normalizeH="0" baseline="0" noProof="0" dirty="0">
              <a:ln w="11430"/>
              <a:solidFill>
                <a:srgbClr val="00863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8355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8.  Как называются линии, соединяющие точки с одинаковыми абсолютными высотами?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изогипсы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изобары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изобаты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изогиеты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b="1" dirty="0" smtClean="0"/>
              <a:t>9.</a:t>
            </a:r>
            <a:r>
              <a:rPr lang="ru-RU" dirty="0" smtClean="0"/>
              <a:t>  </a:t>
            </a:r>
            <a:r>
              <a:rPr lang="ru-RU" b="1" dirty="0" smtClean="0"/>
              <a:t>Условная линия на географической карте, разделяющая Землю на Западное и Восточное полушария, называется:  </a:t>
            </a:r>
            <a:endParaRPr lang="ru-RU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Северным тропиком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Южным тропиком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Нулевым меридианом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Экватором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endParaRPr lang="ru-RU" sz="2000" b="1" dirty="0" smtClean="0"/>
          </a:p>
          <a:p>
            <a:pPr marL="342900" indent="-342900"/>
            <a:r>
              <a:rPr lang="ru-RU" sz="2000" b="1" dirty="0" smtClean="0"/>
              <a:t>10.   На каких картах изображаются  страны мира и их столицы? На…</a:t>
            </a:r>
          </a:p>
          <a:p>
            <a:pPr marL="342900" indent="-342900"/>
            <a:r>
              <a:rPr lang="ru-RU" sz="2000" b="1" dirty="0" smtClean="0"/>
              <a:t>      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физических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политических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экономических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климатических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b="1" dirty="0" smtClean="0"/>
              <a:t>11.  </a:t>
            </a:r>
            <a:r>
              <a:rPr lang="ru-RU" dirty="0" smtClean="0"/>
              <a:t> </a:t>
            </a:r>
            <a:r>
              <a:rPr lang="ru-RU" sz="2000" b="1" dirty="0" smtClean="0"/>
              <a:t>Дальше всего от Начального меридиана расположена точка, имеющая координаты  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  23°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с.ш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  11° в.д.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79°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ю.ш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  1°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з.д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  41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°ю.ш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 96°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з.д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5 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с.ш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 111 ° в.д.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12.  Назовите точку, где сходятся все меридианы. 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 Экватор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Северный  полюс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Южный  полюс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180° в.д.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13.  Как называются линии, соединяющие точки с одинаковыми глубинами?   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 изогипсы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изобары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изобаты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изогиеты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14.  Назовите самый северный материк нашей планеты.</a:t>
            </a:r>
            <a:r>
              <a:rPr lang="ru-RU" b="1" dirty="0" smtClean="0"/>
              <a:t>      </a:t>
            </a:r>
            <a:endParaRPr lang="ru-RU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Северная Америка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Южная Америка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Антарктида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Евразия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15.</a:t>
            </a:r>
            <a:r>
              <a:rPr lang="ru-RU" sz="2000" dirty="0" smtClean="0"/>
              <a:t> </a:t>
            </a:r>
            <a:r>
              <a:rPr lang="ru-RU" b="1" dirty="0" smtClean="0"/>
              <a:t>Условная линия на географической карте, разделяющая Землю на Южное и Северное полушария, называется:</a:t>
            </a:r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Северным тропиком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Южным тропиком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Нулевым меридианом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Экватором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16. Величина в градусах дуги меридиана от экватора до параллели данной точки называется… 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</a:rPr>
              <a:t>А. Градусной сетью </a:t>
            </a:r>
            <a:endParaRPr lang="ru-RU" sz="17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sz="1700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</a:rPr>
              <a:t> Географической широтой</a:t>
            </a:r>
            <a:endParaRPr lang="ru-RU" sz="17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Географической долготой</a:t>
            </a:r>
            <a:endParaRPr lang="ru-RU" sz="1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</a:rPr>
              <a:t>  Координатами </a:t>
            </a:r>
            <a:endParaRPr lang="ru-RU" sz="17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8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9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17. Выберите самую короткую параллель. 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 20 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ю.ш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40 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с.ш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 60 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ю.ш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80 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с.ш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20-02-08_18355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80"/>
            <a:ext cx="9144000" cy="685572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07704" y="260648"/>
            <a:ext cx="682250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Викторина предназначена для учащихся </a:t>
            </a:r>
            <a:r>
              <a:rPr lang="ru-RU" b="1" dirty="0" smtClean="0">
                <a:solidFill>
                  <a:srgbClr val="002060"/>
                </a:solidFill>
              </a:rPr>
              <a:t>6 </a:t>
            </a:r>
            <a:r>
              <a:rPr lang="ru-RU" b="1" dirty="0" smtClean="0">
                <a:solidFill>
                  <a:srgbClr val="002060"/>
                </a:solidFill>
              </a:rPr>
              <a:t>классов.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Цель </a:t>
            </a:r>
            <a:r>
              <a:rPr lang="ru-RU" b="1" i="1" dirty="0" smtClean="0">
                <a:solidFill>
                  <a:srgbClr val="002060"/>
                </a:solidFill>
              </a:rPr>
              <a:t>игры: </a:t>
            </a:r>
            <a:r>
              <a:rPr lang="ru-RU" dirty="0" smtClean="0">
                <a:solidFill>
                  <a:srgbClr val="002060"/>
                </a:solidFill>
              </a:rPr>
              <a:t>повторение </a:t>
            </a:r>
            <a:r>
              <a:rPr lang="ru-RU" dirty="0" smtClean="0">
                <a:solidFill>
                  <a:srgbClr val="002060"/>
                </a:solidFill>
              </a:rPr>
              <a:t>и закрепление знаний, умений и навыков по теме “Географические координаты</a:t>
            </a:r>
            <a:r>
              <a:rPr lang="ru-RU" dirty="0" smtClean="0">
                <a:solidFill>
                  <a:srgbClr val="002060"/>
                </a:solidFill>
              </a:rPr>
              <a:t>”; обобщение </a:t>
            </a:r>
            <a:r>
              <a:rPr lang="ru-RU" dirty="0" smtClean="0">
                <a:solidFill>
                  <a:srgbClr val="002060"/>
                </a:solidFill>
              </a:rPr>
              <a:t>полученных знаний.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Задачи: </a:t>
            </a:r>
            <a:r>
              <a:rPr lang="ru-RU" dirty="0" smtClean="0">
                <a:solidFill>
                  <a:srgbClr val="002060"/>
                </a:solidFill>
              </a:rPr>
              <a:t>повторить </a:t>
            </a:r>
            <a:r>
              <a:rPr lang="ru-RU" dirty="0" smtClean="0">
                <a:solidFill>
                  <a:srgbClr val="002060"/>
                </a:solidFill>
              </a:rPr>
              <a:t>изученные по данной теме термины и понятия: “меридианы”, “параллели”, “градусная сеть”, “географическая широта”, “географическая долгота”;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вспомнить основные свойства градусной сетки на глобусе и карте;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закрепить умения определять по меридианам и параллелям направлений;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отработать навыки определения по картам и глобусу географических координат различных объектов и определение объектов по заданным координатам.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Планируемый результат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Учащиеся должны уметь определять на карте географическую широту и географическую долготу объекта</a:t>
            </a:r>
            <a:r>
              <a:rPr lang="ru-RU" dirty="0" smtClean="0">
                <a:solidFill>
                  <a:srgbClr val="002060"/>
                </a:solidFill>
              </a:rPr>
              <a:t>;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географические координаты объектов;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по </a:t>
            </a:r>
            <a:r>
              <a:rPr lang="ru-RU" dirty="0" smtClean="0">
                <a:solidFill>
                  <a:srgbClr val="002060"/>
                </a:solidFill>
              </a:rPr>
              <a:t>географическим координатам находить объекты на карте и глобусе; 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сравнивать </a:t>
            </a:r>
            <a:r>
              <a:rPr lang="ru-RU" dirty="0" smtClean="0">
                <a:solidFill>
                  <a:srgbClr val="002060"/>
                </a:solidFill>
              </a:rPr>
              <a:t>местоположение объектов, знать условные знаки на плане местности.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18. </a:t>
            </a:r>
            <a:r>
              <a:rPr lang="ru-RU" sz="2000" dirty="0" smtClean="0"/>
              <a:t> </a:t>
            </a:r>
            <a:r>
              <a:rPr lang="ru-RU" sz="2000" b="1" dirty="0" smtClean="0"/>
              <a:t>От нулевого меридиана отсчитывается… 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Западная и восточная долгота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Западная и восточная широта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Северная и южная долгота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Северная и южная широта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8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9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19.  Длина окружности Земли равна… 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  20 000 км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30 000 км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  40 000 км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50 000 км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20.  Величина в градусах дуги параллели от Начального меридиана до меридиана данной точки называется… </a:t>
            </a:r>
            <a:endParaRPr lang="ru-RU" sz="2000" b="1" dirty="0"/>
          </a:p>
        </p:txBody>
      </p:sp>
      <p:sp>
        <p:nvSpPr>
          <p:cNvPr id="7" name="Шестиугольник 6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</a:rPr>
              <a:t>А. Градусной сетью </a:t>
            </a:r>
            <a:endParaRPr lang="ru-RU" sz="17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Шестиугольник 7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sz="1700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</a:rPr>
              <a:t> Географической широтой</a:t>
            </a:r>
            <a:endParaRPr lang="ru-RU" sz="17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9" name="Шестиугольник 8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</a:rPr>
              <a:t>Географической долготой</a:t>
            </a:r>
            <a:endParaRPr lang="ru-RU" sz="1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</a:rPr>
              <a:t>  Координатами </a:t>
            </a:r>
            <a:endParaRPr lang="ru-RU" sz="17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1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12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3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21.   Чему равен </a:t>
            </a:r>
            <a:r>
              <a:rPr lang="ru-RU" sz="2000" b="1" dirty="0" smtClean="0">
                <a:solidFill>
                  <a:schemeClr val="bg1">
                    <a:lumMod val="95000"/>
                  </a:schemeClr>
                </a:solidFill>
              </a:rPr>
              <a:t>1 ° меридиана?</a:t>
            </a:r>
            <a:r>
              <a:rPr lang="ru-RU" sz="2000" b="1" dirty="0" smtClean="0"/>
              <a:t> 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  11,3 км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111,3 км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  113 км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131 км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22.   </a:t>
            </a:r>
            <a:r>
              <a:rPr lang="ru-RU" sz="2000" b="1" smtClean="0"/>
              <a:t>На </a:t>
            </a:r>
            <a:r>
              <a:rPr lang="ru-RU" sz="2000" b="1" dirty="0" smtClean="0"/>
              <a:t>каких картах изображены только </a:t>
            </a:r>
            <a:r>
              <a:rPr lang="ru-RU" sz="2000" b="1" smtClean="0"/>
              <a:t>очертания   материков </a:t>
            </a:r>
            <a:r>
              <a:rPr lang="ru-RU" sz="2000" b="1" dirty="0" smtClean="0"/>
              <a:t>и их частей, морей, рек, озер? 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  Физических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Контурных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  Экономических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Политических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8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9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23.</a:t>
            </a:r>
            <a:r>
              <a:rPr lang="ru-RU" sz="2000" dirty="0" smtClean="0"/>
              <a:t> </a:t>
            </a:r>
            <a:r>
              <a:rPr lang="ru-RU" sz="2000" b="1" dirty="0" smtClean="0"/>
              <a:t>Ближе всего к экватору расположена точка, имеющая координаты 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</a:t>
            </a:r>
            <a:r>
              <a:rPr lang="ru-RU" dirty="0" smtClean="0"/>
              <a:t>    </a:t>
            </a:r>
            <a:r>
              <a:rPr lang="ru-RU" sz="2000" b="1" dirty="0" smtClean="0">
                <a:solidFill>
                  <a:srgbClr val="740000"/>
                </a:solidFill>
              </a:rPr>
              <a:t>3°с.ш.   </a:t>
            </a:r>
            <a:endParaRPr lang="ru-RU" sz="2000" b="1" dirty="0">
              <a:solidFill>
                <a:srgbClr val="740000"/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740000"/>
                </a:solidFill>
              </a:rPr>
              <a:t>В.    5°ю.ш.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    35</a:t>
            </a:r>
            <a:r>
              <a:rPr lang="ru-RU" b="1" dirty="0" smtClean="0">
                <a:solidFill>
                  <a:srgbClr val="740000"/>
                </a:solidFill>
              </a:rPr>
              <a:t>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ю.ш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53</a:t>
            </a:r>
            <a:r>
              <a:rPr lang="ru-RU" b="1" dirty="0" smtClean="0">
                <a:solidFill>
                  <a:srgbClr val="740000"/>
                </a:solidFill>
              </a:rPr>
              <a:t>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с.ш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24. Подсчитайте  кратчайшее  расстояние от Северного до Южного  полюса по поверхности Земли. 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    10 000 км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 30 000км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   20 000 км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 40 000км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8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9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25. От экватора отсчитывается …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Западная и восточная долгота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Западная и восточная широта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Северная и южная широта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Северная и Южная долгота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26. Назовите океан, в котором сходятся все меридианы Земли. 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Тихий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Северный Ледовитый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Атлантический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Индийский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27. На каких картах показаны предприятия, дороги, население? 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Физических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Экономических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Политических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Контурных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755576" y="3284984"/>
            <a:ext cx="8280920" cy="792088"/>
          </a:xfrm>
          <a:prstGeom prst="hexagon">
            <a:avLst/>
          </a:prstGeom>
          <a:solidFill>
            <a:srgbClr val="00863D"/>
          </a:solidFill>
          <a:ln>
            <a:solidFill>
              <a:srgbClr val="0058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2000" b="1" dirty="0" smtClean="0"/>
              <a:t>Уменьшенное изображение на плоскости  крупного участка  Земли с помощью условных знаков….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467544" y="4725144"/>
            <a:ext cx="3240360" cy="576064"/>
          </a:xfrm>
          <a:prstGeom prst="hexagon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План местности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467544" y="5517232"/>
            <a:ext cx="3240360" cy="576064"/>
          </a:xfrm>
          <a:prstGeom prst="hexagon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Географическая карта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652120" y="4725144"/>
            <a:ext cx="3168352" cy="576064"/>
          </a:xfrm>
          <a:prstGeom prst="hexagon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глобус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652120" y="5517232"/>
            <a:ext cx="3240360" cy="576064"/>
          </a:xfrm>
          <a:prstGeom prst="hexagon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аэрофотоснимок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5013176"/>
            <a:ext cx="1584176" cy="1445627"/>
          </a:xfrm>
          <a:prstGeom prst="rect">
            <a:avLst/>
          </a:prstGeom>
          <a:noFill/>
        </p:spPr>
      </p:pic>
      <p:pic>
        <p:nvPicPr>
          <p:cNvPr id="11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7"/>
            <a:ext cx="1085438" cy="1656184"/>
          </a:xfrm>
          <a:prstGeom prst="rect">
            <a:avLst/>
          </a:prstGeom>
          <a:noFill/>
        </p:spPr>
      </p:pic>
      <p:pic>
        <p:nvPicPr>
          <p:cNvPr id="31746" name="Picture 2" descr="https://avatars.mds.yandex.net/get-pdb/2346993/72694d69-4056-4ac8-a253-ed5518a5a75d/s1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764704"/>
            <a:ext cx="4104055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28.  Дальше всего от экватора расположена точка, имеющая координаты… 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  5</a:t>
            </a:r>
            <a:r>
              <a:rPr lang="ru-RU" b="1" dirty="0" smtClean="0">
                <a:solidFill>
                  <a:srgbClr val="740000"/>
                </a:solidFill>
              </a:rPr>
              <a:t>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с.ш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 178</a:t>
            </a:r>
            <a:r>
              <a:rPr lang="ru-RU" b="1" dirty="0" smtClean="0">
                <a:solidFill>
                  <a:srgbClr val="740000"/>
                </a:solidFill>
              </a:rPr>
              <a:t>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в.д.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45</a:t>
            </a:r>
            <a:r>
              <a:rPr lang="ru-RU" b="1" dirty="0" smtClean="0">
                <a:solidFill>
                  <a:srgbClr val="740000"/>
                </a:solidFill>
              </a:rPr>
              <a:t>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ю.ш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 1</a:t>
            </a:r>
            <a:r>
              <a:rPr lang="ru-RU" b="1" dirty="0" smtClean="0">
                <a:solidFill>
                  <a:srgbClr val="740000"/>
                </a:solidFill>
              </a:rPr>
              <a:t>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в.д.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  54</a:t>
            </a:r>
            <a:r>
              <a:rPr lang="ru-RU" b="1" dirty="0" smtClean="0">
                <a:solidFill>
                  <a:srgbClr val="740000"/>
                </a:solidFill>
              </a:rPr>
              <a:t>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ю.ш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 90</a:t>
            </a:r>
            <a:r>
              <a:rPr lang="ru-RU" b="1" dirty="0" smtClean="0">
                <a:solidFill>
                  <a:srgbClr val="740000"/>
                </a:solidFill>
              </a:rPr>
              <a:t>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з.д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89</a:t>
            </a:r>
            <a:r>
              <a:rPr lang="ru-RU" b="1" dirty="0" smtClean="0">
                <a:solidFill>
                  <a:srgbClr val="740000"/>
                </a:solidFill>
              </a:rPr>
              <a:t>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с.ш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 54</a:t>
            </a:r>
            <a:r>
              <a:rPr lang="ru-RU" b="1" dirty="0" smtClean="0">
                <a:solidFill>
                  <a:srgbClr val="740000"/>
                </a:solidFill>
              </a:rPr>
              <a:t>°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в.д.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8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9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29. Назовите самый южный материк нашей планеты. 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 Австралия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Южная Америка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 Антарктида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Африка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/>
            <a:r>
              <a:rPr lang="ru-RU" sz="2000" b="1" dirty="0" smtClean="0"/>
              <a:t>30.  Ближе  всего к  Начальному меридиану расположена точка, имеющая координаты 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  1</a:t>
            </a:r>
            <a:r>
              <a:rPr lang="ru-RU" b="1" dirty="0" smtClean="0">
                <a:solidFill>
                  <a:srgbClr val="740000"/>
                </a:solidFill>
              </a:rPr>
              <a:t>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в.д.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11</a:t>
            </a:r>
            <a:r>
              <a:rPr lang="ru-RU" b="1" dirty="0" smtClean="0">
                <a:solidFill>
                  <a:srgbClr val="740000"/>
                </a:solidFill>
              </a:rPr>
              <a:t>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з.д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  21</a:t>
            </a:r>
            <a:r>
              <a:rPr lang="ru-RU" b="1" dirty="0" smtClean="0">
                <a:solidFill>
                  <a:srgbClr val="740000"/>
                </a:solidFill>
              </a:rPr>
              <a:t>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в.д.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 111</a:t>
            </a:r>
            <a:r>
              <a:rPr lang="ru-RU" b="1" dirty="0" smtClean="0">
                <a:solidFill>
                  <a:srgbClr val="740000"/>
                </a:solidFill>
              </a:rPr>
              <a:t>°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з.д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8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9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i.pinimg.com/736x/0c/61/c9/0c61c91c9204b300109943a69386d57e--cover-photos-clipart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2915816" y="2060848"/>
            <a:ext cx="3816424" cy="3707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ttps://img2.freepng.ru/20180325/buw/kisspng-globe-earth-school-clip-art-globe-5ab7d27e443eb7.21855495152199641427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501008"/>
            <a:ext cx="1945377" cy="2680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2" name="Picture 8" descr="https://ds04.infourok.ru/uploads/ex/0502/000c8821-29ab0449/img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260648"/>
            <a:ext cx="2647149" cy="2903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627784" y="5877272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ln w="11430"/>
                <a:solidFill>
                  <a:srgbClr val="00863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викторину!</a:t>
            </a:r>
            <a:r>
              <a:rPr lang="ru-RU" sz="3200" dirty="0" smtClean="0">
                <a:ln w="11430"/>
                <a:solidFill>
                  <a:srgbClr val="00863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3200" dirty="0" smtClean="0">
                <a:ln w="11430"/>
                <a:solidFill>
                  <a:srgbClr val="00863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391629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2.  Выберите самую длинную параллель.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A.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20 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ю.ш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B.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40 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ю.ш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C.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60°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с.ш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 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80°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с.ш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3. Выберите верный ответ.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Мередиан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Миридиан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Меридиан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Миредиан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4. Закрашивание пространства между горизонталями определённым цветом  - это… 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 Шкала высот и глубин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Легенда карты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Генерализация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Послойная окраска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5. На каких картах изображается рельеф, реки, озёра, моря? На …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 климатических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 физических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политических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экономических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6. Отбор  и обобщение на карте географических объектов называется….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План местности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Географическая карта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Генерализация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Послойная окраска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Шестиугольник 1"/>
          <p:cNvSpPr/>
          <p:nvPr/>
        </p:nvSpPr>
        <p:spPr>
          <a:xfrm>
            <a:off x="683568" y="3284984"/>
            <a:ext cx="8460432" cy="792088"/>
          </a:xfrm>
          <a:prstGeom prst="hexagon">
            <a:avLst/>
          </a:prstGeom>
          <a:solidFill>
            <a:srgbClr val="74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/>
            <a:r>
              <a:rPr lang="ru-RU" sz="2000" b="1" dirty="0" smtClean="0"/>
              <a:t>7.  Уменьшенное изображение на плоскости  небольшого участка  Земли с помощью условных знаков….</a:t>
            </a:r>
            <a:endParaRPr lang="ru-RU" sz="2000" b="1" dirty="0"/>
          </a:p>
        </p:txBody>
      </p:sp>
      <p:sp>
        <p:nvSpPr>
          <p:cNvPr id="3" name="Шестиугольник 2"/>
          <p:cNvSpPr/>
          <p:nvPr/>
        </p:nvSpPr>
        <p:spPr>
          <a:xfrm>
            <a:off x="0" y="4725144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А. План местности 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Шестиугольник 3"/>
          <p:cNvSpPr/>
          <p:nvPr/>
        </p:nvSpPr>
        <p:spPr>
          <a:xfrm>
            <a:off x="0" y="5517232"/>
            <a:ext cx="3707904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Географическая карта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Шестиугольник 4"/>
          <p:cNvSpPr/>
          <p:nvPr/>
        </p:nvSpPr>
        <p:spPr>
          <a:xfrm>
            <a:off x="5580112" y="4725144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С. Глобус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5580112" y="5517232"/>
            <a:ext cx="3563888" cy="576064"/>
          </a:xfrm>
          <a:prstGeom prst="hexagon">
            <a:avLst/>
          </a:prstGeom>
          <a:solidFill>
            <a:srgbClr val="DBBFBF"/>
          </a:solidFill>
          <a:ln>
            <a:solidFill>
              <a:srgbClr val="7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</a:rPr>
              <a:t>D.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Аэрофотоснимок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8" name="Picture 6" descr="http://img-fotki.yandex.ru/get/6822/16969765.240/0_91758_6acd4ab2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0"/>
            <a:ext cx="4259111" cy="3069091"/>
          </a:xfrm>
          <a:prstGeom prst="rect">
            <a:avLst/>
          </a:prstGeom>
          <a:noFill/>
        </p:spPr>
      </p:pic>
      <p:pic>
        <p:nvPicPr>
          <p:cNvPr id="9" name="Picture 12" descr="http://img1.liveinternet.ru/images/attach/c/2/69/490/69490747_0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1052736"/>
            <a:ext cx="1224135" cy="1867811"/>
          </a:xfrm>
          <a:prstGeom prst="rect">
            <a:avLst/>
          </a:prstGeom>
          <a:noFill/>
        </p:spPr>
      </p:pic>
      <p:pic>
        <p:nvPicPr>
          <p:cNvPr id="10" name="Picture 2" descr="http://zaero81.ucoz.ru/2kontener/shkkol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276872"/>
            <a:ext cx="1584176" cy="1445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811</TotalTime>
  <Words>1047</Words>
  <Application>Microsoft Office PowerPoint</Application>
  <PresentationFormat>Экран (4:3)</PresentationFormat>
  <Paragraphs>170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33</vt:i4>
      </vt:variant>
    </vt:vector>
  </HeadingPairs>
  <TitlesOfParts>
    <vt:vector size="35" baseType="lpstr">
      <vt:lpstr>Тема Office</vt:lpstr>
      <vt:lpstr>Специальное оформление</vt:lpstr>
      <vt:lpstr>Викторина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Географические</dc:title>
  <dc:creator>Ранько Елена</dc:creator>
  <cp:lastModifiedBy>Светлана</cp:lastModifiedBy>
  <cp:revision>129</cp:revision>
  <dcterms:created xsi:type="dcterms:W3CDTF">2015-04-19T15:51:03Z</dcterms:created>
  <dcterms:modified xsi:type="dcterms:W3CDTF">2022-01-16T11:33:15Z</dcterms:modified>
</cp:coreProperties>
</file>