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94" r:id="rId5"/>
    <p:sldId id="295" r:id="rId6"/>
    <p:sldId id="296" r:id="rId7"/>
    <p:sldId id="297" r:id="rId8"/>
    <p:sldId id="298" r:id="rId9"/>
    <p:sldId id="290" r:id="rId10"/>
    <p:sldId id="299" r:id="rId11"/>
    <p:sldId id="303" r:id="rId12"/>
    <p:sldId id="307" r:id="rId13"/>
    <p:sldId id="311" r:id="rId14"/>
    <p:sldId id="315" r:id="rId15"/>
    <p:sldId id="291" r:id="rId16"/>
    <p:sldId id="300" r:id="rId17"/>
    <p:sldId id="304" r:id="rId18"/>
    <p:sldId id="308" r:id="rId19"/>
    <p:sldId id="312" r:id="rId20"/>
    <p:sldId id="317" r:id="rId21"/>
    <p:sldId id="292" r:id="rId22"/>
    <p:sldId id="301" r:id="rId23"/>
    <p:sldId id="305" r:id="rId24"/>
    <p:sldId id="309" r:id="rId25"/>
    <p:sldId id="313" r:id="rId26"/>
    <p:sldId id="316" r:id="rId27"/>
    <p:sldId id="293" r:id="rId28"/>
    <p:sldId id="302" r:id="rId29"/>
    <p:sldId id="306" r:id="rId30"/>
    <p:sldId id="310" r:id="rId31"/>
    <p:sldId id="314" r:id="rId32"/>
    <p:sldId id="318" r:id="rId33"/>
    <p:sldId id="319" r:id="rId34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939CF"/>
    <a:srgbClr val="FF99FF"/>
    <a:srgbClr val="FF33CC"/>
    <a:srgbClr val="3CC2F2"/>
    <a:srgbClr val="660033"/>
    <a:srgbClr val="FF66FF"/>
    <a:srgbClr val="800000"/>
    <a:srgbClr val="FF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93" autoAdjust="0"/>
  </p:normalViewPr>
  <p:slideViewPr>
    <p:cSldViewPr>
      <p:cViewPr>
        <p:scale>
          <a:sx n="80" d="100"/>
          <a:sy n="80" d="100"/>
        </p:scale>
        <p:origin x="-107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476C1-CC53-4999-8886-B135B66CC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D2A10-BB9B-4761-BCEF-8DF673187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89E1-56CD-4AED-B124-AFDB20FF6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65CED-262B-498B-B2E9-002AACFB3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9FA73-96E8-412A-A852-ACE848381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3B2D-3EBA-47C3-83E6-AD68CC26A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EF236-6835-4137-9CC2-757E30DDE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D3CFD-4F3B-4800-8CD6-F59931286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6435B-F8B9-4886-A2C9-CDADCC2A9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E0A07-A318-4543-9A39-9D5A875EB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BF61B-8A74-49D1-8646-177C6F0BB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EF710CA5-5166-4BDE-823A-BA68DF106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0.xml"/><Relationship Id="rId18" Type="http://schemas.openxmlformats.org/officeDocument/2006/relationships/slide" Target="slide14.xml"/><Relationship Id="rId26" Type="http://schemas.openxmlformats.org/officeDocument/2006/relationships/slide" Target="slide21.xml"/><Relationship Id="rId39" Type="http://schemas.openxmlformats.org/officeDocument/2006/relationships/image" Target="../media/image9.wmf"/><Relationship Id="rId3" Type="http://schemas.openxmlformats.org/officeDocument/2006/relationships/control" Target="../activeX/activeX2.xml"/><Relationship Id="rId21" Type="http://schemas.openxmlformats.org/officeDocument/2006/relationships/slide" Target="slide18.xml"/><Relationship Id="rId34" Type="http://schemas.openxmlformats.org/officeDocument/2006/relationships/slide" Target="slide29.xml"/><Relationship Id="rId7" Type="http://schemas.openxmlformats.org/officeDocument/2006/relationships/slide" Target="slide4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38" Type="http://schemas.openxmlformats.org/officeDocument/2006/relationships/image" Target="../media/image8.wmf"/><Relationship Id="rId2" Type="http://schemas.openxmlformats.org/officeDocument/2006/relationships/control" Target="../activeX/activeX1.xml"/><Relationship Id="rId16" Type="http://schemas.openxmlformats.org/officeDocument/2006/relationships/slide" Target="slide11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41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slide" Target="slide7.xml"/><Relationship Id="rId24" Type="http://schemas.openxmlformats.org/officeDocument/2006/relationships/slide" Target="slide20.xml"/><Relationship Id="rId32" Type="http://schemas.openxmlformats.org/officeDocument/2006/relationships/slide" Target="slide27.xml"/><Relationship Id="rId37" Type="http://schemas.openxmlformats.org/officeDocument/2006/relationships/image" Target="../media/image7.png"/><Relationship Id="rId40" Type="http://schemas.openxmlformats.org/officeDocument/2006/relationships/image" Target="../media/image10.wmf"/><Relationship Id="rId5" Type="http://schemas.openxmlformats.org/officeDocument/2006/relationships/control" Target="../activeX/activeX4.xml"/><Relationship Id="rId15" Type="http://schemas.openxmlformats.org/officeDocument/2006/relationships/slide" Target="slide12.xml"/><Relationship Id="rId23" Type="http://schemas.openxmlformats.org/officeDocument/2006/relationships/slide" Target="slide19.xml"/><Relationship Id="rId28" Type="http://schemas.openxmlformats.org/officeDocument/2006/relationships/slide" Target="slide23.xml"/><Relationship Id="rId36" Type="http://schemas.openxmlformats.org/officeDocument/2006/relationships/slide" Target="slide32.xml"/><Relationship Id="rId10" Type="http://schemas.openxmlformats.org/officeDocument/2006/relationships/slide" Target="slide5.xml"/><Relationship Id="rId19" Type="http://schemas.openxmlformats.org/officeDocument/2006/relationships/slide" Target="slide16.xml"/><Relationship Id="rId31" Type="http://schemas.openxmlformats.org/officeDocument/2006/relationships/slide" Target="slide28.xml"/><Relationship Id="rId4" Type="http://schemas.openxmlformats.org/officeDocument/2006/relationships/control" Target="../activeX/activeX3.xml"/><Relationship Id="rId9" Type="http://schemas.openxmlformats.org/officeDocument/2006/relationships/slide" Target="slide6.xml"/><Relationship Id="rId14" Type="http://schemas.openxmlformats.org/officeDocument/2006/relationships/slide" Target="slide9.xml"/><Relationship Id="rId22" Type="http://schemas.openxmlformats.org/officeDocument/2006/relationships/slide" Target="slide17.xml"/><Relationship Id="rId27" Type="http://schemas.openxmlformats.org/officeDocument/2006/relationships/slide" Target="slide24.xml"/><Relationship Id="rId30" Type="http://schemas.openxmlformats.org/officeDocument/2006/relationships/slide" Target="slide26.xml"/><Relationship Id="rId35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-381000" y="457200"/>
            <a:ext cx="8991600" cy="6019800"/>
          </a:xfrm>
          <a:prstGeom prst="roundRect">
            <a:avLst/>
          </a:prstGeom>
          <a:solidFill>
            <a:srgbClr val="3939CF"/>
          </a:solidFill>
          <a:ln w="76200" cmpd="thickThin">
            <a:solidFill>
              <a:schemeClr val="bg2">
                <a:lumMod val="20000"/>
                <a:lumOff val="80000"/>
              </a:schemeClr>
            </a:solidFill>
            <a:prstDash val="solid"/>
          </a:ln>
          <a:scene3d>
            <a:camera prst="perspective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cmpd="thickThin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7686" y="850098"/>
            <a:ext cx="7010400" cy="156966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Евразия</a:t>
            </a:r>
            <a:endParaRPr lang="ru-RU" sz="9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5" name="Рисунок 6" descr="19schoo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464756"/>
            <a:ext cx="245850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travels.minemshop.ru/pict/1014432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54" y="2777410"/>
            <a:ext cx="3934271" cy="293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Восточно-Европейская равнина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562999"/>
            <a:ext cx="68580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Крупнейшая равнина Евразии?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124200" y="687593"/>
            <a:ext cx="5250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Рельеф</a:t>
            </a:r>
            <a:r>
              <a:rPr lang="en-US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snowbrains.com/wp-content/uploads/2013/10/mount-everes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" y="381000"/>
            <a:ext cx="3027680" cy="17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Каспийское море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734270"/>
            <a:ext cx="68580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Крупнейшее озеро мира? 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048000" y="609600"/>
            <a:ext cx="504607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Внутренние воды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klassniytur.ru/wp-content/uploads/2016/07/bajka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4903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Панда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734270"/>
            <a:ext cx="68580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Бамбуковый медведь?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514600" y="723447"/>
            <a:ext cx="5715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Природные зоны</a:t>
            </a:r>
            <a:r>
              <a:rPr lang="en-US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nature.baikal.ru/phs/norm/95/95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5" y="381000"/>
            <a:ext cx="2728046" cy="154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Ислам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457271"/>
            <a:ext cx="68580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Самая молодая религия распространенная в Евразии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?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3193200" y="620486"/>
            <a:ext cx="563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Население 2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pic>
        <p:nvPicPr>
          <p:cNvPr id="15" name="Picture 2" descr="http://mtdata.ru/u28/photoFD92/20533019495-0/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9025"/>
          <a:stretch/>
        </p:blipFill>
        <p:spPr bwMode="auto">
          <a:xfrm>
            <a:off x="309879" y="304800"/>
            <a:ext cx="272929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Греция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810470"/>
            <a:ext cx="68580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Родина Олимпийских игр?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171429" y="762000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Страны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99F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https://img05.rl0.ru/0e5b0f9d8064a505fbd74093a2ff04bd/c1202x657/maps-of-world.ru/russia/russia-goro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6" y="304800"/>
            <a:ext cx="33458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-18300" y="39050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Аравийский</a:t>
            </a:r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2457271"/>
            <a:ext cx="70104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charset="0"/>
              </a:rPr>
              <a:t>Самый крупный полуостров Евразии?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Times New Roman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623457" y="620485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Географическое положение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travels.minemshop.ru/pict/1014432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0" y="317321"/>
            <a:ext cx="2255520" cy="16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Ключевская Сопка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2332672"/>
            <a:ext cx="70104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Самый высокий действующий вулкан?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124200" y="708343"/>
            <a:ext cx="5410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Рельеф</a:t>
            </a:r>
            <a:r>
              <a:rPr lang="en-US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snowbrains.com/wp-content/uploads/2013/10/mount-everes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" y="381000"/>
            <a:ext cx="3027680" cy="17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Янцзы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734270"/>
            <a:ext cx="68580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Самая длинная река Евразии? 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276600" y="731838"/>
            <a:ext cx="502845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Внутренние воды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klassniytur.ru/wp-content/uploads/2016/07/bajka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4903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Индийский слон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2304871"/>
            <a:ext cx="7010400" cy="1754326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Гигант среди животных на полуострове Индостан?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?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736000" y="609600"/>
            <a:ext cx="5638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Природные зоны</a:t>
            </a:r>
            <a:r>
              <a:rPr lang="en-US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nature.baikal.ru/phs/norm/95/95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5" y="381000"/>
            <a:ext cx="2728046" cy="154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Токио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533471"/>
            <a:ext cx="68580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Крупнейшая агломерация мира и Евразии?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971800" y="609600"/>
            <a:ext cx="5403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Население</a:t>
            </a:r>
            <a:r>
              <a:rPr lang="en-US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http://mtdata.ru/u28/photoFD92/20533019495-0/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9025"/>
          <a:stretch/>
        </p:blipFill>
        <p:spPr bwMode="auto">
          <a:xfrm>
            <a:off x="309879" y="304800"/>
            <a:ext cx="272929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Text Box 51"/>
          <p:cNvSpPr txBox="1">
            <a:spLocks noChangeArrowheads="1"/>
          </p:cNvSpPr>
          <p:nvPr/>
        </p:nvSpPr>
        <p:spPr bwMode="auto">
          <a:xfrm>
            <a:off x="228600" y="319088"/>
            <a:ext cx="1752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Географическое положение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112" name="Text Box 161"/>
          <p:cNvSpPr txBox="1">
            <a:spLocks noChangeArrowheads="1"/>
          </p:cNvSpPr>
          <p:nvPr/>
        </p:nvSpPr>
        <p:spPr bwMode="auto">
          <a:xfrm>
            <a:off x="1844040" y="319088"/>
            <a:ext cx="138684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Рельеф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13" name="Text Box 162"/>
          <p:cNvSpPr txBox="1">
            <a:spLocks noChangeArrowheads="1"/>
          </p:cNvSpPr>
          <p:nvPr/>
        </p:nvSpPr>
        <p:spPr bwMode="auto">
          <a:xfrm>
            <a:off x="3230880" y="319088"/>
            <a:ext cx="134112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Внутренние воды</a:t>
            </a:r>
          </a:p>
        </p:txBody>
      </p:sp>
      <p:sp>
        <p:nvSpPr>
          <p:cNvPr id="3114" name="Text Box 163"/>
          <p:cNvSpPr txBox="1">
            <a:spLocks noChangeArrowheads="1"/>
          </p:cNvSpPr>
          <p:nvPr/>
        </p:nvSpPr>
        <p:spPr bwMode="auto">
          <a:xfrm>
            <a:off x="4617721" y="319088"/>
            <a:ext cx="128124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Природные зоны</a:t>
            </a:r>
            <a:endParaRPr lang="ru-RU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15" name="Text Box 164"/>
          <p:cNvSpPr txBox="1">
            <a:spLocks noChangeArrowheads="1"/>
          </p:cNvSpPr>
          <p:nvPr/>
        </p:nvSpPr>
        <p:spPr bwMode="auto">
          <a:xfrm>
            <a:off x="5978911" y="319088"/>
            <a:ext cx="130827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Население</a:t>
            </a:r>
          </a:p>
        </p:txBody>
      </p:sp>
      <p:sp>
        <p:nvSpPr>
          <p:cNvPr id="2213" name="Text Box 165"/>
          <p:cNvSpPr txBox="1">
            <a:spLocks noChangeArrowheads="1"/>
          </p:cNvSpPr>
          <p:nvPr/>
        </p:nvSpPr>
        <p:spPr bwMode="auto">
          <a:xfrm>
            <a:off x="7292880" y="319088"/>
            <a:ext cx="139392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Страны</a:t>
            </a:r>
            <a:endParaRPr lang="ru-RU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21" name="Text Box 171">
            <a:hlinkClick r:id="" action="ppaction://macro?name=team1"/>
          </p:cNvPr>
          <p:cNvSpPr txBox="1">
            <a:spLocks noChangeArrowheads="1"/>
          </p:cNvSpPr>
          <p:nvPr/>
        </p:nvSpPr>
        <p:spPr bwMode="auto">
          <a:xfrm>
            <a:off x="1219200" y="5503492"/>
            <a:ext cx="9906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1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125" name="Text Box 178"/>
          <p:cNvSpPr txBox="1">
            <a:spLocks noChangeArrowheads="1"/>
          </p:cNvSpPr>
          <p:nvPr/>
        </p:nvSpPr>
        <p:spPr bwMode="auto">
          <a:xfrm>
            <a:off x="990600" y="5867400"/>
            <a:ext cx="1444625" cy="762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57" name="Скругленный прямоугольник 56">
            <a:hlinkClick r:id="rId7" action="ppaction://hlinksldjump"/>
          </p:cNvPr>
          <p:cNvSpPr/>
          <p:nvPr/>
        </p:nvSpPr>
        <p:spPr>
          <a:xfrm>
            <a:off x="185112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58" name="Скругленный прямоугольник 57">
            <a:hlinkClick r:id="rId8" action="ppaction://hlinksldjump"/>
          </p:cNvPr>
          <p:cNvSpPr/>
          <p:nvPr/>
        </p:nvSpPr>
        <p:spPr>
          <a:xfrm>
            <a:off x="45720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59" name="Скругленный прямоугольник 58">
            <a:hlinkClick r:id="rId9" action="ppaction://hlinksldjump"/>
          </p:cNvPr>
          <p:cNvSpPr/>
          <p:nvPr/>
        </p:nvSpPr>
        <p:spPr>
          <a:xfrm>
            <a:off x="463896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0" name="Скругленный прямоугольник 59">
            <a:hlinkClick r:id="rId10" action="ppaction://hlinksldjump"/>
          </p:cNvPr>
          <p:cNvSpPr/>
          <p:nvPr/>
        </p:nvSpPr>
        <p:spPr>
          <a:xfrm>
            <a:off x="324504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1" name="Скругленный прямоугольник 60">
            <a:hlinkClick r:id="rId11" action="ppaction://hlinksldjump"/>
          </p:cNvPr>
          <p:cNvSpPr/>
          <p:nvPr/>
        </p:nvSpPr>
        <p:spPr>
          <a:xfrm>
            <a:off x="603288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2" name="Скругленный прямоугольник 61">
            <a:hlinkClick r:id="rId12" action="ppaction://hlinksldjump"/>
          </p:cNvPr>
          <p:cNvSpPr/>
          <p:nvPr/>
        </p:nvSpPr>
        <p:spPr>
          <a:xfrm>
            <a:off x="742680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4" name="Скругленный прямоугольник 63">
            <a:hlinkClick r:id="rId13" action="ppaction://hlinksldjump"/>
          </p:cNvPr>
          <p:cNvSpPr/>
          <p:nvPr/>
        </p:nvSpPr>
        <p:spPr>
          <a:xfrm>
            <a:off x="185112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5" name="Скругленный прямоугольник 64">
            <a:hlinkClick r:id="rId14" action="ppaction://hlinksldjump"/>
          </p:cNvPr>
          <p:cNvSpPr/>
          <p:nvPr/>
        </p:nvSpPr>
        <p:spPr>
          <a:xfrm>
            <a:off x="45720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6" name="Скругленный прямоугольник 65">
            <a:hlinkClick r:id="rId15" action="ppaction://hlinksldjump"/>
          </p:cNvPr>
          <p:cNvSpPr/>
          <p:nvPr/>
        </p:nvSpPr>
        <p:spPr>
          <a:xfrm>
            <a:off x="463896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7" name="Скругленный прямоугольник 66">
            <a:hlinkClick r:id="rId16" action="ppaction://hlinksldjump"/>
          </p:cNvPr>
          <p:cNvSpPr/>
          <p:nvPr/>
        </p:nvSpPr>
        <p:spPr>
          <a:xfrm>
            <a:off x="324504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8" name="Скругленный прямоугольник 67">
            <a:hlinkClick r:id="rId17" action="ppaction://hlinksldjump"/>
          </p:cNvPr>
          <p:cNvSpPr/>
          <p:nvPr/>
        </p:nvSpPr>
        <p:spPr>
          <a:xfrm>
            <a:off x="603288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9" name="Скругленный прямоугольник 68">
            <a:hlinkClick r:id="rId18" action="ppaction://hlinksldjump"/>
          </p:cNvPr>
          <p:cNvSpPr/>
          <p:nvPr/>
        </p:nvSpPr>
        <p:spPr>
          <a:xfrm>
            <a:off x="742680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0" name="Скругленный прямоугольник 69">
            <a:hlinkClick r:id="rId19" action="ppaction://hlinksldjump"/>
          </p:cNvPr>
          <p:cNvSpPr/>
          <p:nvPr/>
        </p:nvSpPr>
        <p:spPr>
          <a:xfrm>
            <a:off x="184613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1" name="Скругленный прямоугольник 70">
            <a:hlinkClick r:id="rId20" action="ppaction://hlinksldjump"/>
          </p:cNvPr>
          <p:cNvSpPr/>
          <p:nvPr/>
        </p:nvSpPr>
        <p:spPr>
          <a:xfrm>
            <a:off x="45221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2" name="Скругленный прямоугольник 71">
            <a:hlinkClick r:id="rId21" action="ppaction://hlinksldjump"/>
          </p:cNvPr>
          <p:cNvSpPr/>
          <p:nvPr/>
        </p:nvSpPr>
        <p:spPr>
          <a:xfrm>
            <a:off x="463397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3" name="Скругленный прямоугольник 72">
            <a:hlinkClick r:id="rId22" action="ppaction://hlinksldjump"/>
          </p:cNvPr>
          <p:cNvSpPr/>
          <p:nvPr/>
        </p:nvSpPr>
        <p:spPr>
          <a:xfrm>
            <a:off x="324005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4" name="Скругленный прямоугольник 73">
            <a:hlinkClick r:id="rId23" action="ppaction://hlinksldjump"/>
          </p:cNvPr>
          <p:cNvSpPr/>
          <p:nvPr/>
        </p:nvSpPr>
        <p:spPr>
          <a:xfrm>
            <a:off x="602789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5" name="Скругленный прямоугольник 74">
            <a:hlinkClick r:id="rId24" action="ppaction://hlinksldjump"/>
          </p:cNvPr>
          <p:cNvSpPr/>
          <p:nvPr/>
        </p:nvSpPr>
        <p:spPr>
          <a:xfrm>
            <a:off x="742181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6" name="Скругленный прямоугольник 75">
            <a:hlinkClick r:id="rId25" action="ppaction://hlinksldjump"/>
          </p:cNvPr>
          <p:cNvSpPr/>
          <p:nvPr/>
        </p:nvSpPr>
        <p:spPr>
          <a:xfrm>
            <a:off x="185112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7" name="Скругленный прямоугольник 76">
            <a:hlinkClick r:id="rId26" action="ppaction://hlinksldjump"/>
          </p:cNvPr>
          <p:cNvSpPr/>
          <p:nvPr/>
        </p:nvSpPr>
        <p:spPr>
          <a:xfrm>
            <a:off x="45720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8" name="Скругленный прямоугольник 77">
            <a:hlinkClick r:id="rId27" action="ppaction://hlinksldjump"/>
          </p:cNvPr>
          <p:cNvSpPr/>
          <p:nvPr/>
        </p:nvSpPr>
        <p:spPr>
          <a:xfrm>
            <a:off x="463896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9" name="Скругленный прямоугольник 78">
            <a:hlinkClick r:id="rId28" action="ppaction://hlinksldjump"/>
          </p:cNvPr>
          <p:cNvSpPr/>
          <p:nvPr/>
        </p:nvSpPr>
        <p:spPr>
          <a:xfrm>
            <a:off x="324504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0" name="Скругленный прямоугольник 79">
            <a:hlinkClick r:id="rId29" action="ppaction://hlinksldjump"/>
          </p:cNvPr>
          <p:cNvSpPr/>
          <p:nvPr/>
        </p:nvSpPr>
        <p:spPr>
          <a:xfrm>
            <a:off x="603288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1" name="Скругленный прямоугольник 80">
            <a:hlinkClick r:id="rId30" action="ppaction://hlinksldjump"/>
          </p:cNvPr>
          <p:cNvSpPr/>
          <p:nvPr/>
        </p:nvSpPr>
        <p:spPr>
          <a:xfrm>
            <a:off x="742680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2" name="Скругленный прямоугольник 81">
            <a:hlinkClick r:id="rId31" action="ppaction://hlinksldjump"/>
          </p:cNvPr>
          <p:cNvSpPr/>
          <p:nvPr/>
        </p:nvSpPr>
        <p:spPr>
          <a:xfrm>
            <a:off x="184542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3" name="Скругленный прямоугольник 82">
            <a:hlinkClick r:id="rId32" action="ppaction://hlinksldjump"/>
          </p:cNvPr>
          <p:cNvSpPr/>
          <p:nvPr/>
        </p:nvSpPr>
        <p:spPr>
          <a:xfrm>
            <a:off x="45150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4" name="Скругленный прямоугольник 83">
            <a:hlinkClick r:id="rId33" action="ppaction://hlinksldjump"/>
          </p:cNvPr>
          <p:cNvSpPr/>
          <p:nvPr/>
        </p:nvSpPr>
        <p:spPr>
          <a:xfrm>
            <a:off x="463326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5" name="Скругленный прямоугольник 84">
            <a:hlinkClick r:id="rId34" action="ppaction://hlinksldjump"/>
          </p:cNvPr>
          <p:cNvSpPr/>
          <p:nvPr/>
        </p:nvSpPr>
        <p:spPr>
          <a:xfrm>
            <a:off x="323934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6" name="Скругленный прямоугольник 85">
            <a:hlinkClick r:id="rId35" action="ppaction://hlinksldjump"/>
          </p:cNvPr>
          <p:cNvSpPr/>
          <p:nvPr/>
        </p:nvSpPr>
        <p:spPr>
          <a:xfrm>
            <a:off x="602718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7" name="Скругленный прямоугольник 86">
            <a:hlinkClick r:id="rId36" action="ppaction://hlinksldjump"/>
          </p:cNvPr>
          <p:cNvSpPr/>
          <p:nvPr/>
        </p:nvSpPr>
        <p:spPr>
          <a:xfrm>
            <a:off x="742110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55" name="Text Box 178"/>
          <p:cNvSpPr txBox="1">
            <a:spLocks noChangeArrowheads="1"/>
          </p:cNvSpPr>
          <p:nvPr/>
        </p:nvSpPr>
        <p:spPr bwMode="auto">
          <a:xfrm>
            <a:off x="2896658" y="5867400"/>
            <a:ext cx="1444625" cy="762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50000"/>
              </a:spcBef>
            </a:pP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6" name="Text Box 178"/>
          <p:cNvSpPr txBox="1">
            <a:spLocks noChangeArrowheads="1"/>
          </p:cNvSpPr>
          <p:nvPr/>
        </p:nvSpPr>
        <p:spPr bwMode="auto">
          <a:xfrm>
            <a:off x="4802716" y="5867400"/>
            <a:ext cx="1444625" cy="762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50000"/>
              </a:spcBef>
            </a:pP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3" name="Text Box 178"/>
          <p:cNvSpPr txBox="1">
            <a:spLocks noChangeArrowheads="1"/>
          </p:cNvSpPr>
          <p:nvPr/>
        </p:nvSpPr>
        <p:spPr bwMode="auto">
          <a:xfrm>
            <a:off x="6708775" y="5867400"/>
            <a:ext cx="1444625" cy="762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50000"/>
              </a:spcBef>
            </a:pP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8" name="Text Box 171">
            <a:hlinkClick r:id="" action="ppaction://macro?name=team1"/>
          </p:cNvPr>
          <p:cNvSpPr txBox="1">
            <a:spLocks noChangeArrowheads="1"/>
          </p:cNvSpPr>
          <p:nvPr/>
        </p:nvSpPr>
        <p:spPr bwMode="auto">
          <a:xfrm>
            <a:off x="3117553" y="5503492"/>
            <a:ext cx="9906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2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9" name="Text Box 171">
            <a:hlinkClick r:id="" action="ppaction://macro?name=team1"/>
          </p:cNvPr>
          <p:cNvSpPr txBox="1">
            <a:spLocks noChangeArrowheads="1"/>
          </p:cNvSpPr>
          <p:nvPr/>
        </p:nvSpPr>
        <p:spPr bwMode="auto">
          <a:xfrm>
            <a:off x="5015906" y="5503492"/>
            <a:ext cx="9906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3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0" name="Text Box 171">
            <a:hlinkClick r:id="" action="ppaction://macro?name=team1"/>
          </p:cNvPr>
          <p:cNvSpPr txBox="1">
            <a:spLocks noChangeArrowheads="1"/>
          </p:cNvSpPr>
          <p:nvPr/>
        </p:nvSpPr>
        <p:spPr bwMode="auto">
          <a:xfrm>
            <a:off x="6914259" y="5503492"/>
            <a:ext cx="9906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4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49" name="Рисунок 48" descr="help copy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001000" y="5486400"/>
            <a:ext cx="1219200" cy="12192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54" name="TextBox1" r:id="rId2" imgW="1143000" imgH="457200"/>
        </mc:Choice>
        <mc:Fallback>
          <p:control name="TextBox1" r:id="rId2" imgW="1143000" imgH="4572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6019800"/>
                  <a:ext cx="1143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5" name="TextBox2" r:id="rId3" imgW="1143000" imgH="457200"/>
        </mc:Choice>
        <mc:Fallback>
          <p:control name="TextBox2" r:id="rId3" imgW="1143000" imgH="4572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0" y="6019800"/>
                  <a:ext cx="1143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6" name="TextBox3" r:id="rId4" imgW="1143000" imgH="457200"/>
        </mc:Choice>
        <mc:Fallback>
          <p:control name="TextBox3" r:id="rId4" imgW="1143000" imgH="45720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3000" y="6019800"/>
                  <a:ext cx="1143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7" name="TextBox4" r:id="rId5" imgW="1143000" imgH="457200"/>
        </mc:Choice>
        <mc:Fallback>
          <p:control name="TextBox4" r:id="rId5" imgW="1143000" imgH="45720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0" y="6019800"/>
                  <a:ext cx="1143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Ватикан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2562998"/>
            <a:ext cx="70104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Карликовое государство в Италии?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048000" y="609600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Страны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99F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https://img05.rl0.ru/0e5b0f9d8064a505fbd74093a2ff04bd/c1202x657/maps-of-world.ru/russia/russia-goro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6" y="304800"/>
            <a:ext cx="33458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Мыс 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Рока</a:t>
            </a:r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204800" y="2866072"/>
            <a:ext cx="70104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charset="0"/>
              </a:rPr>
              <a:t>Крайняя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charset="0"/>
              </a:rPr>
              <a:t>западная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charset="0"/>
              </a:rPr>
              <a:t>точка Евразии?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915400" y="838200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Географическое положение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travels.minemshop.ru/pict/1014432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0" y="317321"/>
            <a:ext cx="2255520" cy="16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-1830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Альпы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734270"/>
            <a:ext cx="68580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Самые высокие горы в Европе?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929354" y="731838"/>
            <a:ext cx="544544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Рельеф</a:t>
            </a:r>
            <a:r>
              <a:rPr lang="en-US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snowbrains.com/wp-content/uploads/2013/10/mount-everes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" y="381000"/>
            <a:ext cx="3027680" cy="17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26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Ладожское и Онежское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60621" y="2410598"/>
            <a:ext cx="68580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Два крупных озера на северо-западе Евразии?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141821" y="685800"/>
            <a:ext cx="487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Внутренние воды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klassniytur.ru/wp-content/uploads/2016/07/bajka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4903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-7620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Карликовая береза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600919" y="2706468"/>
            <a:ext cx="54102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Дерево в тундре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?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881473" y="609600"/>
            <a:ext cx="6248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Природные зоны</a:t>
            </a:r>
            <a:r>
              <a:rPr lang="en-US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299910" cy="295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Япония</a:t>
            </a:r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2286000"/>
            <a:ext cx="7010400" cy="1754326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В какой стране распространена национальная религия «синтоизм»?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127800" y="762000"/>
            <a:ext cx="5479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Население</a:t>
            </a:r>
            <a:r>
              <a:rPr lang="en-US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http://mtdata.ru/u28/photoFD92/20533019495-0/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9025"/>
          <a:stretch/>
        </p:blipFill>
        <p:spPr bwMode="auto">
          <a:xfrm>
            <a:off x="309879" y="304800"/>
            <a:ext cx="272929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-18300" y="432010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Великобритания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515100" y="2286000"/>
            <a:ext cx="8077200" cy="1754326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Страна состоящая из 4 административно-политических частей?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99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895600" y="738981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Страны 4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https://img05.rl0.ru/0e5b0f9d8064a505fbd74093a2ff04bd/c1202x657/maps-of-world.ru/russia/russia-goro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6" y="304800"/>
            <a:ext cx="33458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7621" y="44372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Калимантан</a:t>
            </a:r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2866072"/>
            <a:ext cx="70104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charset="0"/>
              </a:rPr>
              <a:t>Самый крупный остров Евразии?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Times New Roman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893629" y="762000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Географическое положение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5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travels.minemshop.ru/pict/1014432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0" y="317321"/>
            <a:ext cx="2255520" cy="16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Впадина </a:t>
            </a:r>
            <a:r>
              <a:rPr lang="ru-RU" sz="3600" b="1" dirty="0" err="1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Гхор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 (уровень Мертвого моря)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48500" y="2443530"/>
            <a:ext cx="70104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Наименьшая высота Евразии?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048000" y="609600"/>
            <a:ext cx="5486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Рельеф</a:t>
            </a:r>
            <a:r>
              <a:rPr lang="en-US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5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snowbrains.com/wp-content/uploads/2013/10/mount-everes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" y="381000"/>
            <a:ext cx="3027680" cy="17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0886" y="419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Западно-Сибирская равнина</a:t>
            </a:r>
            <a:endParaRPr lang="ru-RU" sz="32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24700" y="2562998"/>
            <a:ext cx="68580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На какой равнине расположены самые большие площади болот? </a:t>
            </a:r>
            <a:endParaRPr lang="ru-RU" sz="3600" b="1" dirty="0" smtClean="0">
              <a:solidFill>
                <a:srgbClr val="0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328723" y="609600"/>
            <a:ext cx="504607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Внутренние воды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5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klassniytur.ru/wp-content/uploads/2016/07/bajka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4903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Европа и Азия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2485141"/>
            <a:ext cx="70104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charset="0"/>
              </a:rPr>
              <a:t>Какие две части света образуют Евразию?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915400" y="731838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Географическое положение 1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travels.minemshop.ru/pict/1014432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0" y="317321"/>
            <a:ext cx="2255520" cy="16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-18300" y="4267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Саксаул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429000" y="2819400"/>
            <a:ext cx="5555399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Дерево пустыни?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888399" y="731838"/>
            <a:ext cx="5486401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Природные зоны</a:t>
            </a:r>
            <a:r>
              <a:rPr lang="en-US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5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3908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8" y="1051719"/>
            <a:ext cx="2938463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Бангладеш</a:t>
            </a:r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219200" y="2533471"/>
            <a:ext cx="67056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Самая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плотнозаселенная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страна?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096985" y="685800"/>
            <a:ext cx="5540829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Население 5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http://mtdata.ru/u28/photoFD92/20533019495-0/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9025"/>
          <a:stretch/>
        </p:blipFill>
        <p:spPr bwMode="auto">
          <a:xfrm>
            <a:off x="309879" y="304800"/>
            <a:ext cx="272929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1771" y="44590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Саудовская </a:t>
            </a:r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А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равия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2562998"/>
            <a:ext cx="70104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Самое крупное государство на Аравийском полуострове?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026229" y="744777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Страны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5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99F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https://img05.rl0.ru/0e5b0f9d8064a505fbd74093a2ff04bd/c1202x657/maps-of-world.ru/russia/russia-goro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6" y="304800"/>
            <a:ext cx="33458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1601688"/>
            <a:ext cx="7010400" cy="4093428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В игре могу принимать участие </a:t>
            </a:r>
            <a:r>
              <a:rPr lang="en-US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2-</a:t>
            </a:r>
            <a:r>
              <a:rPr lang="ru-RU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команды.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Выбрав категорию и цену вопроса вы попадаете на слайд с заданием. Сразу же нажмите кнопку «старт», чтобы включить таймер, по которому можно засекать время на обдумывание (30-60 секунд).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По истечении 60 секунд правильный ответ появляется автоматически. Если ответ дан командой раньше проверить правильность ответа можно щелчком по кнопке «правильный ответ».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Вернувшись в главное меню, впечатайте с клавиатуры количество заработанных баллов в соответствующее номеру команды окошко. Не забывайте это делать каждый раз (суммировать и впечатывать).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772400" y="5791200"/>
            <a:ext cx="900000" cy="72000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981200" y="609600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Как играть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Гора Джомолунгма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2763797"/>
            <a:ext cx="70104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Наибольшая высота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charset="0"/>
              </a:rPr>
              <a:t>Евразии</a:t>
            </a:r>
            <a:r>
              <a:rPr lang="ru-RU" sz="36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579914" y="734333"/>
            <a:ext cx="5486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Рельеф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1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snowbrains.com/wp-content/uploads/2013/10/mount-everes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" y="381000"/>
            <a:ext cx="3027680" cy="17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оз. Байкал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533471"/>
            <a:ext cx="68580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Самое глубокое озеро мира?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073243" y="731838"/>
            <a:ext cx="4818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Внутренние воды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1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klassniytur.ru/wp-content/uploads/2016/07/bajka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4903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Морж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734270"/>
            <a:ext cx="68580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Животное арктической пустыни?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707957" y="731838"/>
            <a:ext cx="5334001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Природные зоны</a:t>
            </a:r>
            <a:r>
              <a:rPr lang="en-US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1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2667000" cy="197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Китай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381071"/>
            <a:ext cx="68580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Самая многочисленная страна по населению?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193200" y="620486"/>
            <a:ext cx="563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Население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1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mtdata.ru/u28/photoFD92/20533019495-0/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9025"/>
          <a:stretch/>
        </p:blipFill>
        <p:spPr bwMode="auto">
          <a:xfrm>
            <a:off x="309879" y="304800"/>
            <a:ext cx="272929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Франция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438400"/>
            <a:ext cx="68580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Символ столицы этой страны Эйфелева башня?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514600" y="762000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Страны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1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99F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s://img05.rl0.ru/0e5b0f9d8064a505fbd74093a2ff04bd/c1202x657/maps-of-world.ru/russia/russia-goro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6" y="304800"/>
            <a:ext cx="33458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Уральские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381071"/>
            <a:ext cx="68580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charset="0"/>
              </a:rPr>
              <a:t>Горы – граница между Европой и Азией?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940240" y="685800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Географическое положение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travels.minemshop.ru/pict/1014432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0" y="317321"/>
            <a:ext cx="2255520" cy="16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01af364f1b0b255f2ad491dca828fc5085ea83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000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646</Words>
  <Application>Microsoft Office PowerPoint</Application>
  <PresentationFormat>Экран (4:3)</PresentationFormat>
  <Paragraphs>288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Mayers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Галина</dc:creator>
  <cp:lastModifiedBy>HP</cp:lastModifiedBy>
  <cp:revision>395</cp:revision>
  <dcterms:created xsi:type="dcterms:W3CDTF">2006-08-11T05:33:13Z</dcterms:created>
  <dcterms:modified xsi:type="dcterms:W3CDTF">2021-05-25T20:21:26Z</dcterms:modified>
</cp:coreProperties>
</file>