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9" r:id="rId2"/>
    <p:sldId id="268" r:id="rId3"/>
    <p:sldId id="256" r:id="rId4"/>
    <p:sldId id="270" r:id="rId5"/>
    <p:sldId id="271" r:id="rId6"/>
    <p:sldId id="257" r:id="rId7"/>
    <p:sldId id="258" r:id="rId8"/>
    <p:sldId id="259" r:id="rId9"/>
    <p:sldId id="262" r:id="rId10"/>
    <p:sldId id="273" r:id="rId11"/>
    <p:sldId id="263" r:id="rId12"/>
    <p:sldId id="265" r:id="rId13"/>
    <p:sldId id="266" r:id="rId14"/>
    <p:sldId id="274" r:id="rId15"/>
    <p:sldId id="275" r:id="rId16"/>
    <p:sldId id="276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3" autoAdjust="0"/>
  </p:normalViewPr>
  <p:slideViewPr>
    <p:cSldViewPr>
      <p:cViewPr>
        <p:scale>
          <a:sx n="70" d="100"/>
          <a:sy n="70" d="100"/>
        </p:scale>
        <p:origin x="-744" y="-22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81F15-C839-4F54-9F4E-40A291C341EB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467727-F267-4F46-BE7E-4E7B51CCD8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67727-F267-4F46-BE7E-4E7B51CCD8D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" Target="slide14.xml"/><Relationship Id="rId7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audio" Target="../media/audio5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ainash.khamit1985@gmail.com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i.pinimg.com/originals/10/18/2a/10182ad57f45b50d1f78470aa26c4bf5.jpg" TargetMode="External"/><Relationship Id="rId13" Type="http://schemas.openxmlformats.org/officeDocument/2006/relationships/hyperlink" Target="https://thumbs.dreamstime.com/b/vector-illustration-ground-green-herb-hummock-white-background-insulated-150798624.jpg" TargetMode="External"/><Relationship Id="rId18" Type="http://schemas.openxmlformats.org/officeDocument/2006/relationships/image" Target="../media/image18.jpeg"/><Relationship Id="rId3" Type="http://schemas.openxmlformats.org/officeDocument/2006/relationships/hyperlink" Target="https://pickimage.ru/wp-content/uploads/images/detskie/firtrees/elka15.jpg" TargetMode="External"/><Relationship Id="rId7" Type="http://schemas.openxmlformats.org/officeDocument/2006/relationships/hyperlink" Target="https://cdn3.vectorstock.com/i/1000x1000/22/02/bush-berry-raspberry-on-white-background-vector-26112202.jpg" TargetMode="External"/><Relationship Id="rId12" Type="http://schemas.openxmlformats.org/officeDocument/2006/relationships/hyperlink" Target="https://ru.freepik.com/free-icons" TargetMode="External"/><Relationship Id="rId17" Type="http://schemas.openxmlformats.org/officeDocument/2006/relationships/hyperlink" Target="https://cdn4.vectorstock.com/i/1000x1000/81/73/green-tree-vector-688173.jpg" TargetMode="External"/><Relationship Id="rId2" Type="http://schemas.openxmlformats.org/officeDocument/2006/relationships/hyperlink" Target="https://www.clipartmax.com/png/full/79-790093_tree-png-clip-art-yellow-fir.png" TargetMode="External"/><Relationship Id="rId16" Type="http://schemas.openxmlformats.org/officeDocument/2006/relationships/hyperlink" Target="https://i.pinimg.com/736x/16/6d/ef/166def9ee4ee986c412da19233037c0f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thumbs.dreamstime.com/b/leaves-19520941.jpg" TargetMode="External"/><Relationship Id="rId11" Type="http://schemas.openxmlformats.org/officeDocument/2006/relationships/hyperlink" Target="https://img.youscreen.ru/wall/14977314313714/14977314313714_1920x1200.jpg" TargetMode="External"/><Relationship Id="rId5" Type="http://schemas.openxmlformats.org/officeDocument/2006/relationships/hyperlink" Target="https://img-fotki.yandex.ru/get/6621/27302857.874/0_aa971_21a62c6a_orig.jpg" TargetMode="External"/><Relationship Id="rId15" Type="http://schemas.openxmlformats.org/officeDocument/2006/relationships/hyperlink" Target="https://i.ya-webdesign.com/images/cartoon-grass-png-14.png" TargetMode="External"/><Relationship Id="rId10" Type="http://schemas.openxmlformats.org/officeDocument/2006/relationships/hyperlink" Target="http://gordost-russia.ru/thumb/2/-essPgM2I5Bl1biW2mtCXA/r/d/372245_rembrance-of-summer_1920x1080_h.jpg" TargetMode="External"/><Relationship Id="rId4" Type="http://schemas.openxmlformats.org/officeDocument/2006/relationships/hyperlink" Target="https://thumbs.dreamstime.com/b/birch-white-background-vector-illustration-67059995.jpg" TargetMode="External"/><Relationship Id="rId9" Type="http://schemas.openxmlformats.org/officeDocument/2006/relationships/hyperlink" Target="http://sun-shine-kz.ucoz.ru/" TargetMode="External"/><Relationship Id="rId14" Type="http://schemas.openxmlformats.org/officeDocument/2006/relationships/hyperlink" Target="https://cdn.pixabay.com/photo/2016/03/31/15/31/bush-1293374__480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13588"/>
            <a:ext cx="8229600" cy="857250"/>
          </a:xfrm>
        </p:spPr>
        <p:txBody>
          <a:bodyPr>
            <a:normAutofit fontScale="90000"/>
          </a:bodyPr>
          <a:lstStyle/>
          <a:p>
            <a:pPr>
              <a:tabLst>
                <a:tab pos="3582988" algn="l"/>
              </a:tabLst>
            </a:pPr>
            <a:r>
              <a:rPr lang="ru-RU" sz="54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33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Какие бывают растения</a:t>
            </a:r>
            <a:endParaRPr lang="ru-RU" sz="54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0033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331640" y="2931790"/>
            <a:ext cx="6400800" cy="70207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Естествознание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 класс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31840" y="4011910"/>
            <a:ext cx="2616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Айнаш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Нурмагамбетова</a:t>
            </a:r>
            <a:endParaRPr lang="ru-RU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4587974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Актобе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2021</a:t>
            </a:r>
            <a:endParaRPr lang="ru-RU" b="1" dirty="0">
              <a:ln>
                <a:solidFill>
                  <a:schemeClr val="bg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Изображение 5" descr="12987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1" y="87474"/>
            <a:ext cx="432000" cy="401144"/>
          </a:xfrm>
          <a:prstGeom prst="rect">
            <a:avLst/>
          </a:prstGeom>
        </p:spPr>
      </p:pic>
      <p:pic>
        <p:nvPicPr>
          <p:cNvPr id="8" name="Изображение 4" descr="529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141478"/>
            <a:ext cx="360040" cy="380086"/>
          </a:xfrm>
          <a:prstGeom prst="rect">
            <a:avLst/>
          </a:prstGeom>
        </p:spPr>
      </p:pic>
      <p:pic>
        <p:nvPicPr>
          <p:cNvPr id="9" name="Picture 2" descr="Set of vector isolated black icon - notepad vector, clipboard, paper pin, notes, music, checklist, tray, schedule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contrast="40000"/>
          </a:blip>
          <a:srcRect l="26682" t="2718" r="52253" b="78258"/>
          <a:stretch>
            <a:fillRect/>
          </a:stretch>
        </p:blipFill>
        <p:spPr bwMode="auto">
          <a:xfrm>
            <a:off x="611559" y="87474"/>
            <a:ext cx="510545" cy="468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545636"/>
            <a:ext cx="3024336" cy="594066"/>
          </a:xfrm>
          <a:prstGeom prst="roundRect">
            <a:avLst/>
          </a:prstGeom>
          <a:solidFill>
            <a:schemeClr val="accent3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Лиственные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12160" y="1545636"/>
            <a:ext cx="2592288" cy="594066"/>
          </a:xfrm>
          <a:prstGeom prst="roundRect">
            <a:avLst/>
          </a:prstGeom>
          <a:solidFill>
            <a:schemeClr val="accent3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Хвойные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303498"/>
            <a:ext cx="2160240" cy="540060"/>
          </a:xfrm>
          <a:prstGeom prst="roundRect">
            <a:avLst/>
          </a:prstGeom>
          <a:solidFill>
            <a:schemeClr val="accent3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Деревья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s://thumbs.dreamstime.com/b/birch-white-background-vector-illustration-6705999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05" t="5840" r="16775" b="24076"/>
          <a:stretch>
            <a:fillRect/>
          </a:stretch>
        </p:blipFill>
        <p:spPr bwMode="auto">
          <a:xfrm>
            <a:off x="5796136" y="2692692"/>
            <a:ext cx="3059580" cy="2450808"/>
          </a:xfrm>
          <a:prstGeom prst="rect">
            <a:avLst/>
          </a:prstGeom>
          <a:noFill/>
        </p:spPr>
      </p:pic>
      <p:pic>
        <p:nvPicPr>
          <p:cNvPr id="1030" name="Picture 6" descr="https://pickimage.ru/wp-content/uploads/images/detskie/firtrees/elka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546877"/>
            <a:ext cx="2664296" cy="2563155"/>
          </a:xfrm>
          <a:prstGeom prst="rect">
            <a:avLst/>
          </a:prstGeom>
          <a:noFill/>
        </p:spPr>
      </p:pic>
      <p:cxnSp>
        <p:nvCxnSpPr>
          <p:cNvPr id="13" name="Прямая со стрелкой 12"/>
          <p:cNvCxnSpPr/>
          <p:nvPr/>
        </p:nvCxnSpPr>
        <p:spPr>
          <a:xfrm flipH="1">
            <a:off x="2123728" y="951570"/>
            <a:ext cx="1584176" cy="486054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292080" y="951570"/>
            <a:ext cx="1584176" cy="486054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>
            <a:hlinkClick r:id="" action="ppaction://hlinkshowjump?jump=nextslide"/>
          </p:cNvPr>
          <p:cNvSpPr/>
          <p:nvPr/>
        </p:nvSpPr>
        <p:spPr>
          <a:xfrm>
            <a:off x="4067944" y="4623978"/>
            <a:ext cx="1296144" cy="37804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Далее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C 0.00225 -0.01203 0.00468 -0.02129 0.01371 -0.02523 C 0.02465 -0.03981 0.03732 -0.04653 0.05 -0.05741 C 0.05468 -0.06157 0.06545 -0.0625 0.07066 -0.06435 C 0.07934 -0.06759 0.08802 -0.07222 0.09652 -0.07592 C 0.10781 -0.08102 0.121 -0.08194 0.13264 -0.08518 C 0.15052 -0.09028 0.16788 -0.09444 0.18611 -0.09653 C 0.20382 -0.1044 0.22274 -0.1044 0.24132 -0.10578 C 0.30364 -0.1044 0.36267 -0.0993 0.42413 -0.09653 C 0.43975 -0.09236 0.45503 -0.08518 0.47066 -0.08055 C 0.48437 -0.07639 0.5026 -0.07523 0.51545 -0.06666 C 0.53211 -0.05555 0.50399 -0.06967 0.5309 -0.05741 C 0.53975 -0.05347 0.53281 -0.05231 0.54132 -0.04606 C 0.55399 -0.0368 0.54809 -0.04491 0.55677 -0.03912 C 0.56354 -0.03449 0.5684 -0.03009 0.57586 -0.02754 C 0.5776 -0.02592 0.57899 -0.02407 0.5809 -0.02291 C 0.5842 -0.02106 0.59132 -0.01852 0.59132 -0.01852 C 0.59305 -0.0169 0.59461 -0.01504 0.59652 -0.01389 C 0.59809 -0.01273 0.60034 -0.01319 0.60173 -0.01157 C 0.60399 -0.00926 0.60468 -0.00509 0.60677 -0.00231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C -0.00382 -0.01505 -0.00365 -0.0301 -0.01042 -0.04375 C -0.01372 -0.06135 -0.01875 -0.06644 -0.02934 -0.07593 C -0.03628 -0.08218 -0.04444 -0.09375 -0.05 -0.10116 C -0.05139 -0.10278 -0.05365 -0.10232 -0.05521 -0.10348 C -0.05885 -0.10625 -0.06198 -0.10973 -0.06545 -0.11273 C -0.07066 -0.11736 -0.07587 -0.12199 -0.08108 -0.12662 C -0.08281 -0.12801 -0.08455 -0.1294 -0.08628 -0.13102 C -0.08802 -0.13241 -0.09132 -0.13565 -0.09132 -0.13565 C -0.09253 -0.13797 -0.09323 -0.14074 -0.09479 -0.1426 C -0.09618 -0.14422 -0.09844 -0.14375 -0.1 -0.14491 C -0.1092 -0.15162 -0.11892 -0.16019 -0.1276 -0.16783 C -0.13056 -0.17037 -0.13437 -0.17084 -0.13785 -0.17246 C -0.13958 -0.17315 -0.14306 -0.17477 -0.14306 -0.17477 C -0.14826 -0.18172 -0.15174 -0.18565 -0.15868 -0.18866 C -0.16962 -0.19861 -0.18003 -0.19977 -0.19306 -0.20232 C -0.2224 -0.21528 -0.25434 -0.21273 -0.28455 -0.21389 C -0.32604 -0.2125 -0.3408 -0.21135 -0.37413 -0.20695 C -0.38681 -0.20139 -0.37396 -0.20648 -0.4 -0.20232 C -0.40799 -0.20116 -0.4184 -0.19746 -0.42587 -0.19329 C -0.4283 -0.1919 -0.43056 -0.19028 -0.43281 -0.18866 C -0.43455 -0.18727 -0.43594 -0.18519 -0.43785 -0.18403 C -0.44705 -0.17848 -0.46632 -0.17477 -0.47413 -0.16783 C -0.48212 -0.16065 -0.50226 -0.15116 -0.51215 -0.14723 C -0.52187 -0.14352 -0.5125 -0.14676 -0.5224 -0.14028 C -0.53542 -0.13172 -0.54323 -0.12408 -0.55347 -0.11042 C -0.55521 -0.10811 -0.55694 -0.10579 -0.55868 -0.10348 C -0.56163 -0.09954 -0.56892 -0.09422 -0.56892 -0.09422 C -0.57378 -0.08473 -0.57986 -0.07963 -0.58785 -0.07593 C -0.58958 -0.07361 -0.59149 -0.07153 -0.59306 -0.06898 C -0.59566 -0.06459 -0.6 -0.05533 -0.6 -0.05533 C -0.60365 -0.04074 -0.6092 -0.025 -0.61719 -0.01389 C -0.61927 -0.00556 -0.61892 -0.00949 -0.61892 -0.00232 " pathEditMode="relative" ptsTypes="ffffffffffffffffffffffffffffffffA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411510"/>
            <a:ext cx="6624736" cy="113412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Чем отличается ель от остальных деревьев?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>
            <a:hlinkClick r:id="" action="ppaction://noaction">
              <a:snd r:embed="rId2" name="applause.wav"/>
            </a:hlinkClick>
          </p:cNvPr>
          <p:cNvSpPr/>
          <p:nvPr/>
        </p:nvSpPr>
        <p:spPr>
          <a:xfrm>
            <a:off x="1403648" y="2841780"/>
            <a:ext cx="2520280" cy="486054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иголками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" action="ppaction://noaction">
              <a:snd r:embed="rId3" name="voltage.wav"/>
            </a:hlinkClick>
          </p:cNvPr>
          <p:cNvSpPr/>
          <p:nvPr/>
        </p:nvSpPr>
        <p:spPr>
          <a:xfrm>
            <a:off x="5508104" y="2841780"/>
            <a:ext cx="2376264" cy="486054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листьями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7524328" y="4569972"/>
            <a:ext cx="1296144" cy="37804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Далее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https://img-fotki.yandex.ru/get/6621/27302857.874/0_aa971_21a62c6a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1619672" y="3435846"/>
            <a:ext cx="1988840" cy="1491630"/>
          </a:xfrm>
          <a:prstGeom prst="rect">
            <a:avLst/>
          </a:prstGeom>
          <a:noFill/>
        </p:spPr>
      </p:pic>
      <p:pic>
        <p:nvPicPr>
          <p:cNvPr id="6148" name="Picture 4" descr="https://thumbs.dreamstime.com/b/leaves-1952094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5913149" y="3174817"/>
            <a:ext cx="1566174" cy="208823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растение относится к кустарнику?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 2">
            <a:hlinkClick r:id="" action="ppaction://noaction">
              <a:snd r:embed="rId2" name="chimes.wav"/>
            </a:hlinkClick>
          </p:cNvPr>
          <p:cNvSpPr/>
          <p:nvPr/>
        </p:nvSpPr>
        <p:spPr>
          <a:xfrm>
            <a:off x="1187624" y="4137924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244408" y="4587974"/>
            <a:ext cx="648072" cy="324036"/>
          </a:xfrm>
          <a:prstGeom prst="rightArrow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67745" y="424593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МАЛИНА</a:t>
            </a:r>
            <a:endParaRPr lang="ru-RU" sz="2800" b="1" dirty="0"/>
          </a:p>
        </p:txBody>
      </p:sp>
      <p:sp>
        <p:nvSpPr>
          <p:cNvPr id="6" name="Овал 5">
            <a:hlinkClick r:id="" action="ppaction://noaction">
              <a:snd r:embed="rId3" name="explode.wav"/>
            </a:hlinkClick>
          </p:cNvPr>
          <p:cNvSpPr/>
          <p:nvPr/>
        </p:nvSpPr>
        <p:spPr>
          <a:xfrm>
            <a:off x="1187624" y="1761660"/>
            <a:ext cx="648072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67744" y="1815666"/>
            <a:ext cx="1334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СОСНА</a:t>
            </a:r>
            <a:endParaRPr lang="ru-RU" sz="2800" b="1" dirty="0"/>
          </a:p>
        </p:txBody>
      </p:sp>
      <p:sp>
        <p:nvSpPr>
          <p:cNvPr id="8" name="Овал 7">
            <a:hlinkClick r:id="" action="ppaction://noaction">
              <a:snd r:embed="rId4" name="drumroll.wav"/>
            </a:hlinkClick>
          </p:cNvPr>
          <p:cNvSpPr/>
          <p:nvPr/>
        </p:nvSpPr>
        <p:spPr>
          <a:xfrm>
            <a:off x="1187624" y="2931790"/>
            <a:ext cx="648000" cy="648000"/>
          </a:xfrm>
          <a:prstGeom prst="ellipse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195736" y="3003798"/>
            <a:ext cx="2215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</a:t>
            </a:r>
            <a:r>
              <a:rPr lang="ru-RU" sz="2800" b="1" dirty="0" smtClean="0"/>
              <a:t>ОДУВАНЧИК</a:t>
            </a:r>
            <a:endParaRPr lang="ru-RU" sz="2800" b="1" dirty="0"/>
          </a:p>
        </p:txBody>
      </p:sp>
      <p:pic>
        <p:nvPicPr>
          <p:cNvPr id="4098" name="Picture 2" descr="https://cdn3.vectorstock.com/i/1000x1000/22/02/bush-berry-raspberry-on-white-background-vector-2611220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00" b="10973"/>
          <a:stretch>
            <a:fillRect/>
          </a:stretch>
        </p:blipFill>
        <p:spPr bwMode="auto">
          <a:xfrm>
            <a:off x="5580113" y="2085696"/>
            <a:ext cx="2607839" cy="207023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6F84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2C17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2C17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" action="ppaction://hlinkshowjump?jump=endshow"/>
          </p:cNvPr>
          <p:cNvSpPr/>
          <p:nvPr/>
        </p:nvSpPr>
        <p:spPr>
          <a:xfrm>
            <a:off x="7452320" y="4515966"/>
            <a:ext cx="1274440" cy="3780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411510"/>
            <a:ext cx="8229600" cy="381642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 молодец!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держать!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467544" y="465516"/>
            <a:ext cx="8229600" cy="64293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Айнаш</a:t>
            </a:r>
            <a:r>
              <a:rPr lang="ru-RU" b="1" dirty="0" smtClean="0"/>
              <a:t> </a:t>
            </a:r>
            <a:r>
              <a:rPr lang="ru-RU" b="1" dirty="0" err="1" smtClean="0"/>
              <a:t>Нурмагамбетова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4" name="Рисунок 3" descr="WhatsApp Image 2021-04-03 at 1.29.33 PM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761660"/>
            <a:ext cx="2016224" cy="2610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5"/>
          <p:cNvSpPr txBox="1">
            <a:spLocks/>
          </p:cNvSpPr>
          <p:nvPr/>
        </p:nvSpPr>
        <p:spPr>
          <a:xfrm>
            <a:off x="3851920" y="1653648"/>
            <a:ext cx="4618856" cy="254585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начальных классов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ainash.khamit1985@gmail.com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Изображение 7" descr="dwelling-house_318-1861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9" y="187121"/>
            <a:ext cx="432047" cy="409981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>
          <a:xfrm>
            <a:off x="467544" y="411510"/>
            <a:ext cx="8229600" cy="6429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Пояснительная записка</a:t>
            </a:r>
            <a:endParaRPr lang="ru-RU" b="1" dirty="0"/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1115616" y="1491630"/>
            <a:ext cx="6768752" cy="2653866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Данный ресурс предназначен для работы  по предмету  «Естествознание» для обучающихся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     1 класса  по сквозной теме «Растения».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Это интерактивное пособие можно использовать  как   дополнительный материал  по теме: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     «Какие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бывают растения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Благодаря этому ресурсу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реализуется цель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обучения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dirty="0" smtClean="0"/>
              <a:t> </a:t>
            </a:r>
            <a:r>
              <a:rPr lang="ru-RU" sz="2400" dirty="0" smtClean="0"/>
              <a:t>      1.2.1.3 различать дикорастущие и культурные растения.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Изображение 7" descr="dwelling-house_318-1861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95486"/>
            <a:ext cx="432048" cy="4032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Использованные источники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4008" y="1383619"/>
            <a:ext cx="3168352" cy="2862318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 smtClean="0">
                <a:hlinkClick r:id="rId2"/>
              </a:rPr>
              <a:t>Кустарник</a:t>
            </a:r>
            <a:endParaRPr lang="ru-RU" sz="2600" dirty="0" smtClean="0"/>
          </a:p>
          <a:p>
            <a:r>
              <a:rPr lang="ru-RU" sz="2600" dirty="0" smtClean="0">
                <a:hlinkClick r:id="rId3"/>
              </a:rPr>
              <a:t>Ель</a:t>
            </a:r>
            <a:endParaRPr lang="ru-RU" sz="2600" dirty="0" smtClean="0"/>
          </a:p>
          <a:p>
            <a:r>
              <a:rPr lang="ru-RU" sz="2600" dirty="0" smtClean="0">
                <a:hlinkClick r:id="rId4"/>
              </a:rPr>
              <a:t>Берёза</a:t>
            </a:r>
            <a:endParaRPr lang="ru-RU" sz="2600" dirty="0" smtClean="0"/>
          </a:p>
          <a:p>
            <a:r>
              <a:rPr lang="ru-RU" sz="2600" dirty="0" smtClean="0">
                <a:hlinkClick r:id="rId5"/>
              </a:rPr>
              <a:t>Иголки от ели</a:t>
            </a:r>
            <a:endParaRPr lang="ru-RU" sz="2600" dirty="0" smtClean="0"/>
          </a:p>
          <a:p>
            <a:r>
              <a:rPr lang="ru-RU" sz="2600" dirty="0" smtClean="0">
                <a:hlinkClick r:id="rId6"/>
              </a:rPr>
              <a:t>Листья</a:t>
            </a:r>
            <a:endParaRPr lang="ru-RU" sz="2600" dirty="0" smtClean="0"/>
          </a:p>
          <a:p>
            <a:r>
              <a:rPr lang="ru-RU" sz="2600" dirty="0" smtClean="0">
                <a:hlinkClick r:id="rId7"/>
              </a:rPr>
              <a:t>Малина</a:t>
            </a:r>
            <a:endParaRPr lang="ru-RU" sz="2600" dirty="0" smtClean="0"/>
          </a:p>
          <a:p>
            <a:r>
              <a:rPr lang="ru-RU" sz="2600" dirty="0" smtClean="0">
                <a:hlinkClick r:id="rId8"/>
              </a:rPr>
              <a:t>Смайлик</a:t>
            </a:r>
            <a:endParaRPr lang="ru-RU" sz="26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971600" y="1437624"/>
            <a:ext cx="3600400" cy="2970330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9"/>
              </a:rPr>
              <a:t>Мастер-класс</a:t>
            </a:r>
            <a:endParaRPr kumimoji="0" lang="ru-RU" sz="5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hlinkClick r:id="rId1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1"/>
              </a:rPr>
              <a:t>Фон</a:t>
            </a:r>
            <a:endParaRPr kumimoji="0" lang="ru-RU" sz="5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2"/>
              </a:rPr>
              <a:t>Иконки</a:t>
            </a:r>
            <a:endParaRPr kumimoji="0" lang="ru-RU" sz="5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5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3"/>
              </a:rPr>
              <a:t>Растение</a:t>
            </a:r>
            <a:endParaRPr kumimoji="0" lang="ru-RU" sz="5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5100" dirty="0" smtClean="0">
                <a:hlinkClick r:id="rId14"/>
              </a:rPr>
              <a:t>Кустарники</a:t>
            </a:r>
            <a:endParaRPr lang="ru-RU" sz="51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5100" dirty="0" smtClean="0">
                <a:hlinkClick r:id="rId15"/>
              </a:rPr>
              <a:t>Трава</a:t>
            </a:r>
            <a:endParaRPr lang="ru-RU" sz="51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5100" dirty="0" smtClean="0">
                <a:hlinkClick r:id="rId16"/>
              </a:rPr>
              <a:t>Насекомое</a:t>
            </a:r>
            <a:endParaRPr lang="ru-RU" sz="5100" dirty="0" smtClean="0"/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5100" dirty="0" smtClean="0">
                <a:hlinkClick r:id="rId17"/>
              </a:rPr>
              <a:t>Дерево</a:t>
            </a:r>
            <a:endParaRPr lang="ru-RU" sz="51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Изображение 7" descr="dwelling-house_318-1861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95486"/>
            <a:ext cx="432000" cy="37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536" y="267494"/>
            <a:ext cx="8208912" cy="857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kk-KZ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  для обучающегося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131590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/>
              <a:t>Дорогой первоклассник!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031690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dirty="0" smtClean="0"/>
              <a:t>Предлагаю тебе познакомиться с растениями. </a:t>
            </a:r>
          </a:p>
          <a:p>
            <a:pPr algn="ctr"/>
            <a:r>
              <a:rPr lang="kk-KZ" sz="3200" dirty="0" smtClean="0"/>
              <a:t>Сегодня ты научишься разделять их на группы.</a:t>
            </a:r>
          </a:p>
          <a:p>
            <a:pPr algn="ctr"/>
            <a:r>
              <a:rPr lang="kk-KZ" sz="3200" dirty="0" smtClean="0"/>
              <a:t> А также, поймёшь  чем отличаются растения.</a:t>
            </a:r>
          </a:p>
          <a:p>
            <a:pPr algn="ctr"/>
            <a:r>
              <a:rPr lang="kk-KZ" sz="3200" dirty="0" smtClean="0"/>
              <a:t>Уверена, тебе будет интересно узнать о растениях, которые выращивает человек.</a:t>
            </a:r>
            <a:endParaRPr lang="kk-K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11510"/>
            <a:ext cx="8424936" cy="140415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загадку: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Дышит и растёт, а ходить не может.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3" y="2787774"/>
            <a:ext cx="24044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Растение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14338" name="Picture 2" descr="https://thumbs.dreamstime.com/b/vector-illustration-ground-green-herb-hummock-white-background-insulated-1507986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5976" y="2085696"/>
            <a:ext cx="3514961" cy="210897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11510"/>
            <a:ext cx="8424936" cy="140415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какие группы можно поделить растения?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1" y="2571750"/>
            <a:ext cx="30764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Культурные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2571750"/>
            <a:ext cx="37994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Дикорастущие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229600" cy="85725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 пропущенные слова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1005576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Растения, которые выращивает человек,</a:t>
            </a:r>
          </a:p>
          <a:p>
            <a:r>
              <a:rPr lang="ru-RU" sz="3200" b="1" dirty="0" smtClean="0"/>
              <a:t>                    называются </a:t>
            </a:r>
            <a:r>
              <a:rPr lang="ru-RU" sz="3200" dirty="0" smtClean="0"/>
              <a:t>……………………………</a:t>
            </a:r>
          </a:p>
          <a:p>
            <a:r>
              <a:rPr lang="ru-RU" sz="3200" b="1" dirty="0" smtClean="0"/>
              <a:t>                    Они дают человеку пищу, одежду.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409733"/>
            <a:ext cx="8964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  Растения, которые не нуждаются в уходе </a:t>
            </a:r>
          </a:p>
          <a:p>
            <a:r>
              <a:rPr lang="ru-RU" sz="3200" b="1" dirty="0" smtClean="0"/>
              <a:t>                         называются  </a:t>
            </a:r>
            <a:r>
              <a:rPr lang="ru-RU" sz="3200" dirty="0" smtClean="0"/>
              <a:t>…………………………..</a:t>
            </a:r>
          </a:p>
          <a:p>
            <a:r>
              <a:rPr lang="ru-RU" sz="3200" b="1" dirty="0" smtClean="0"/>
              <a:t>                         Их можно встретить везде: </a:t>
            </a:r>
          </a:p>
          <a:p>
            <a:r>
              <a:rPr lang="ru-RU" sz="3200" b="1" dirty="0" smtClean="0"/>
              <a:t>                         в лесу, на лугу, в поле.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516216" y="4407954"/>
            <a:ext cx="22844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культурными</a:t>
            </a:r>
            <a:endParaRPr lang="ru-RU" sz="2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9" y="4407954"/>
            <a:ext cx="27288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</a:rPr>
              <a:t>дикорастущими</a:t>
            </a:r>
            <a:endParaRPr lang="ru-RU" sz="28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2345E-6 L -0.14062 -0.575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2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2345E-6 L 0.4809 -0.2955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11510"/>
            <a:ext cx="9144000" cy="124213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Растения,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которых один твёрдый ствол, называются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2355726"/>
            <a:ext cx="3096344" cy="59406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деревьями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3579862"/>
            <a:ext cx="3528392" cy="59406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кустарниками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0112" y="3579862"/>
            <a:ext cx="3096344" cy="59406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травами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6F84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627534"/>
            <a:ext cx="9144000" cy="8572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 с несколькими невысокими стеблями называются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19370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  травами                                                        деревьями                                                                                    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2787774"/>
            <a:ext cx="2394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кустарниками</a:t>
            </a:r>
            <a:endParaRPr lang="ru-RU" sz="2800" b="1" dirty="0"/>
          </a:p>
        </p:txBody>
      </p:sp>
      <p:pic>
        <p:nvPicPr>
          <p:cNvPr id="10242" name="Picture 2" descr="https://cdn.pixabay.com/photo/2016/03/31/15/31/bush-1293374__4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003798"/>
            <a:ext cx="4807296" cy="213970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6F84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ая прямоугольная выноска 4"/>
          <p:cNvSpPr/>
          <p:nvPr/>
        </p:nvSpPr>
        <p:spPr>
          <a:xfrm>
            <a:off x="755576" y="141480"/>
            <a:ext cx="7560840" cy="1836204"/>
          </a:xfrm>
          <a:prstGeom prst="wedgeRoundRectCallou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Небольшие растения с тонкими и мягкими стеблями называются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травами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pic>
        <p:nvPicPr>
          <p:cNvPr id="10242" name="Picture 2" descr="https://i.ya-webdesign.com/images/cartoon-grass-png-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2517"/>
            <a:ext cx="4780466" cy="2360983"/>
          </a:xfrm>
          <a:prstGeom prst="rect">
            <a:avLst/>
          </a:prstGeom>
          <a:noFill/>
        </p:spPr>
      </p:pic>
      <p:pic>
        <p:nvPicPr>
          <p:cNvPr id="11268" name="Picture 4" descr="https://i.pinimg.com/736x/16/6d/ef/166def9ee4ee986c412da19233037c0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567025">
            <a:off x="7572583" y="2067880"/>
            <a:ext cx="1224135" cy="918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9D52D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C -0.0151 -0.00671 -0.02934 -0.01875 -0.04479 -0.02291 C -0.05208 -0.02777 -0.05955 -0.03102 -0.06719 -0.03449 C -0.0691 -0.03541 -0.07049 -0.03796 -0.0724 -0.03912 C -0.08247 -0.04514 -0.09566 -0.0537 -0.10677 -0.05509 C -0.11649 -0.05625 -0.12639 -0.05671 -0.13611 -0.0574 C -0.16493 -0.05671 -0.19358 -0.05648 -0.2224 -0.05509 C -0.22813 -0.05486 -0.23438 -0.03912 -0.23438 -0.03912 C -0.23559 -0.03449 -0.23819 -0.03009 -0.23785 -0.02523 C -0.23733 -0.01458 -0.23733 -0.0037 -0.23611 0.00695 C -0.23507 0.01551 -0.23125 0.02593 -0.22917 0.03449 C -0.22431 0.05417 -0.21997 0.07593 -0.21719 0.09653 C -0.21441 0.1169 -0.21354 0.13912 -0.20851 0.15857 C -0.20573 0.18449 -0.20278 0.21204 -0.19653 0.23681 C -0.19705 0.25301 -0.1967 0.26922 -0.19826 0.28519 C -0.19896 0.29329 -0.20295 0.29144 -0.20677 0.29422 C -0.22361 0.30695 -0.21007 0.30185 -0.2276 0.30579 C -0.24254 0.3051 -0.25747 0.30486 -0.2724 0.30348 C -0.29254 0.30162 -0.30712 0.28496 -0.32413 0.27361 C -0.33021 0.26505 -0.33715 0.26204 -0.34479 0.25533 C -0.35156 0.24931 -0.35885 0.23912 -0.36545 0.23218 C -0.37066 0.22685 -0.37569 0.22153 -0.3809 0.21621 C -0.3842 0.21273 -0.39132 0.20695 -0.39132 0.20695 C -0.39254 0.20463 -0.39323 0.20185 -0.39479 0.2 C -0.39618 0.19838 -0.39879 0.19931 -0.4 0.19769 C -0.40122 0.19607 -0.40052 0.1926 -0.40174 0.19074 C -0.40486 0.18542 -0.41406 0.17917 -0.41892 0.17709 C -0.42205 0.17292 -0.42604 0.16968 -0.42917 0.16551 C -0.43056 0.16343 -0.43108 0.16042 -0.43264 0.15857 C -0.44358 0.14607 -0.45764 0.14213 -0.47066 0.13565 C -0.475 0.13357 -0.47813 0.12778 -0.48264 0.12639 C -0.48837 0.12454 -0.49427 0.12477 -0.5 0.12408 C -0.5184 0.11852 -0.52552 0.12037 -0.54826 0.12199 C -0.5533 0.12315 -0.56319 0.125 -0.56719 0.12871 C -0.57465 0.13542 -0.58056 0.14306 -0.58785 0.14954 C -0.59392 0.16158 -0.59931 0.17361 -0.60677 0.18403 C -0.6099 0.19607 -0.61267 0.20764 -0.61719 0.21852 C -0.61927 0.22338 -0.62274 0.22685 -0.62413 0.23218 C -0.62465 0.23449 -0.62587 0.23912 -0.62587 0.23912 " pathEditMode="relative" ptsTypes="ffffffffffffffffffffffffffffffffffffffA">
                                      <p:cBhvr>
                                        <p:cTn id="11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5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Подбери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нужную картинку с названием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221600"/>
            <a:ext cx="2736304" cy="54006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дерево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679762"/>
            <a:ext cx="2736304" cy="54006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кустарник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191930"/>
            <a:ext cx="2736304" cy="54006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трава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s://cdn4.vectorstock.com/i/1000x1000/81/73/green-tree-vector-68817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901"/>
          <a:stretch>
            <a:fillRect/>
          </a:stretch>
        </p:blipFill>
        <p:spPr bwMode="auto">
          <a:xfrm>
            <a:off x="6156176" y="3867894"/>
            <a:ext cx="1616144" cy="1080120"/>
          </a:xfrm>
          <a:prstGeom prst="rect">
            <a:avLst/>
          </a:prstGeom>
          <a:noFill/>
        </p:spPr>
      </p:pic>
      <p:pic>
        <p:nvPicPr>
          <p:cNvPr id="8196" name="Picture 4" descr="https://www.clipartmax.com/png/full/79-790093_tree-png-clip-art-yellow-fi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951571"/>
            <a:ext cx="1584176" cy="932276"/>
          </a:xfrm>
          <a:prstGeom prst="rect">
            <a:avLst/>
          </a:prstGeom>
          <a:noFill/>
        </p:spPr>
      </p:pic>
      <p:pic>
        <p:nvPicPr>
          <p:cNvPr id="8198" name="Picture 6" descr="https://cdn5.vectorstock.com/i/1000x1000/17/14/grass-background-vector-96171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36" r="6641" b="46308"/>
          <a:stretch>
            <a:fillRect/>
          </a:stretch>
        </p:blipFill>
        <p:spPr bwMode="auto">
          <a:xfrm>
            <a:off x="6156176" y="2409732"/>
            <a:ext cx="1579280" cy="756084"/>
          </a:xfrm>
          <a:prstGeom prst="rect">
            <a:avLst/>
          </a:prstGeom>
          <a:noFill/>
        </p:spPr>
      </p:pic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7668344" y="4623978"/>
            <a:ext cx="1224136" cy="32403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Далее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939E-6 L 0.00782 0.308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1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85185E-6 L 0.00035 0.3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68085E-6 L 0.00087 -0.555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260</Words>
  <Application>Microsoft Office PowerPoint</Application>
  <PresentationFormat>Экран (16:9)</PresentationFormat>
  <Paragraphs>90</Paragraphs>
  <Slides>16</Slides>
  <Notes>1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Какие бывают растения</vt:lpstr>
      <vt:lpstr>Слайд 2</vt:lpstr>
      <vt:lpstr>Отгадай загадку: Дышит и растёт, а ходить не может.</vt:lpstr>
      <vt:lpstr>На какие группы можно поделить растения?</vt:lpstr>
      <vt:lpstr>Вставь пропущенные слова</vt:lpstr>
      <vt:lpstr>Растения,  у которых один твёрдый ствол, называются</vt:lpstr>
      <vt:lpstr>Растения с несколькими невысокими стеблями называются </vt:lpstr>
      <vt:lpstr>Слайд 8</vt:lpstr>
      <vt:lpstr>Подбери нужную картинку с названием</vt:lpstr>
      <vt:lpstr>Слайд 10</vt:lpstr>
      <vt:lpstr>Слайд 11</vt:lpstr>
      <vt:lpstr>Какое растение относится к кустарнику?</vt:lpstr>
      <vt:lpstr>Ты молодец!   Так держать!</vt:lpstr>
      <vt:lpstr>Айнаш Нурмагамбетова </vt:lpstr>
      <vt:lpstr>Пояснительная записка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Здесь будет задание или вопрос</dc:title>
  <dc:creator>Админ</dc:creator>
  <cp:lastModifiedBy>Админ</cp:lastModifiedBy>
  <cp:revision>58</cp:revision>
  <dcterms:created xsi:type="dcterms:W3CDTF">2021-04-15T13:06:51Z</dcterms:created>
  <dcterms:modified xsi:type="dcterms:W3CDTF">2021-04-19T21:12:57Z</dcterms:modified>
</cp:coreProperties>
</file>