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1" r:id="rId2"/>
    <p:sldId id="256" r:id="rId3"/>
    <p:sldId id="257" r:id="rId4"/>
    <p:sldId id="259" r:id="rId5"/>
    <p:sldId id="260" r:id="rId6"/>
    <p:sldId id="263" r:id="rId7"/>
    <p:sldId id="262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691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484784"/>
            <a:ext cx="7772400" cy="1470025"/>
          </a:xfrm>
        </p:spPr>
        <p:txBody>
          <a:bodyPr/>
          <a:lstStyle>
            <a:lvl1pPr>
              <a:defRPr>
                <a:solidFill>
                  <a:srgbClr val="2E0000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7664" y="306896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rgbClr val="140F1B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1B4D7-6060-436A-A012-B128B92E977A}" type="datetimeFigureOut">
              <a:rPr lang="ru-RU" smtClean="0"/>
              <a:t>24.01.2021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E8280-134F-4328-86DC-B0BDD3D374B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1B4D7-6060-436A-A012-B128B92E977A}" type="datetimeFigureOut">
              <a:rPr lang="ru-RU" smtClean="0"/>
              <a:t>24.01.2021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E8280-134F-4328-86DC-B0BDD3D374B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1B4D7-6060-436A-A012-B128B92E977A}" type="datetimeFigureOut">
              <a:rPr lang="ru-RU" smtClean="0"/>
              <a:t>24.01.2021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E8280-134F-4328-86DC-B0BDD3D374B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1B4D7-6060-436A-A012-B128B92E977A}" type="datetimeFigureOut">
              <a:rPr lang="ru-RU" smtClean="0"/>
              <a:t>24.01.2021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E8280-134F-4328-86DC-B0BDD3D374B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412776"/>
            <a:ext cx="7196336" cy="1362075"/>
          </a:xfrm>
        </p:spPr>
        <p:txBody>
          <a:bodyPr anchor="t"/>
          <a:lstStyle>
            <a:lvl1pPr algn="ctr">
              <a:defRPr sz="4000" b="1" cap="all">
                <a:solidFill>
                  <a:srgbClr val="2E0000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43608" y="2924944"/>
            <a:ext cx="7196336" cy="1500187"/>
          </a:xfrm>
        </p:spPr>
        <p:txBody>
          <a:bodyPr anchor="b">
            <a:normAutofit/>
          </a:bodyPr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1B4D7-6060-436A-A012-B128B92E977A}" type="datetimeFigureOut">
              <a:rPr lang="ru-RU" smtClean="0"/>
              <a:t>24.01.2021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E8280-134F-4328-86DC-B0BDD3D374B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1B4D7-6060-436A-A012-B128B92E977A}" type="datetimeFigureOut">
              <a:rPr lang="ru-RU" smtClean="0"/>
              <a:t>24.01.2021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E8280-134F-4328-86DC-B0BDD3D374B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1B4D7-6060-436A-A012-B128B92E977A}" type="datetimeFigureOut">
              <a:rPr lang="ru-RU" smtClean="0"/>
              <a:t>24.01.2021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E8280-134F-4328-86DC-B0BDD3D374B1}" type="slidenum">
              <a:rPr lang="ru-RU" smtClean="0"/>
              <a:t>‹#›</a:t>
            </a:fld>
            <a:endParaRPr lang="ru-RU"/>
          </a:p>
        </p:txBody>
      </p:sp>
      <p:pic>
        <p:nvPicPr>
          <p:cNvPr id="11" name="Picture 2" descr="C:\Users\User\Desktop\для деловой\Рисунок1б.png"/>
          <p:cNvPicPr>
            <a:picLocks noChangeAspect="1" noChangeArrowheads="1"/>
          </p:cNvPicPr>
          <p:nvPr/>
        </p:nvPicPr>
        <p:blipFill>
          <a:blip r:embed="rId2" cstate="email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-11113" y="0"/>
            <a:ext cx="9155113" cy="6900863"/>
          </a:xfrm>
          <a:prstGeom prst="frame">
            <a:avLst>
              <a:gd name="adj1" fmla="val 1820"/>
            </a:avLst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1B4D7-6060-436A-A012-B128B92E977A}" type="datetimeFigureOut">
              <a:rPr lang="ru-RU" smtClean="0"/>
              <a:t>24.01.2021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E8280-134F-4328-86DC-B0BDD3D374B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1B4D7-6060-436A-A012-B128B92E977A}" type="datetimeFigureOut">
              <a:rPr lang="ru-RU" smtClean="0"/>
              <a:t>24.01.2021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E8280-134F-4328-86DC-B0BDD3D374B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1B4D7-6060-436A-A012-B128B92E977A}" type="datetimeFigureOut">
              <a:rPr lang="ru-RU" smtClean="0"/>
              <a:t>24.01.2021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E8280-134F-4328-86DC-B0BDD3D374B1}" type="slidenum">
              <a:rPr lang="ru-RU" smtClean="0"/>
              <a:t>‹#›</a:t>
            </a:fld>
            <a:endParaRPr lang="ru-RU"/>
          </a:p>
        </p:txBody>
      </p:sp>
      <p:pic>
        <p:nvPicPr>
          <p:cNvPr id="9" name="Picture 2" descr="C:\Users\User\Desktop\для деловой\Рисунок1б.png"/>
          <p:cNvPicPr>
            <a:picLocks noChangeAspect="1" noChangeArrowheads="1"/>
          </p:cNvPicPr>
          <p:nvPr/>
        </p:nvPicPr>
        <p:blipFill>
          <a:blip r:embed="rId2" cstate="email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-11113" y="0"/>
            <a:ext cx="9155113" cy="6900863"/>
          </a:xfrm>
          <a:prstGeom prst="frame">
            <a:avLst>
              <a:gd name="adj1" fmla="val 1820"/>
            </a:avLst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1B4D7-6060-436A-A012-B128B92E977A}" type="datetimeFigureOut">
              <a:rPr lang="ru-RU" smtClean="0"/>
              <a:t>24.01.2021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E8280-134F-4328-86DC-B0BDD3D374B1}" type="slidenum">
              <a:rPr lang="ru-RU" smtClean="0"/>
              <a:t>‹#›</a:t>
            </a:fld>
            <a:endParaRPr lang="ru-RU"/>
          </a:p>
        </p:txBody>
      </p:sp>
      <p:pic>
        <p:nvPicPr>
          <p:cNvPr id="9" name="Picture 2" descr="C:\Users\User\Desktop\для деловой\Рисунок1б.png"/>
          <p:cNvPicPr>
            <a:picLocks noChangeAspect="1" noChangeArrowheads="1"/>
          </p:cNvPicPr>
          <p:nvPr/>
        </p:nvPicPr>
        <p:blipFill>
          <a:blip r:embed="rId2" cstate="email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-11113" y="0"/>
            <a:ext cx="9155113" cy="6900863"/>
          </a:xfrm>
          <a:prstGeom prst="frame">
            <a:avLst>
              <a:gd name="adj1" fmla="val 1820"/>
            </a:avLst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C:\Users\User\Desktop\для деловой\Рисунок9.png"/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-1" y="0"/>
            <a:ext cx="9131873" cy="6858000"/>
          </a:xfrm>
          <a:prstGeom prst="rect">
            <a:avLst/>
          </a:prstGeom>
          <a:noFill/>
        </p:spPr>
      </p:pic>
      <p:pic>
        <p:nvPicPr>
          <p:cNvPr id="1032" name="Picture 8" descr="C:\Users\User\Desktop\для деловой\Рисунок10.jpg"/>
          <p:cNvPicPr>
            <a:picLocks noChangeAspect="1" noChangeArrowheads="1"/>
          </p:cNvPicPr>
          <p:nvPr/>
        </p:nvPicPr>
        <p:blipFill>
          <a:blip r:embed="rId14" cstate="email"/>
          <a:srcRect/>
          <a:stretch>
            <a:fillRect/>
          </a:stretch>
        </p:blipFill>
        <p:spPr bwMode="auto">
          <a:xfrm>
            <a:off x="-1" y="0"/>
            <a:ext cx="9131873" cy="6858000"/>
          </a:xfrm>
          <a:prstGeom prst="frame">
            <a:avLst>
              <a:gd name="adj1" fmla="val 4142"/>
            </a:avLst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251520" y="260648"/>
            <a:ext cx="8640960" cy="6336704"/>
          </a:xfrm>
          <a:prstGeom prst="rect">
            <a:avLst/>
          </a:prstGeom>
          <a:noFill/>
          <a:ln w="76200"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0849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61B4D7-6060-436A-A012-B128B92E977A}" type="datetimeFigureOut">
              <a:rPr lang="ru-RU" smtClean="0"/>
              <a:t>24.01.2021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DE8280-134F-4328-86DC-B0BDD3D374B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800" b="1" kern="1200" cap="none" spc="0">
          <a:ln/>
          <a:solidFill>
            <a:srgbClr val="2E0000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metodsovet.su/news/moj_master_klass/2021-01-09-397" TargetMode="Externa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unhome.ru/poetry/1121848" TargetMode="External"/><Relationship Id="rId2" Type="http://schemas.openxmlformats.org/officeDocument/2006/relationships/hyperlink" Target="http://clipart-library.com/clip-art/fall-leaves-transparent-background-21.htm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14480" y="2071678"/>
            <a:ext cx="617508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Кленовый лист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643042" y="3071810"/>
            <a:ext cx="62208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Поделка из бумаги для учащихся 1-4 классов</a:t>
            </a:r>
            <a:endParaRPr lang="ru-RU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214678" y="4357694"/>
            <a:ext cx="528641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Arial Black" pitchFamily="34" charset="0"/>
                <a:cs typeface="Andalus" pitchFamily="18" charset="-78"/>
              </a:rPr>
              <a:t>Баева Наталья Владимировна,</a:t>
            </a:r>
          </a:p>
          <a:p>
            <a:pPr algn="ctr"/>
            <a:r>
              <a:rPr lang="ru-RU" sz="2000" dirty="0">
                <a:latin typeface="Arial Black" pitchFamily="34" charset="0"/>
                <a:cs typeface="Andalus" pitchFamily="18" charset="-78"/>
              </a:rPr>
              <a:t>у</a:t>
            </a:r>
            <a:r>
              <a:rPr lang="ru-RU" sz="2000" dirty="0" smtClean="0">
                <a:latin typeface="Arial Black" pitchFamily="34" charset="0"/>
                <a:cs typeface="Andalus" pitchFamily="18" charset="-78"/>
              </a:rPr>
              <a:t>читель начальных классов </a:t>
            </a:r>
          </a:p>
          <a:p>
            <a:pPr algn="ctr"/>
            <a:r>
              <a:rPr lang="ru-RU" sz="2000" dirty="0" smtClean="0">
                <a:latin typeface="Arial Black" pitchFamily="34" charset="0"/>
                <a:cs typeface="Andalus" pitchFamily="18" charset="-78"/>
              </a:rPr>
              <a:t>МБОУ «Новоярковская СОШ»</a:t>
            </a:r>
          </a:p>
          <a:p>
            <a:pPr algn="ctr"/>
            <a:r>
              <a:rPr lang="ru-RU" sz="2000" dirty="0" smtClean="0">
                <a:latin typeface="Arial Black" pitchFamily="34" charset="0"/>
                <a:cs typeface="Andalus" pitchFamily="18" charset="-78"/>
              </a:rPr>
              <a:t>Каменского района </a:t>
            </a:r>
          </a:p>
          <a:p>
            <a:pPr algn="ctr"/>
            <a:r>
              <a:rPr lang="ru-RU" sz="2000" dirty="0" smtClean="0">
                <a:latin typeface="Arial Black" pitchFamily="34" charset="0"/>
                <a:cs typeface="Andalus" pitchFamily="18" charset="-78"/>
              </a:rPr>
              <a:t>Алтайского края</a:t>
            </a:r>
            <a:endParaRPr lang="ru-RU" sz="2000" dirty="0">
              <a:latin typeface="Arial Black" pitchFamily="34" charset="0"/>
              <a:cs typeface="Andalus" pitchFamily="18" charset="-78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71868" y="1428736"/>
            <a:ext cx="25875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  <a:cs typeface="Arial" panose="020B0604020202020204" pitchFamily="34" charset="0"/>
              </a:rPr>
              <a:t>Мастер-класс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43108" y="428604"/>
            <a:ext cx="564360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Фестиваль</a:t>
            </a:r>
            <a:r>
              <a:rPr lang="ru-RU" b="1" dirty="0"/>
              <a:t> </a:t>
            </a:r>
            <a:r>
              <a:rPr lang="ru-RU" dirty="0"/>
              <a:t>творческих </a:t>
            </a:r>
            <a:r>
              <a:rPr lang="ru-RU" dirty="0" smtClean="0"/>
              <a:t>работ </a:t>
            </a:r>
            <a:r>
              <a:rPr lang="ru-RU" b="1" dirty="0" smtClean="0">
                <a:hlinkClick r:id="rId2"/>
              </a:rPr>
              <a:t>«Мой </a:t>
            </a:r>
            <a:r>
              <a:rPr lang="ru-RU" b="1" dirty="0">
                <a:hlinkClick r:id="rId2"/>
              </a:rPr>
              <a:t>МАСТЕР </a:t>
            </a:r>
            <a:r>
              <a:rPr lang="ru-RU" b="1" dirty="0" smtClean="0">
                <a:hlinkClick r:id="rId2"/>
              </a:rPr>
              <a:t>КЛАСС»</a:t>
            </a:r>
            <a:endParaRPr lang="ru-RU" dirty="0"/>
          </a:p>
        </p:txBody>
      </p:sp>
      <p:pic>
        <p:nvPicPr>
          <p:cNvPr id="3074" name="Picture 2" descr="C:\Users\007\Documents\fall-leaves-transparent-background-2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7005901">
            <a:off x="776895" y="3665459"/>
            <a:ext cx="2608964" cy="27063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1 класс\2020\МК ЛИСТ\20181012_134154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42910" y="500042"/>
            <a:ext cx="3840000" cy="2880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929190" y="1428736"/>
            <a:ext cx="34290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Arial Black" pitchFamily="34" charset="0"/>
                <a:cs typeface="Andalus" pitchFamily="18" charset="-78"/>
              </a:rPr>
              <a:t>Наклеить черенок из цветной бумаги коричневого цвета.</a:t>
            </a:r>
            <a:endParaRPr lang="ru-RU" sz="2400" dirty="0">
              <a:latin typeface="Arial Black" pitchFamily="34" charset="0"/>
              <a:cs typeface="Andalus" pitchFamily="18" charset="-78"/>
            </a:endParaRPr>
          </a:p>
        </p:txBody>
      </p:sp>
      <p:pic>
        <p:nvPicPr>
          <p:cNvPr id="5" name="Рисунок 4" descr="20181012_13425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2531" y="3571876"/>
            <a:ext cx="3839997" cy="287999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85786" y="4357694"/>
            <a:ext cx="34290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Arial Black" pitchFamily="34" charset="0"/>
                <a:cs typeface="Andalus" pitchFamily="18" charset="-78"/>
              </a:rPr>
              <a:t>Приклеить лист и аккуратно прижать ладонью.</a:t>
            </a:r>
            <a:endParaRPr lang="ru-RU" sz="2400" dirty="0">
              <a:latin typeface="Arial Black" pitchFamily="34" charset="0"/>
              <a:cs typeface="Andalus" pitchFamily="18" charset="-78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81012_14044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2190733" y="1166797"/>
            <a:ext cx="4762533" cy="35719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428860" y="5643578"/>
            <a:ext cx="43412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Наш лист готов!</a:t>
            </a:r>
            <a:endParaRPr lang="ru-RU" sz="3600" dirty="0">
              <a:solidFill>
                <a:schemeClr val="accent6">
                  <a:lumMod val="50000"/>
                </a:schemeClr>
              </a:solidFill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786" y="1500174"/>
            <a:ext cx="792961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400" dirty="0" smtClean="0"/>
              <a:t>Фотографии авторские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>
                <a:hlinkClick r:id="rId2"/>
              </a:rPr>
              <a:t>http://clipart-library.com/clip-art/fall-leaves-transparent-background-21.htm</a:t>
            </a:r>
            <a:r>
              <a:rPr lang="ru-RU" sz="2400" dirty="0" smtClean="0"/>
              <a:t> - л</a:t>
            </a:r>
            <a:r>
              <a:rPr lang="ru-RU" sz="2400" dirty="0" smtClean="0"/>
              <a:t>ист (слайд1)</a:t>
            </a:r>
            <a:endParaRPr lang="ru-RU" sz="2400" dirty="0" smtClean="0"/>
          </a:p>
          <a:p>
            <a:pPr>
              <a:buFont typeface="Arial" pitchFamily="34" charset="0"/>
              <a:buChar char="•"/>
            </a:pPr>
            <a:r>
              <a:rPr lang="en-US" sz="2400" dirty="0" smtClean="0">
                <a:hlinkClick r:id="rId3"/>
              </a:rPr>
              <a:t>https://www.sunhome.ru/poetry/1121848</a:t>
            </a:r>
            <a:r>
              <a:rPr lang="ru-RU" sz="2400" dirty="0" smtClean="0"/>
              <a:t> - стихотворение (слайд2)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428728" y="642918"/>
            <a:ext cx="656141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Источники информации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0181012_14044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-74445" y="1503149"/>
            <a:ext cx="5167338" cy="387550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429124" y="1249997"/>
            <a:ext cx="4286248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Arial Black" pitchFamily="34" charset="0"/>
              </a:rPr>
              <a:t>Пятиконечной звёздочкой</a:t>
            </a:r>
            <a:r>
              <a:rPr lang="ru-RU" sz="2400" dirty="0" smtClean="0">
                <a:latin typeface="Arial Black" pitchFamily="34" charset="0"/>
              </a:rPr>
              <a:t/>
            </a:r>
            <a:br>
              <a:rPr lang="ru-RU" sz="2400" dirty="0" smtClean="0">
                <a:latin typeface="Arial Black" pitchFamily="34" charset="0"/>
              </a:rPr>
            </a:br>
            <a:r>
              <a:rPr lang="ru-RU" sz="2400" dirty="0">
                <a:latin typeface="Arial Black" pitchFamily="34" charset="0"/>
              </a:rPr>
              <a:t>На тросточке висит,</a:t>
            </a:r>
            <a:r>
              <a:rPr lang="ru-RU" sz="2400" dirty="0" smtClean="0">
                <a:latin typeface="Arial Black" pitchFamily="34" charset="0"/>
              </a:rPr>
              <a:t/>
            </a:r>
            <a:br>
              <a:rPr lang="ru-RU" sz="2400" dirty="0" smtClean="0">
                <a:latin typeface="Arial Black" pitchFamily="34" charset="0"/>
              </a:rPr>
            </a:br>
            <a:r>
              <a:rPr lang="ru-RU" sz="2400" dirty="0">
                <a:latin typeface="Arial Black" pitchFamily="34" charset="0"/>
              </a:rPr>
              <a:t>И осенью, что солнышко,</a:t>
            </a:r>
            <a:r>
              <a:rPr lang="ru-RU" sz="2400" dirty="0" smtClean="0">
                <a:latin typeface="Arial Black" pitchFamily="34" charset="0"/>
              </a:rPr>
              <a:t/>
            </a:r>
            <a:br>
              <a:rPr lang="ru-RU" sz="2400" dirty="0" smtClean="0">
                <a:latin typeface="Arial Black" pitchFamily="34" charset="0"/>
              </a:rPr>
            </a:br>
            <a:r>
              <a:rPr lang="ru-RU" sz="2400" dirty="0">
                <a:latin typeface="Arial Black" pitchFamily="34" charset="0"/>
              </a:rPr>
              <a:t>Кленовый лист горит.</a:t>
            </a:r>
            <a:r>
              <a:rPr lang="ru-RU" sz="2400" dirty="0" smtClean="0">
                <a:latin typeface="Arial Black" pitchFamily="34" charset="0"/>
              </a:rPr>
              <a:t/>
            </a:r>
            <a:br>
              <a:rPr lang="ru-RU" sz="2400" dirty="0" smtClean="0">
                <a:latin typeface="Arial Black" pitchFamily="34" charset="0"/>
              </a:rPr>
            </a:br>
            <a:r>
              <a:rPr lang="ru-RU" sz="2400" dirty="0" smtClean="0">
                <a:latin typeface="Arial Black" pitchFamily="34" charset="0"/>
              </a:rPr>
              <a:t/>
            </a:r>
            <a:br>
              <a:rPr lang="ru-RU" sz="2400" dirty="0" smtClean="0">
                <a:latin typeface="Arial Black" pitchFamily="34" charset="0"/>
              </a:rPr>
            </a:br>
            <a:r>
              <a:rPr lang="ru-RU" sz="2400" dirty="0">
                <a:latin typeface="Arial Black" pitchFamily="34" charset="0"/>
              </a:rPr>
              <a:t>Остры его пять лучиков,</a:t>
            </a:r>
            <a:r>
              <a:rPr lang="ru-RU" sz="2400" dirty="0" smtClean="0">
                <a:latin typeface="Arial Black" pitchFamily="34" charset="0"/>
              </a:rPr>
              <a:t/>
            </a:r>
            <a:br>
              <a:rPr lang="ru-RU" sz="2400" dirty="0" smtClean="0">
                <a:latin typeface="Arial Black" pitchFamily="34" charset="0"/>
              </a:rPr>
            </a:br>
            <a:r>
              <a:rPr lang="ru-RU" sz="2400" dirty="0">
                <a:latin typeface="Arial Black" pitchFamily="34" charset="0"/>
              </a:rPr>
              <a:t>Сияет ими он!</a:t>
            </a:r>
            <a:r>
              <a:rPr lang="ru-RU" sz="2400" dirty="0" smtClean="0">
                <a:latin typeface="Arial Black" pitchFamily="34" charset="0"/>
              </a:rPr>
              <a:t/>
            </a:r>
            <a:br>
              <a:rPr lang="ru-RU" sz="2400" dirty="0" smtClean="0">
                <a:latin typeface="Arial Black" pitchFamily="34" charset="0"/>
              </a:rPr>
            </a:br>
            <a:r>
              <a:rPr lang="ru-RU" sz="2400" dirty="0">
                <a:latin typeface="Arial Black" pitchFamily="34" charset="0"/>
              </a:rPr>
              <a:t>За эту радость лучшую</a:t>
            </a:r>
            <a:r>
              <a:rPr lang="ru-RU" sz="2400" dirty="0" smtClean="0">
                <a:latin typeface="Arial Black" pitchFamily="34" charset="0"/>
              </a:rPr>
              <a:t/>
            </a:r>
            <a:br>
              <a:rPr lang="ru-RU" sz="2400" dirty="0" smtClean="0">
                <a:latin typeface="Arial Black" pitchFamily="34" charset="0"/>
              </a:rPr>
            </a:br>
            <a:r>
              <a:rPr lang="ru-RU" sz="2400" dirty="0">
                <a:latin typeface="Arial Black" pitchFamily="34" charset="0"/>
              </a:rPr>
              <a:t>От нас большой поклон!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786314" y="558209"/>
            <a:ext cx="373852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Кленовый лист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715140" y="6072206"/>
            <a:ext cx="20113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Сергей Прилуцкий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1 класс\2020\МК ЛИСТ\20181012_13415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1214422"/>
            <a:ext cx="3857651" cy="2893239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000628" y="1500174"/>
            <a:ext cx="342902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dirty="0" smtClean="0">
              <a:latin typeface="Arial Black" pitchFamily="34" charset="0"/>
              <a:cs typeface="Andalus" pitchFamily="18" charset="-78"/>
            </a:endParaRPr>
          </a:p>
          <a:p>
            <a:pPr algn="ctr">
              <a:buFont typeface="Arial" pitchFamily="34" charset="0"/>
              <a:buChar char="•"/>
            </a:pPr>
            <a:r>
              <a:rPr lang="ru-RU" sz="2400" dirty="0" smtClean="0">
                <a:latin typeface="Arial Black" pitchFamily="34" charset="0"/>
                <a:cs typeface="Andalus" pitchFamily="18" charset="-78"/>
              </a:rPr>
              <a:t>Ножницы </a:t>
            </a:r>
          </a:p>
          <a:p>
            <a:pPr algn="ctr">
              <a:buFont typeface="Arial" pitchFamily="34" charset="0"/>
              <a:buChar char="•"/>
            </a:pPr>
            <a:r>
              <a:rPr lang="ru-RU" sz="2400" dirty="0" smtClean="0">
                <a:latin typeface="Arial Black" pitchFamily="34" charset="0"/>
                <a:cs typeface="Andalus" pitchFamily="18" charset="-78"/>
              </a:rPr>
              <a:t>Клей (ПВА или клей-карандаш)</a:t>
            </a:r>
          </a:p>
          <a:p>
            <a:pPr algn="ctr">
              <a:buFont typeface="Arial" pitchFamily="34" charset="0"/>
              <a:buChar char="•"/>
            </a:pPr>
            <a:r>
              <a:rPr lang="ru-RU" sz="2400" dirty="0" smtClean="0">
                <a:latin typeface="Arial Black" pitchFamily="34" charset="0"/>
                <a:cs typeface="Andalus" pitchFamily="18" charset="-78"/>
              </a:rPr>
              <a:t>Карандаш</a:t>
            </a:r>
          </a:p>
          <a:p>
            <a:pPr algn="ctr">
              <a:buFont typeface="Arial" pitchFamily="34" charset="0"/>
              <a:buChar char="•"/>
            </a:pPr>
            <a:r>
              <a:rPr lang="ru-RU" sz="2400" dirty="0" smtClean="0">
                <a:latin typeface="Arial Black" pitchFamily="34" charset="0"/>
                <a:cs typeface="Andalus" pitchFamily="18" charset="-78"/>
              </a:rPr>
              <a:t>Шаблон </a:t>
            </a:r>
            <a:endParaRPr lang="ru-RU" sz="2400" dirty="0">
              <a:latin typeface="Arial Black" pitchFamily="34" charset="0"/>
              <a:cs typeface="Andalus" pitchFamily="18" charset="-78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57224" y="357166"/>
            <a:ext cx="750099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3200" b="1" i="0" dirty="0" smtClean="0">
                <a:solidFill>
                  <a:schemeClr val="accent6">
                    <a:lumMod val="50000"/>
                  </a:schemeClr>
                </a:solidFill>
                <a:effectLst/>
                <a:latin typeface="Arial Black" pitchFamily="34" charset="0"/>
                <a:cs typeface="Arial" panose="020B0604020202020204" pitchFamily="34" charset="0"/>
              </a:rPr>
              <a:t>Материалы и инструменты</a:t>
            </a:r>
            <a:endParaRPr lang="ru-RU" sz="3200" b="1" i="0" dirty="0">
              <a:solidFill>
                <a:schemeClr val="accent6">
                  <a:lumMod val="50000"/>
                </a:schemeClr>
              </a:solidFill>
              <a:effectLst/>
              <a:latin typeface="Arial Black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71538" y="4357694"/>
            <a:ext cx="7786742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Arial Black" pitchFamily="34" charset="0"/>
                <a:cs typeface="Andalus" pitchFamily="18" charset="-78"/>
              </a:rPr>
              <a:t>Цветная бумага двусторонняя А4 (3 листа: желтого, зелёного, красного цвета);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Arial Black" pitchFamily="34" charset="0"/>
                <a:cs typeface="Andalus" pitchFamily="18" charset="-78"/>
              </a:rPr>
              <a:t>Цветная бумага для черенка (коричневого цвета, примерно 2*15см)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Arial Black" pitchFamily="34" charset="0"/>
                <a:cs typeface="Andalus" pitchFamily="18" charset="-78"/>
              </a:rPr>
              <a:t>Цветной картон А4 (1 лист)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1 класс\2020\МК ЛИСТ\20181012_134154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 flipV="1">
            <a:off x="642910" y="500042"/>
            <a:ext cx="3840001" cy="2880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929190" y="785794"/>
            <a:ext cx="342902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Arial Black" pitchFamily="34" charset="0"/>
                <a:cs typeface="Andalus" pitchFamily="18" charset="-78"/>
              </a:rPr>
              <a:t>Лист цветной бумаги сложить пополам, шаблон приложить к линии сгиба и обвести</a:t>
            </a:r>
            <a:endParaRPr lang="ru-RU" sz="2400" dirty="0">
              <a:latin typeface="Arial Black" pitchFamily="34" charset="0"/>
              <a:cs typeface="Andalus" pitchFamily="18" charset="-78"/>
            </a:endParaRPr>
          </a:p>
        </p:txBody>
      </p:sp>
      <p:pic>
        <p:nvPicPr>
          <p:cNvPr id="4" name="Рисунок 3" descr="20181012_13425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642910" y="3571876"/>
            <a:ext cx="3839999" cy="2880000"/>
          </a:xfrm>
          <a:prstGeom prst="rect">
            <a:avLst/>
          </a:prstGeom>
        </p:spPr>
      </p:pic>
      <p:pic>
        <p:nvPicPr>
          <p:cNvPr id="2050" name="Picture 2" descr="D:\1 класс\2020\МК ЛИСТ\20181012_134154.jpg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 flipV="1">
            <a:off x="4786314" y="3571896"/>
            <a:ext cx="3810000" cy="2857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1 класс\2020\МК ЛИСТ\20181012_134154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 flipV="1">
            <a:off x="642910" y="500042"/>
            <a:ext cx="3840000" cy="2880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929190" y="1571612"/>
            <a:ext cx="34290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Arial Black" pitchFamily="34" charset="0"/>
                <a:cs typeface="Andalus" pitchFamily="18" charset="-78"/>
              </a:rPr>
              <a:t>Вырезать лист по разметке</a:t>
            </a:r>
            <a:endParaRPr lang="ru-RU" sz="2400" dirty="0">
              <a:latin typeface="Arial Black" pitchFamily="34" charset="0"/>
              <a:cs typeface="Andalus" pitchFamily="18" charset="-78"/>
            </a:endParaRPr>
          </a:p>
        </p:txBody>
      </p:sp>
      <p:pic>
        <p:nvPicPr>
          <p:cNvPr id="4" name="Рисунок 3" descr="20181012_13425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6314" y="3500438"/>
            <a:ext cx="3839999" cy="28799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71472" y="4357694"/>
            <a:ext cx="378621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Arial Black" pitchFamily="34" charset="0"/>
                <a:cs typeface="Andalus" pitchFamily="18" charset="-78"/>
              </a:rPr>
              <a:t>С</a:t>
            </a:r>
            <a:r>
              <a:rPr lang="ru-RU" sz="2400" dirty="0" smtClean="0">
                <a:latin typeface="Arial Black" pitchFamily="34" charset="0"/>
                <a:cs typeface="Andalus" pitchFamily="18" charset="-78"/>
              </a:rPr>
              <a:t>делать три заготовки разного цвета</a:t>
            </a:r>
            <a:r>
              <a:rPr lang="ru-RU" sz="2400" dirty="0" smtClean="0">
                <a:latin typeface="Arial Black" pitchFamily="34" charset="0"/>
                <a:cs typeface="Andalus" pitchFamily="18" charset="-78"/>
              </a:rPr>
              <a:t> (жёлтого, зелёного, красного)</a:t>
            </a:r>
            <a:endParaRPr lang="ru-RU" sz="2400" dirty="0">
              <a:latin typeface="Arial Black" pitchFamily="34" charset="0"/>
              <a:cs typeface="Andalus" pitchFamily="18" charset="-78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1 класс\2020\МК ЛИСТ\20181012_134154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 flipV="1">
            <a:off x="642910" y="500042"/>
            <a:ext cx="3840000" cy="2880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929190" y="571480"/>
            <a:ext cx="342902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Arial Black" pitchFamily="34" charset="0"/>
              </a:rPr>
              <a:t>Развернуть лист и </a:t>
            </a:r>
            <a:r>
              <a:rPr lang="ru-RU" sz="2400" dirty="0" smtClean="0">
                <a:latin typeface="Arial Black" pitchFamily="34" charset="0"/>
              </a:rPr>
              <a:t>сложить его «гармошкой»</a:t>
            </a:r>
          </a:p>
          <a:p>
            <a:pPr algn="ctr"/>
            <a:r>
              <a:rPr lang="ru-RU" sz="2400" dirty="0" smtClean="0">
                <a:latin typeface="Arial Black" pitchFamily="34" charset="0"/>
              </a:rPr>
              <a:t>начиная снизу.</a:t>
            </a:r>
          </a:p>
          <a:p>
            <a:pPr algn="ctr"/>
            <a:r>
              <a:rPr lang="ru-RU" sz="2400" dirty="0" smtClean="0">
                <a:latin typeface="Arial Black" pitchFamily="34" charset="0"/>
                <a:cs typeface="Andalus" pitchFamily="18" charset="-78"/>
              </a:rPr>
              <a:t>Повторить это с каждым из трех листов.</a:t>
            </a:r>
            <a:endParaRPr lang="ru-RU" sz="2400" dirty="0">
              <a:latin typeface="Arial Black" pitchFamily="34" charset="0"/>
              <a:cs typeface="Andalus" pitchFamily="18" charset="-78"/>
            </a:endParaRPr>
          </a:p>
        </p:txBody>
      </p:sp>
      <p:pic>
        <p:nvPicPr>
          <p:cNvPr id="4" name="Рисунок 3" descr="20181012_13425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10" y="3571876"/>
            <a:ext cx="3839999" cy="2879999"/>
          </a:xfrm>
          <a:prstGeom prst="rect">
            <a:avLst/>
          </a:prstGeom>
        </p:spPr>
      </p:pic>
      <p:pic>
        <p:nvPicPr>
          <p:cNvPr id="2050" name="Picture 2" descr="D:\1 класс\2020\МК ЛИСТ\20181012_134154.jpg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4786314" y="3571896"/>
            <a:ext cx="3810000" cy="2857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1 класс\2020\МК ЛИСТ\20181012_134154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 flipV="1">
            <a:off x="642910" y="500042"/>
            <a:ext cx="3840000" cy="2880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786314" y="642918"/>
            <a:ext cx="378621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Arial Black" pitchFamily="34" charset="0"/>
                <a:cs typeface="Andalus" pitchFamily="18" charset="-78"/>
              </a:rPr>
              <a:t>П</a:t>
            </a:r>
            <a:r>
              <a:rPr lang="ru-RU" sz="2400" dirty="0" smtClean="0">
                <a:latin typeface="Arial Black" pitchFamily="34" charset="0"/>
              </a:rPr>
              <a:t>еревернуть каждый лист </a:t>
            </a:r>
            <a:r>
              <a:rPr lang="ru-RU" sz="2400" dirty="0">
                <a:latin typeface="Arial Black" pitchFamily="34" charset="0"/>
              </a:rPr>
              <a:t>длинной стороной вверх и </a:t>
            </a:r>
            <a:r>
              <a:rPr lang="ru-RU" sz="2400" dirty="0">
                <a:latin typeface="Arial Black" pitchFamily="34" charset="0"/>
                <a:cs typeface="Andalus" pitchFamily="18" charset="-78"/>
              </a:rPr>
              <a:t>с</a:t>
            </a:r>
            <a:r>
              <a:rPr lang="ru-RU" sz="2400" dirty="0" smtClean="0">
                <a:latin typeface="Arial Black" pitchFamily="34" charset="0"/>
                <a:cs typeface="Andalus" pitchFamily="18" charset="-78"/>
              </a:rPr>
              <a:t>огнуть пополам</a:t>
            </a:r>
            <a:r>
              <a:rPr lang="ru-RU" sz="2400" dirty="0" smtClean="0">
                <a:latin typeface="Arial Black" pitchFamily="34" charset="0"/>
                <a:cs typeface="Andalus" pitchFamily="18" charset="-78"/>
              </a:rPr>
              <a:t>. Склеить две половинки листа между собой.</a:t>
            </a:r>
            <a:endParaRPr lang="ru-RU" sz="2400" dirty="0">
              <a:latin typeface="Arial Black" pitchFamily="34" charset="0"/>
              <a:cs typeface="Andalus" pitchFamily="18" charset="-78"/>
            </a:endParaRPr>
          </a:p>
        </p:txBody>
      </p:sp>
      <p:pic>
        <p:nvPicPr>
          <p:cNvPr id="4" name="Рисунок 3" descr="20181012_13425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6314" y="3500438"/>
            <a:ext cx="3839998" cy="2879999"/>
          </a:xfrm>
          <a:prstGeom prst="rect">
            <a:avLst/>
          </a:prstGeom>
        </p:spPr>
      </p:pic>
      <p:pic>
        <p:nvPicPr>
          <p:cNvPr id="5" name="Рисунок 4" descr="20181012_134257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V="1">
            <a:off x="642910" y="3571876"/>
            <a:ext cx="3839998" cy="2879999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1 класс\2020\МК ЛИСТ\20181012_134154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 flipV="1">
            <a:off x="642910" y="500042"/>
            <a:ext cx="3840000" cy="2880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714876" y="500042"/>
            <a:ext cx="392909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Arial Black" pitchFamily="34" charset="0"/>
                <a:cs typeface="Andalus" pitchFamily="18" charset="-78"/>
              </a:rPr>
              <a:t>Склеить получившиеся листы между собой. Жёлтый желательно поместить в середину. Аккуратно расправить складочки.</a:t>
            </a:r>
            <a:endParaRPr lang="ru-RU" sz="2400" dirty="0">
              <a:latin typeface="Arial Black" pitchFamily="34" charset="0"/>
              <a:cs typeface="Andalus" pitchFamily="18" charset="-78"/>
            </a:endParaRPr>
          </a:p>
        </p:txBody>
      </p:sp>
      <p:pic>
        <p:nvPicPr>
          <p:cNvPr id="4" name="Рисунок 3" descr="20181012_13425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6314" y="3549397"/>
            <a:ext cx="3839998" cy="2879998"/>
          </a:xfrm>
          <a:prstGeom prst="rect">
            <a:avLst/>
          </a:prstGeom>
        </p:spPr>
      </p:pic>
      <p:pic>
        <p:nvPicPr>
          <p:cNvPr id="5" name="Рисунок 4" descr="20181012_134257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V="1">
            <a:off x="642910" y="3571876"/>
            <a:ext cx="3839998" cy="2879999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1 класс\2020\МК ЛИСТ\20181012_134154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 flipV="1">
            <a:off x="642910" y="500042"/>
            <a:ext cx="3840000" cy="2880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929190" y="785794"/>
            <a:ext cx="342902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Arial Black" pitchFamily="34" charset="0"/>
                <a:cs typeface="Andalus" pitchFamily="18" charset="-78"/>
              </a:rPr>
              <a:t>Оформить картон резными заготовками оставшимися при вырезании жёлтого листа.</a:t>
            </a:r>
          </a:p>
        </p:txBody>
      </p:sp>
      <p:pic>
        <p:nvPicPr>
          <p:cNvPr id="4" name="Рисунок 3" descr="20181012_13425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6314" y="3549397"/>
            <a:ext cx="3839997" cy="2879998"/>
          </a:xfrm>
          <a:prstGeom prst="rect">
            <a:avLst/>
          </a:prstGeom>
        </p:spPr>
      </p:pic>
      <p:pic>
        <p:nvPicPr>
          <p:cNvPr id="5" name="Рисунок 4" descr="20181012_134257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910" y="3571876"/>
            <a:ext cx="3839998" cy="2879998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25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Тема25</Template>
  <TotalTime>326</TotalTime>
  <Words>208</Words>
  <Application>Microsoft Office PowerPoint</Application>
  <PresentationFormat>Экран (4:3)</PresentationFormat>
  <Paragraphs>37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Тема25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007</dc:creator>
  <cp:lastModifiedBy>007</cp:lastModifiedBy>
  <cp:revision>4</cp:revision>
  <dcterms:created xsi:type="dcterms:W3CDTF">2021-01-24T13:32:06Z</dcterms:created>
  <dcterms:modified xsi:type="dcterms:W3CDTF">2021-01-24T18:58:10Z</dcterms:modified>
</cp:coreProperties>
</file>