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61" r:id="rId3"/>
    <p:sldId id="275" r:id="rId4"/>
    <p:sldId id="276" r:id="rId5"/>
    <p:sldId id="262" r:id="rId6"/>
    <p:sldId id="280" r:id="rId7"/>
    <p:sldId id="279" r:id="rId8"/>
    <p:sldId id="277" r:id="rId9"/>
    <p:sldId id="278" r:id="rId10"/>
    <p:sldId id="281" r:id="rId11"/>
    <p:sldId id="282" r:id="rId12"/>
    <p:sldId id="283" r:id="rId13"/>
    <p:sldId id="257" r:id="rId14"/>
    <p:sldId id="284" r:id="rId15"/>
    <p:sldId id="272" r:id="rId16"/>
    <p:sldId id="28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7030A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982" autoAdjust="0"/>
  </p:normalViewPr>
  <p:slideViewPr>
    <p:cSldViewPr>
      <p:cViewPr>
        <p:scale>
          <a:sx n="80" d="100"/>
          <a:sy n="80" d="100"/>
        </p:scale>
        <p:origin x="312" y="3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00BDFC8-A6A2-4500-8942-5A8BF7144B7F}" type="doc">
      <dgm:prSet loTypeId="urn:microsoft.com/office/officeart/2005/8/layout/vList2" loCatId="list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0F83DE7A-ADEC-4B8F-B726-80DC286D8B05}">
      <dgm:prSet custT="1"/>
      <dgm:spPr/>
      <dgm:t>
        <a:bodyPr/>
        <a:lstStyle/>
        <a:p>
          <a:pPr rtl="0"/>
          <a:r>
            <a:rPr lang="en-US" sz="8800" b="1" i="1" dirty="0" smtClean="0">
              <a:solidFill>
                <a:schemeClr val="accent2">
                  <a:lumMod val="50000"/>
                </a:schemeClr>
              </a:solidFill>
            </a:rPr>
            <a:t>Feasts </a:t>
          </a:r>
          <a:r>
            <a:rPr lang="en-US" sz="5300" b="1" i="1" dirty="0" smtClean="0">
              <a:solidFill>
                <a:schemeClr val="accent2">
                  <a:lumMod val="50000"/>
                </a:schemeClr>
              </a:solidFill>
            </a:rPr>
            <a:t>(Module 5)</a:t>
          </a:r>
          <a:endParaRPr lang="ru-RU" sz="5300" b="1" i="1" dirty="0">
            <a:solidFill>
              <a:schemeClr val="accent2">
                <a:lumMod val="50000"/>
              </a:schemeClr>
            </a:solidFill>
          </a:endParaRPr>
        </a:p>
      </dgm:t>
    </dgm:pt>
    <dgm:pt modelId="{99535847-3969-494C-8E5E-D993A2F6EF98}" type="parTrans" cxnId="{10D552C1-2937-415E-A73A-303AFD63DF70}">
      <dgm:prSet/>
      <dgm:spPr/>
      <dgm:t>
        <a:bodyPr/>
        <a:lstStyle/>
        <a:p>
          <a:endParaRPr lang="ru-RU"/>
        </a:p>
      </dgm:t>
    </dgm:pt>
    <dgm:pt modelId="{14A34F5E-D9E2-4C73-9ADC-C84337E624A0}" type="sibTrans" cxnId="{10D552C1-2937-415E-A73A-303AFD63DF70}">
      <dgm:prSet/>
      <dgm:spPr/>
      <dgm:t>
        <a:bodyPr/>
        <a:lstStyle/>
        <a:p>
          <a:endParaRPr lang="ru-RU"/>
        </a:p>
      </dgm:t>
    </dgm:pt>
    <dgm:pt modelId="{8222B140-5673-445C-A6B2-EADC0687E364}" type="pres">
      <dgm:prSet presAssocID="{200BDFC8-A6A2-4500-8942-5A8BF7144B7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DCF4897-DD2F-407C-906A-34FDE9C885E9}" type="pres">
      <dgm:prSet presAssocID="{0F83DE7A-ADEC-4B8F-B726-80DC286D8B05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CBE1545-D05E-4098-B4F9-32E58152A854}" type="presOf" srcId="{0F83DE7A-ADEC-4B8F-B726-80DC286D8B05}" destId="{0DCF4897-DD2F-407C-906A-34FDE9C885E9}" srcOrd="0" destOrd="0" presId="urn:microsoft.com/office/officeart/2005/8/layout/vList2"/>
    <dgm:cxn modelId="{10D552C1-2937-415E-A73A-303AFD63DF70}" srcId="{200BDFC8-A6A2-4500-8942-5A8BF7144B7F}" destId="{0F83DE7A-ADEC-4B8F-B726-80DC286D8B05}" srcOrd="0" destOrd="0" parTransId="{99535847-3969-494C-8E5E-D993A2F6EF98}" sibTransId="{14A34F5E-D9E2-4C73-9ADC-C84337E624A0}"/>
    <dgm:cxn modelId="{A385B6E4-7901-41E2-A355-F70688851A10}" type="presOf" srcId="{200BDFC8-A6A2-4500-8942-5A8BF7144B7F}" destId="{8222B140-5673-445C-A6B2-EADC0687E364}" srcOrd="0" destOrd="0" presId="urn:microsoft.com/office/officeart/2005/8/layout/vList2"/>
    <dgm:cxn modelId="{4BD6FD5D-F3EE-4C09-9A1D-902BE4431E6A}" type="presParOf" srcId="{8222B140-5673-445C-A6B2-EADC0687E364}" destId="{0DCF4897-DD2F-407C-906A-34FDE9C885E9}" srcOrd="0" destOrd="0" presId="urn:microsoft.com/office/officeart/2005/8/layout/vList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DCF4897-DD2F-407C-906A-34FDE9C885E9}">
      <dsp:nvSpPr>
        <dsp:cNvPr id="0" name=""/>
        <dsp:cNvSpPr/>
      </dsp:nvSpPr>
      <dsp:spPr>
        <a:xfrm>
          <a:off x="0" y="3469"/>
          <a:ext cx="5643602" cy="1463085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25000"/>
                <a:satMod val="125000"/>
              </a:schemeClr>
            </a:gs>
            <a:gs pos="40000">
              <a:schemeClr val="accent2">
                <a:hueOff val="0"/>
                <a:satOff val="0"/>
                <a:lumOff val="0"/>
                <a:alphaOff val="0"/>
                <a:tint val="55000"/>
                <a:satMod val="13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59000"/>
                <a:satMod val="130000"/>
              </a:schemeClr>
            </a:gs>
            <a:gs pos="65000">
              <a:schemeClr val="accent2">
                <a:hueOff val="0"/>
                <a:satOff val="0"/>
                <a:lumOff val="0"/>
                <a:alphaOff val="0"/>
                <a:tint val="55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20000"/>
                <a:satMod val="125000"/>
              </a:schemeClr>
            </a:gs>
          </a:gsLst>
          <a:lin ang="5400000" scaled="0"/>
        </a:gradFill>
        <a:ln>
          <a:noFill/>
        </a:ln>
        <a:effectLst>
          <a:glow rad="63500">
            <a:schemeClr val="accent2">
              <a:hueOff val="0"/>
              <a:satOff val="0"/>
              <a:lumOff val="0"/>
              <a:alphaOff val="0"/>
              <a:alpha val="45000"/>
              <a:satMod val="12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32410" tIns="232410" rIns="232410" bIns="232410" numCol="1" spcCol="1270" anchor="ctr" anchorCtr="0">
          <a:noAutofit/>
        </a:bodyPr>
        <a:lstStyle/>
        <a:p>
          <a:pPr lvl="0" algn="l" defTabSz="2711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100" b="1" i="1" kern="1200" dirty="0" smtClean="0">
              <a:solidFill>
                <a:schemeClr val="accent2">
                  <a:lumMod val="50000"/>
                </a:schemeClr>
              </a:solidFill>
            </a:rPr>
            <a:t>Let`s celebrate</a:t>
          </a:r>
          <a:endParaRPr lang="ru-RU" sz="6100" b="1" i="1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0" y="3469"/>
        <a:ext cx="5643602" cy="146308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3B5D69-1DA7-4223-B26E-7274ADD93E59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A82C36-8987-4723-A17F-6DBE4D1BD93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A82C36-8987-4723-A17F-6DBE4D1BD936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gif"/><Relationship Id="rId3" Type="http://schemas.openxmlformats.org/officeDocument/2006/relationships/diagramLayout" Target="../diagrams/layout1.xml"/><Relationship Id="rId7" Type="http://schemas.openxmlformats.org/officeDocument/2006/relationships/image" Target="../media/image2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microsoft.com/office/2007/relationships/diagramDrawing" Target="../diagrams/drawin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gif"/><Relationship Id="rId3" Type="http://schemas.openxmlformats.org/officeDocument/2006/relationships/image" Target="../media/image32.gif"/><Relationship Id="rId7" Type="http://schemas.openxmlformats.org/officeDocument/2006/relationships/image" Target="../media/image35.gif"/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gif"/><Relationship Id="rId5" Type="http://schemas.openxmlformats.org/officeDocument/2006/relationships/image" Target="../media/image18.gif"/><Relationship Id="rId4" Type="http://schemas.openxmlformats.org/officeDocument/2006/relationships/image" Target="../media/image33.gi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3" Type="http://schemas.openxmlformats.org/officeDocument/2006/relationships/image" Target="../media/image5.gif"/><Relationship Id="rId7" Type="http://schemas.openxmlformats.org/officeDocument/2006/relationships/image" Target="../media/image9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gif"/><Relationship Id="rId4" Type="http://schemas.openxmlformats.org/officeDocument/2006/relationships/image" Target="../media/image6.gif"/><Relationship Id="rId9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928662" y="2571744"/>
          <a:ext cx="5643602" cy="18272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4214810" y="3214686"/>
            <a:ext cx="3557590" cy="67151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8" name="Picture 8" descr="Powerpoint Анимация Фейерверк графические заготовки Загрузит…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00694" y="0"/>
            <a:ext cx="3643306" cy="3905224"/>
          </a:xfrm>
          <a:prstGeom prst="rect">
            <a:avLst/>
          </a:prstGeom>
          <a:noFill/>
        </p:spPr>
      </p:pic>
      <p:pic>
        <p:nvPicPr>
          <p:cNvPr id="5130" name="Picture 10" descr="Animation Image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00100" y="4643446"/>
            <a:ext cx="3714776" cy="1897942"/>
          </a:xfrm>
          <a:prstGeom prst="rect">
            <a:avLst/>
          </a:prstGeom>
          <a:noFill/>
        </p:spPr>
      </p:pic>
      <p:pic>
        <p:nvPicPr>
          <p:cNvPr id="5132" name="Picture 12" descr="Прочее Gif анимация, аватары, скачать анимацию, анимация для сайта, форума, блога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71472" y="214290"/>
            <a:ext cx="2643206" cy="262615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286380" y="4643446"/>
            <a:ext cx="3571900" cy="1477328"/>
          </a:xfrm>
          <a:prstGeom prst="rect">
            <a:avLst/>
          </a:prstGeom>
          <a:ln>
            <a:solidFill>
              <a:schemeClr val="tx1"/>
            </a:solidFill>
            <a:prstDash val="lgDashDot"/>
          </a:ln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7030A0"/>
                </a:solidFill>
              </a:rPr>
              <a:t>Презентацию подготовила учитель английского языка КГБОУ»Кедровый кадетский корпус» Доценко Светлана Васильевна  </a:t>
            </a:r>
            <a:endParaRPr lang="ru-RU" b="1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s://avatars.mds.yandex.net/get-ynews/1779694/ee4349bf9f4fa0945a5f314a76cada1e/185x1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428604"/>
            <a:ext cx="1762125" cy="952500"/>
          </a:xfrm>
          <a:prstGeom prst="rect">
            <a:avLst/>
          </a:prstGeom>
          <a:noFill/>
        </p:spPr>
      </p:pic>
      <p:pic>
        <p:nvPicPr>
          <p:cNvPr id="36868" name="Picture 4" descr="https://lady-fler.ru/wp-content/uploads/2018/11/roza-kustovaya-25-sht-300x3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60" y="3786190"/>
            <a:ext cx="2857500" cy="2857500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Ordering flowers</a:t>
            </a:r>
            <a:b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Заказываем цветы</a:t>
            </a:r>
            <a:endParaRPr lang="ru-RU" b="1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054485"/>
          </a:xfrm>
        </p:spPr>
        <p:txBody>
          <a:bodyPr>
            <a:normAutofit fontScale="92500" lnSpcReduction="10000"/>
          </a:bodyPr>
          <a:lstStyle/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научиться заказывать цветы по телефону на английском языке</a:t>
            </a:r>
          </a:p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marL="514350" indent="-514350"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узнать названия цветов;</a:t>
            </a:r>
          </a:p>
          <a:p>
            <a:pPr marL="514350" indent="-514350"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выучить речевые клише;</a:t>
            </a:r>
          </a:p>
          <a:p>
            <a:pPr marL="514350" indent="-514350"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составить и выучить диалог</a:t>
            </a:r>
          </a:p>
          <a:p>
            <a:pPr marL="514350" indent="-51435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50" name="Picture 10" descr="https://makeupkey.ru/wp-content/uploads/2019/11/2018Nature___Flowers_White_daisy_with_yellow_center_close-up_122702_-300x2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500042"/>
            <a:ext cx="1571636" cy="1285884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2357422" y="785794"/>
            <a:ext cx="1428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dahlia</a:t>
            </a:r>
            <a:endParaRPr lang="ru-RU" sz="2800" dirty="0"/>
          </a:p>
        </p:txBody>
      </p:sp>
      <p:sp>
        <p:nvSpPr>
          <p:cNvPr id="21" name="TextBox 20"/>
          <p:cNvSpPr txBox="1"/>
          <p:nvPr/>
        </p:nvSpPr>
        <p:spPr>
          <a:xfrm>
            <a:off x="2285984" y="5357826"/>
            <a:ext cx="15716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gladiolus</a:t>
            </a:r>
            <a:endParaRPr lang="ru-RU" sz="2800" dirty="0"/>
          </a:p>
        </p:txBody>
      </p:sp>
      <p:sp>
        <p:nvSpPr>
          <p:cNvPr id="23" name="TextBox 22"/>
          <p:cNvSpPr txBox="1"/>
          <p:nvPr/>
        </p:nvSpPr>
        <p:spPr>
          <a:xfrm>
            <a:off x="6429388" y="857232"/>
            <a:ext cx="1785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chamomile</a:t>
            </a:r>
            <a:endParaRPr lang="ru-RU" sz="2800" dirty="0"/>
          </a:p>
        </p:txBody>
      </p:sp>
      <p:pic>
        <p:nvPicPr>
          <p:cNvPr id="35854" name="Picture 14" descr="https://www.5-nt.ru/Storage/Image/BlogItemGardener/Image/descr/7755/l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714620"/>
            <a:ext cx="1571636" cy="1428760"/>
          </a:xfrm>
          <a:prstGeom prst="rect">
            <a:avLst/>
          </a:prstGeom>
          <a:noFill/>
        </p:spPr>
      </p:pic>
      <p:sp>
        <p:nvSpPr>
          <p:cNvPr id="25" name="TextBox 24"/>
          <p:cNvSpPr txBox="1"/>
          <p:nvPr/>
        </p:nvSpPr>
        <p:spPr>
          <a:xfrm>
            <a:off x="6500826" y="3357562"/>
            <a:ext cx="10715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lilies</a:t>
            </a:r>
            <a:endParaRPr lang="ru-RU" sz="2800" dirty="0"/>
          </a:p>
        </p:txBody>
      </p:sp>
      <p:pic>
        <p:nvPicPr>
          <p:cNvPr id="3074" name="Picture 2" descr="https://img.farmforage.com/img/agro-2019/gladiolusi-opisanie-luchshih-sortov-dlya-sada-1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5143512"/>
            <a:ext cx="1571635" cy="1357322"/>
          </a:xfrm>
          <a:prstGeom prst="rect">
            <a:avLst/>
          </a:prstGeom>
          <a:noFill/>
        </p:spPr>
      </p:pic>
      <p:pic>
        <p:nvPicPr>
          <p:cNvPr id="3078" name="Picture 6" descr="https://i.artfile.ru/s/1011903_200216_16_ArtFile_ru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5000636"/>
            <a:ext cx="1643074" cy="1452561"/>
          </a:xfrm>
          <a:prstGeom prst="rect">
            <a:avLst/>
          </a:prstGeom>
          <a:noFill/>
        </p:spPr>
      </p:pic>
      <p:sp>
        <p:nvSpPr>
          <p:cNvPr id="26" name="TextBox 25"/>
          <p:cNvSpPr txBox="1"/>
          <p:nvPr/>
        </p:nvSpPr>
        <p:spPr>
          <a:xfrm>
            <a:off x="6429388" y="5357826"/>
            <a:ext cx="10715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aster</a:t>
            </a:r>
            <a:endParaRPr lang="ru-RU" sz="2800" dirty="0"/>
          </a:p>
        </p:txBody>
      </p:sp>
      <p:pic>
        <p:nvPicPr>
          <p:cNvPr id="6146" name="Picture 2" descr="https://cache.desktopnexus.com/thumbseg/1831/1831978-thumbnail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0034" y="571480"/>
            <a:ext cx="1643074" cy="1428760"/>
          </a:xfrm>
          <a:prstGeom prst="rect">
            <a:avLst/>
          </a:prstGeom>
          <a:noFill/>
        </p:spPr>
      </p:pic>
      <p:pic>
        <p:nvPicPr>
          <p:cNvPr id="6148" name="Picture 4" descr="https://www.stihi.ru/pics/2018/08/20/5771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1472" y="2714620"/>
            <a:ext cx="1643074" cy="1447794"/>
          </a:xfrm>
          <a:prstGeom prst="rect">
            <a:avLst/>
          </a:prstGeom>
          <a:noFill/>
        </p:spPr>
      </p:pic>
      <p:sp>
        <p:nvSpPr>
          <p:cNvPr id="24" name="TextBox 23"/>
          <p:cNvSpPr txBox="1"/>
          <p:nvPr/>
        </p:nvSpPr>
        <p:spPr>
          <a:xfrm>
            <a:off x="2571736" y="3286124"/>
            <a:ext cx="11178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peony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57166"/>
            <a:ext cx="4357718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4572000" y="3786190"/>
            <a:ext cx="414340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Flower Type: </a:t>
            </a:r>
            <a:r>
              <a:rPr lang="en-US" sz="2400" b="1" i="1" dirty="0" smtClean="0"/>
              <a:t>Rose</a:t>
            </a:r>
          </a:p>
          <a:p>
            <a:r>
              <a:rPr lang="en-US" sz="2400" b="1" dirty="0" smtClean="0"/>
              <a:t>Quantity: </a:t>
            </a:r>
            <a:r>
              <a:rPr lang="en-US" sz="2400" b="1" i="1" dirty="0" smtClean="0"/>
              <a:t>a dozen</a:t>
            </a:r>
          </a:p>
          <a:p>
            <a:r>
              <a:rPr lang="en-US" sz="2400" b="1" dirty="0" smtClean="0"/>
              <a:t>Name: </a:t>
            </a:r>
            <a:r>
              <a:rPr lang="en-US" sz="2400" b="1" i="1" dirty="0" smtClean="0"/>
              <a:t>Ms Laura Johnson</a:t>
            </a:r>
          </a:p>
          <a:p>
            <a:r>
              <a:rPr lang="en-US" sz="2400" b="1" dirty="0" smtClean="0"/>
              <a:t>Full Address: </a:t>
            </a:r>
            <a:r>
              <a:rPr lang="en-US" sz="2400" b="1" i="1" dirty="0" smtClean="0"/>
              <a:t>25 </a:t>
            </a:r>
            <a:r>
              <a:rPr lang="en-US" sz="2400" b="1" i="1" dirty="0" err="1" smtClean="0"/>
              <a:t>Blackheath</a:t>
            </a:r>
            <a:r>
              <a:rPr lang="en-US" sz="2400" b="1" i="1" dirty="0" smtClean="0"/>
              <a:t> Green, London</a:t>
            </a:r>
          </a:p>
          <a:p>
            <a:r>
              <a:rPr lang="en-US" sz="2400" b="1" dirty="0" smtClean="0"/>
              <a:t>Price: </a:t>
            </a:r>
            <a:r>
              <a:rPr lang="en-US" sz="2400" b="1" i="1" dirty="0" smtClean="0"/>
              <a:t>40 euro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428604"/>
            <a:ext cx="7215238" cy="5697559"/>
          </a:xfrm>
        </p:spPr>
        <p:txBody>
          <a:bodyPr/>
          <a:lstStyle/>
          <a:p>
            <a:pPr algn="ctr">
              <a:buNone/>
            </a:pPr>
            <a:r>
              <a:rPr lang="en-US" sz="4000" b="1" u="sng" dirty="0" smtClean="0">
                <a:solidFill>
                  <a:srgbClr val="FF0000"/>
                </a:solidFill>
                <a:latin typeface="Georgia" pitchFamily="18" charset="0"/>
              </a:rPr>
              <a:t>Your homework:</a:t>
            </a:r>
            <a:r>
              <a:rPr lang="en-US" sz="4000" b="1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</a:p>
          <a:p>
            <a:pPr algn="ctr">
              <a:buNone/>
            </a:pPr>
            <a:endParaRPr lang="ru-RU" sz="3600" b="1" dirty="0" smtClean="0">
              <a:latin typeface="Georgia" pitchFamily="18" charset="0"/>
            </a:endParaRPr>
          </a:p>
          <a:p>
            <a:pPr algn="ctr">
              <a:buNone/>
            </a:pPr>
            <a:r>
              <a:rPr lang="en-US" sz="3600" b="1" dirty="0" smtClean="0">
                <a:latin typeface="+mj-lt"/>
              </a:rPr>
              <a:t>SB ex. 4, p.52 </a:t>
            </a:r>
            <a:endParaRPr lang="ru-RU" sz="3600" b="1" dirty="0" smtClean="0">
              <a:latin typeface="+mj-lt"/>
            </a:endParaRPr>
          </a:p>
          <a:p>
            <a:pPr algn="ctr">
              <a:buNone/>
            </a:pPr>
            <a:r>
              <a:rPr lang="en-US" sz="3600" b="1" dirty="0" smtClean="0">
                <a:latin typeface="+mj-lt"/>
              </a:rPr>
              <a:t>(</a:t>
            </a:r>
            <a:r>
              <a:rPr lang="ru-RU" sz="3600" b="1" dirty="0" smtClean="0">
                <a:latin typeface="+mj-lt"/>
              </a:rPr>
              <a:t>выучить диалог </a:t>
            </a:r>
            <a:r>
              <a:rPr lang="ru-RU" sz="3600" b="1" dirty="0" err="1" smtClean="0">
                <a:latin typeface="+mj-lt"/>
              </a:rPr>
              <a:t>н</a:t>
            </a:r>
            <a:r>
              <a:rPr lang="ru-RU" sz="3600" b="1" dirty="0" smtClean="0">
                <a:latin typeface="+mj-lt"/>
              </a:rPr>
              <a:t>/</a:t>
            </a:r>
            <a:r>
              <a:rPr lang="ru-RU" sz="3600" b="1" dirty="0" err="1" smtClean="0">
                <a:latin typeface="+mj-lt"/>
              </a:rPr>
              <a:t>з</a:t>
            </a:r>
            <a:r>
              <a:rPr lang="en-US" sz="3600" b="1" dirty="0" smtClean="0">
                <a:latin typeface="+mj-lt"/>
              </a:rPr>
              <a:t>),</a:t>
            </a:r>
          </a:p>
          <a:p>
            <a:pPr algn="ctr">
              <a:buNone/>
            </a:pPr>
            <a:r>
              <a:rPr lang="en-US" sz="3600" b="1" dirty="0" smtClean="0">
                <a:latin typeface="+mj-lt"/>
              </a:rPr>
              <a:t>   WB ex.1</a:t>
            </a:r>
            <a:r>
              <a:rPr lang="ru-RU" sz="3600" b="1" dirty="0" smtClean="0">
                <a:latin typeface="+mj-lt"/>
              </a:rPr>
              <a:t> - </a:t>
            </a:r>
            <a:r>
              <a:rPr lang="en-US" sz="3600" b="1" dirty="0" smtClean="0">
                <a:latin typeface="+mj-lt"/>
              </a:rPr>
              <a:t>4,p.3</a:t>
            </a:r>
            <a:r>
              <a:rPr lang="ru-RU" sz="3600" b="1" dirty="0" smtClean="0">
                <a:latin typeface="+mj-lt"/>
              </a:rPr>
              <a:t>3</a:t>
            </a:r>
          </a:p>
          <a:p>
            <a:pPr algn="ctr">
              <a:buNone/>
            </a:pPr>
            <a:r>
              <a:rPr lang="ru-RU" sz="3600" b="1" smtClean="0">
                <a:latin typeface="+mj-lt"/>
              </a:rPr>
              <a:t>повторить </a:t>
            </a:r>
            <a:r>
              <a:rPr lang="ru-RU" sz="3600" b="1" dirty="0" smtClean="0">
                <a:latin typeface="+mj-lt"/>
              </a:rPr>
              <a:t>материал модуля 5</a:t>
            </a:r>
            <a:r>
              <a:rPr lang="en-US" sz="3600" b="1" dirty="0" smtClean="0">
                <a:latin typeface="Footlight MT Light" pitchFamily="18" charset="0"/>
              </a:rPr>
              <a:t>            </a:t>
            </a:r>
          </a:p>
          <a:p>
            <a:pPr algn="ctr">
              <a:buNone/>
            </a:pPr>
            <a:endParaRPr lang="en-US" b="1" dirty="0" smtClean="0">
              <a:latin typeface="Georgia" pitchFamily="18" charset="0"/>
            </a:endParaRPr>
          </a:p>
          <a:p>
            <a:pPr algn="ctr">
              <a:buNone/>
            </a:pPr>
            <a:endParaRPr lang="en-US" b="1" dirty="0" smtClean="0">
              <a:latin typeface="Georgia" pitchFamily="18" charset="0"/>
            </a:endParaRPr>
          </a:p>
          <a:p>
            <a:pPr algn="ctr">
              <a:buNone/>
            </a:pPr>
            <a:endParaRPr lang="en-US" sz="4000" b="1" dirty="0" smtClean="0">
              <a:solidFill>
                <a:srgbClr val="FF0000"/>
              </a:solidFill>
              <a:latin typeface="Georgia" pitchFamily="18" charset="0"/>
            </a:endParaRPr>
          </a:p>
        </p:txBody>
      </p:sp>
      <p:pic>
        <p:nvPicPr>
          <p:cNvPr id="4" name="Рисунок 3" descr="Ух, здорово! анимация смайлик gif картинка рисунок аватар скачать бесплатно фото открытка jpg png аватарка гифк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2214554"/>
            <a:ext cx="5643602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1" descr="Рисунок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68" y="1071546"/>
            <a:ext cx="2000232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9" name="Picture 13" descr="http://www.pogorele-school.edusite.ru/images/2603432-85efca710289caaf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2928934"/>
            <a:ext cx="3000396" cy="3048001"/>
          </a:xfrm>
          <a:prstGeom prst="rect">
            <a:avLst/>
          </a:prstGeom>
          <a:noFill/>
        </p:spPr>
      </p:pic>
      <p:sp>
        <p:nvSpPr>
          <p:cNvPr id="19" name="Заголовок 1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54230"/>
          </a:xfrm>
        </p:spPr>
        <p:txBody>
          <a:bodyPr>
            <a:noAutofit/>
          </a:bodyPr>
          <a:lstStyle/>
          <a:p>
            <a:r>
              <a:rPr lang="en-US" sz="9600" b="1" dirty="0" smtClean="0">
                <a:solidFill>
                  <a:srgbClr val="0070C0"/>
                </a:solidFill>
              </a:rPr>
              <a:t>Reflection</a:t>
            </a:r>
            <a:br>
              <a:rPr lang="en-US" sz="9600" b="1" dirty="0" smtClean="0">
                <a:solidFill>
                  <a:srgbClr val="0070C0"/>
                </a:solidFill>
              </a:rPr>
            </a:br>
            <a:r>
              <a:rPr lang="ru-RU" sz="3200" b="1" dirty="0" smtClean="0">
                <a:solidFill>
                  <a:srgbClr val="0070C0"/>
                </a:solidFill>
              </a:rPr>
              <a:t>(</a:t>
            </a:r>
            <a:r>
              <a:rPr lang="ru-RU" sz="3600" b="1" dirty="0" smtClean="0">
                <a:solidFill>
                  <a:srgbClr val="0070C0"/>
                </a:solidFill>
              </a:rPr>
              <a:t>заполните карту самооценки)</a:t>
            </a:r>
            <a:endParaRPr lang="ru-RU" sz="96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74638"/>
            <a:ext cx="7215238" cy="11430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b="1" i="1" dirty="0" smtClean="0">
                <a:solidFill>
                  <a:srgbClr val="7030A0"/>
                </a:solidFill>
                <a:latin typeface="Georgia" pitchFamily="18" charset="0"/>
              </a:rPr>
              <a:t>Thank you for the lesson!</a:t>
            </a:r>
            <a:endParaRPr lang="ru-RU" dirty="0">
              <a:solidFill>
                <a:srgbClr val="7030A0"/>
              </a:solidFill>
              <a:latin typeface="Georgia" pitchFamily="18" charset="0"/>
            </a:endParaRPr>
          </a:p>
        </p:txBody>
      </p:sp>
      <p:pic>
        <p:nvPicPr>
          <p:cNvPr id="6148" name="Picture 4" descr="Школьные анимации - Мультики, мультфильмы - Анимация, аниме, анимашки - Машка - Анимашка: скачать анимации картинки анимашки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214422"/>
            <a:ext cx="1571636" cy="2326837"/>
          </a:xfrm>
          <a:prstGeom prst="rect">
            <a:avLst/>
          </a:prstGeom>
          <a:noFill/>
        </p:spPr>
      </p:pic>
      <p:pic>
        <p:nvPicPr>
          <p:cNvPr id="6150" name="Picture 6" descr="Animation Library Musicians and Singers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2264" y="3000372"/>
            <a:ext cx="2221634" cy="3071834"/>
          </a:xfrm>
          <a:prstGeom prst="rect">
            <a:avLst/>
          </a:prstGeom>
          <a:noFill/>
        </p:spPr>
      </p:pic>
      <p:pic>
        <p:nvPicPr>
          <p:cNvPr id="6152" name="Picture 8" descr="to copy animations of picture (2) - Танцы - - Красивые gif анимашки, фотографии, смайлы, фотки на аву - Скачать бесплатно картин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59708" y="3714752"/>
            <a:ext cx="1940722" cy="2794641"/>
          </a:xfrm>
          <a:prstGeom prst="rect">
            <a:avLst/>
          </a:prstGeom>
          <a:noFill/>
        </p:spPr>
      </p:pic>
      <p:pic>
        <p:nvPicPr>
          <p:cNvPr id="6154" name="Picture 10" descr="Игры мишки теди анимация - Тедди - Анимация, аниме, анимашки - Машка - Анимашка: скачать анимации картинки анимашки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29058" y="3714752"/>
            <a:ext cx="2134332" cy="2519058"/>
          </a:xfrm>
          <a:prstGeom prst="rect">
            <a:avLst/>
          </a:prstGeom>
          <a:noFill/>
        </p:spPr>
      </p:pic>
      <p:pic>
        <p:nvPicPr>
          <p:cNvPr id="6156" name="Picture 12" descr="Анимированные картинки о музыке, музыкальные анимашки Smayls.ru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28992" y="142852"/>
            <a:ext cx="2152656" cy="3214710"/>
          </a:xfrm>
          <a:prstGeom prst="rect">
            <a:avLst/>
          </a:prstGeom>
          <a:noFill/>
        </p:spPr>
      </p:pic>
      <p:pic>
        <p:nvPicPr>
          <p:cNvPr id="6158" name="Picture 14" descr="Подарки-Gif - Мои файлы - GifZona - GIF анимация, gif Animation, коллекция ГИФ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2910" y="3429000"/>
            <a:ext cx="485775" cy="2838450"/>
          </a:xfrm>
          <a:prstGeom prst="rect">
            <a:avLst/>
          </a:prstGeom>
          <a:noFill/>
        </p:spPr>
      </p:pic>
      <p:pic>
        <p:nvPicPr>
          <p:cNvPr id="6160" name="Picture 16" descr="Подарки-Gif - Мои файлы - GifZona - GIF анимация, gif Animation, коллекция ГИФ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0034" y="428604"/>
            <a:ext cx="485775" cy="2838450"/>
          </a:xfrm>
          <a:prstGeom prst="rect">
            <a:avLst/>
          </a:prstGeom>
          <a:noFill/>
        </p:spPr>
      </p:pic>
      <p:pic>
        <p:nvPicPr>
          <p:cNvPr id="6162" name="Picture 18" descr="Подарки-Gif - Мои файлы - GifZona - GIF анимация, gif Animation, коллекция ГИФ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286776" y="285728"/>
            <a:ext cx="485775" cy="2838450"/>
          </a:xfrm>
          <a:prstGeom prst="rect">
            <a:avLst/>
          </a:prstGeom>
          <a:noFill/>
        </p:spPr>
      </p:pic>
      <p:pic>
        <p:nvPicPr>
          <p:cNvPr id="6164" name="Picture 20" descr="GIF. АНИМАЦИЯ.ГИПЕРИНФО. GIF.(13) - Анимация - КАТАЛОГ СТАТЕЙ - ГИПЕРИНФО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357818" y="1643050"/>
            <a:ext cx="1302821" cy="2143140"/>
          </a:xfrm>
          <a:prstGeom prst="rect">
            <a:avLst/>
          </a:prstGeom>
          <a:noFill/>
        </p:spPr>
      </p:pic>
      <p:sp>
        <p:nvSpPr>
          <p:cNvPr id="15" name="Овал 14"/>
          <p:cNvSpPr/>
          <p:nvPr/>
        </p:nvSpPr>
        <p:spPr>
          <a:xfrm>
            <a:off x="5286380" y="2928934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одержимое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4095747" y="3244334"/>
            <a:ext cx="9525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(</a:t>
            </a:r>
            <a:r>
              <a:rPr lang="en-US" dirty="0" smtClean="0"/>
              <a:t>Word</a:t>
            </a:r>
            <a:r>
              <a:rPr lang="ru-RU" dirty="0" smtClean="0"/>
              <a:t>),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Яндекс</a:t>
            </a:r>
            <a:r>
              <a:rPr lang="ru-RU" dirty="0" smtClean="0"/>
              <a:t>. Картинки</a:t>
            </a:r>
          </a:p>
          <a:p>
            <a:r>
              <a:rPr lang="ru-RU" dirty="0" smtClean="0"/>
              <a:t>Учебник </a:t>
            </a:r>
            <a:r>
              <a:rPr lang="ru-RU" dirty="0" smtClean="0"/>
              <a:t>«Английский в фокусе» ("</a:t>
            </a:r>
            <a:r>
              <a:rPr lang="ru-RU" dirty="0" err="1" smtClean="0"/>
              <a:t>Spotlight</a:t>
            </a:r>
            <a:r>
              <a:rPr lang="ru-RU" dirty="0" smtClean="0"/>
              <a:t> 6"), авторы: Ю.Е. Ваулина, Д. Дули, О.Е. </a:t>
            </a:r>
            <a:r>
              <a:rPr lang="ru-RU" dirty="0" err="1" smtClean="0"/>
              <a:t>Подоляко</a:t>
            </a:r>
            <a:r>
              <a:rPr lang="ru-RU" dirty="0" smtClean="0"/>
              <a:t>, В. Эванс и </a:t>
            </a:r>
            <a:r>
              <a:rPr lang="ru-RU" dirty="0" smtClean="0"/>
              <a:t>др. </a:t>
            </a:r>
            <a:r>
              <a:rPr lang="en-US" dirty="0" smtClean="0"/>
              <a:t>PDF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Кулич и пасхальные яйца - Пасха 2014 открытки - Анимационные блестящие картинки GIF - Анимашки блестяшки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852"/>
            <a:ext cx="3357554" cy="2428892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perspectiveContrastingRightFacing"/>
            <a:lightRig rig="threePt" dir="t"/>
          </a:scene3d>
        </p:spPr>
      </p:pic>
      <p:pic>
        <p:nvPicPr>
          <p:cNvPr id="5" name="Рисунок 4" descr="Новый год Анимашки, анимационные картинки скачать бесплатно, анимированные картинки Новый год бесплатные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1928802"/>
            <a:ext cx="2928958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8" name="Picture 2" descr="Moi_belle Главный портал брюнеток, портал для брюнеток - bruneta.ru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6963" y="3714752"/>
            <a:ext cx="3197037" cy="2500330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isometricOffAxis2Left"/>
            <a:lightRig rig="threePt" dir="t"/>
          </a:scene3d>
        </p:spPr>
      </p:pic>
      <p:pic>
        <p:nvPicPr>
          <p:cNvPr id="29700" name="Picture 4" descr="Томский государственный педагогический университет, Факультет иностранных языков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596" y="4357694"/>
            <a:ext cx="3443645" cy="2238369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isometricOffAxis1Right"/>
            <a:lightRig rig="threePt" dir="t"/>
          </a:scene3d>
        </p:spPr>
      </p:pic>
      <p:pic>
        <p:nvPicPr>
          <p:cNvPr id="29702" name="Picture 6" descr="Бесплатные открытки картинки скачать бесплатно на телефон, для рабочего стола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57489" y="142852"/>
            <a:ext cx="3071834" cy="23038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704" name="Picture 8" descr="месяц МАРТ - 27 Февраля 2013 - Знаменательные даты - Локнянская школьная библиотека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7158" y="2786058"/>
            <a:ext cx="2743164" cy="1828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10" descr="mother's day roses clipart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857620" y="4286256"/>
            <a:ext cx="2433843" cy="2352671"/>
          </a:xfrm>
          <a:prstGeom prst="rect">
            <a:avLst/>
          </a:prstGeom>
          <a:noFill/>
        </p:spPr>
      </p:pic>
      <p:pic>
        <p:nvPicPr>
          <p:cNvPr id="14338" name="Picture 2" descr="https://2.bp.blogspot.com/-_a7_KT373IM/UnPxrb9OiwI/AAAAAAAAATk/f-O2RPkanW8/s320/9268HappyHalloween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 rot="600000">
            <a:off x="6190399" y="424887"/>
            <a:ext cx="2621372" cy="27814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-5"/>
          <a:ext cx="8229600" cy="68932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681055">
                <a:tc gridSpan="2"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Let’s prepare for the celebration</a:t>
                      </a:r>
                      <a:endParaRPr lang="ru-RU" sz="3200" dirty="0" smtClean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Match</a:t>
                      </a:r>
                      <a:r>
                        <a:rPr lang="en-US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the words to make collocations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00931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r>
                        <a:rPr lang="en-US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  take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a)    wreaths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00931">
                <a:tc>
                  <a:txBody>
                    <a:bodyPr/>
                    <a:lstStyle/>
                    <a:p>
                      <a:pPr marL="342900" indent="-342900">
                        <a:buAutoNum type="arabicPeriod" startAt="2"/>
                      </a:pP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  wear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b)    traditional food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00931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3.    exchange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c)     the fireworks display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00931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4.    make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d)     streamers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00931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5.    eat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e)     the house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00931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6.    watch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f)      lamps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00931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7.    throw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g)     costumes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00931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8.     perform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h)      gifts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00931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9.     light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)       pictures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00931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10.   decorate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j)      tricks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Keys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214974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1 </a:t>
            </a:r>
            <a:r>
              <a:rPr lang="en-US" dirty="0" err="1" smtClean="0"/>
              <a:t>i</a:t>
            </a:r>
            <a:endParaRPr lang="en-US" dirty="0" smtClean="0"/>
          </a:p>
          <a:p>
            <a:r>
              <a:rPr lang="en-US" dirty="0" smtClean="0"/>
              <a:t>2 g</a:t>
            </a:r>
          </a:p>
          <a:p>
            <a:r>
              <a:rPr lang="en-US" dirty="0" smtClean="0"/>
              <a:t>3  h</a:t>
            </a:r>
          </a:p>
          <a:p>
            <a:r>
              <a:rPr lang="en-US" dirty="0" smtClean="0"/>
              <a:t>4 a</a:t>
            </a:r>
          </a:p>
          <a:p>
            <a:r>
              <a:rPr lang="en-US" dirty="0" smtClean="0"/>
              <a:t>5 b</a:t>
            </a:r>
          </a:p>
          <a:p>
            <a:r>
              <a:rPr lang="en-US" dirty="0" smtClean="0"/>
              <a:t>6 c</a:t>
            </a:r>
          </a:p>
          <a:p>
            <a:r>
              <a:rPr lang="en-US" dirty="0" smtClean="0"/>
              <a:t>7 d</a:t>
            </a:r>
          </a:p>
          <a:p>
            <a:r>
              <a:rPr lang="en-US" dirty="0" smtClean="0"/>
              <a:t>8 j</a:t>
            </a:r>
          </a:p>
          <a:p>
            <a:r>
              <a:rPr lang="en-US" dirty="0" smtClean="0"/>
              <a:t>9 f</a:t>
            </a:r>
          </a:p>
          <a:p>
            <a:r>
              <a:rPr lang="en-US" dirty="0" smtClean="0"/>
              <a:t>10 e</a:t>
            </a:r>
            <a:endParaRPr lang="ru-RU" dirty="0"/>
          </a:p>
        </p:txBody>
      </p:sp>
      <p:pic>
        <p:nvPicPr>
          <p:cNvPr id="28676" name="Picture 4" descr="https://i.ytimg.com/vi/ZlvQ5CXyRSE/mq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4286256"/>
            <a:ext cx="3429024" cy="2143140"/>
          </a:xfrm>
          <a:prstGeom prst="rect">
            <a:avLst/>
          </a:prstGeom>
          <a:noFill/>
        </p:spPr>
      </p:pic>
      <p:pic>
        <p:nvPicPr>
          <p:cNvPr id="28678" name="Picture 6" descr="http://vshodi-nagaibak.ru/upload/resize_cache/iblock/ea2/400_400_1/ea2b31feb07242536e2bd080aa880fd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0" y="3286124"/>
            <a:ext cx="3810000" cy="2695576"/>
          </a:xfrm>
          <a:prstGeom prst="rect">
            <a:avLst/>
          </a:prstGeom>
          <a:noFill/>
        </p:spPr>
      </p:pic>
      <p:pic>
        <p:nvPicPr>
          <p:cNvPr id="28680" name="Picture 8" descr="https://cs.pikabu.ru/post_img/2013-01_3/1358062276_16508011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976" y="928670"/>
            <a:ext cx="3429024" cy="2143140"/>
          </a:xfrm>
          <a:prstGeom prst="rect">
            <a:avLst/>
          </a:prstGeom>
          <a:noFill/>
        </p:spPr>
      </p:pic>
      <p:pic>
        <p:nvPicPr>
          <p:cNvPr id="28682" name="Picture 10" descr="https://avatars.mds.yandex.net/get-pdb/1221986/04890184-928d-476d-b61c-07db5ca29843/s37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428860" y="1714488"/>
            <a:ext cx="3571875" cy="2381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42852"/>
            <a:ext cx="9001156" cy="6715148"/>
          </a:xfrm>
        </p:spPr>
        <p:txBody>
          <a:bodyPr>
            <a:normAutofit/>
          </a:bodyPr>
          <a:lstStyle/>
          <a:p>
            <a:r>
              <a:rPr lang="en-US" sz="33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Caslon Pro Bold" pitchFamily="18" charset="0"/>
              </a:rPr>
              <a:t>take pictures-   </a:t>
            </a:r>
            <a:r>
              <a:rPr lang="ru-RU" sz="33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фотографировать</a:t>
            </a:r>
            <a:endParaRPr lang="ru-RU" sz="33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33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Caslon Pro Bold" pitchFamily="18" charset="0"/>
              </a:rPr>
              <a:t>wear costumes- </a:t>
            </a:r>
            <a:r>
              <a:rPr lang="ru-RU" sz="33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надевать костюмы</a:t>
            </a:r>
            <a:endParaRPr lang="ru-RU" sz="33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33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Caslon Pro Bold" pitchFamily="18" charset="0"/>
              </a:rPr>
              <a:t>exchange gifts-</a:t>
            </a:r>
            <a:r>
              <a:rPr lang="ru-RU" sz="33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33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Caslon Pro Bold" pitchFamily="18" charset="0"/>
              </a:rPr>
              <a:t> </a:t>
            </a:r>
            <a:r>
              <a:rPr lang="ru-RU" sz="33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обмениваться подарками</a:t>
            </a:r>
            <a:endParaRPr lang="ru-RU" sz="33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33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Caslon Pro Bold"/>
              </a:rPr>
              <a:t>make</a:t>
            </a:r>
            <a:r>
              <a:rPr lang="en-US" sz="33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Caslon Pro Bold" pitchFamily="18" charset="0"/>
              </a:rPr>
              <a:t> wreaths- </a:t>
            </a:r>
            <a:r>
              <a:rPr lang="ru-RU" sz="33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делать венки</a:t>
            </a:r>
            <a:endParaRPr lang="ru-RU" sz="33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33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3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Caslon Pro Bold"/>
              </a:rPr>
              <a:t>decorate the house </a:t>
            </a:r>
            <a:r>
              <a:rPr lang="en-US" sz="33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  <a:r>
              <a:rPr lang="ru-RU" sz="33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украшать дом                        </a:t>
            </a:r>
            <a:endParaRPr lang="ru-RU" sz="33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33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Caslon Pro Bold" pitchFamily="18" charset="0"/>
              </a:rPr>
              <a:t>eat traditional food- </a:t>
            </a:r>
            <a:r>
              <a:rPr lang="ru-RU" sz="33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есть национальное блюдо</a:t>
            </a:r>
            <a:endParaRPr lang="en-US" sz="3300" b="1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33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Caslon Pro Bold"/>
              </a:rPr>
              <a:t>light lamps</a:t>
            </a:r>
            <a:r>
              <a:rPr lang="ru-RU" sz="33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sz="33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  <a:r>
              <a:rPr lang="ru-RU" sz="33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зажигать лампы</a:t>
            </a:r>
          </a:p>
          <a:p>
            <a:r>
              <a:rPr lang="en-US" sz="33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Caslon Pro Bold" pitchFamily="18" charset="0"/>
              </a:rPr>
              <a:t>watch a fireworks -  </a:t>
            </a:r>
            <a:r>
              <a:rPr lang="ru-RU" sz="33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смотреть </a:t>
            </a:r>
            <a:r>
              <a:rPr lang="ru-RU" sz="33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фейейверк</a:t>
            </a:r>
            <a:endParaRPr lang="ru-RU" sz="33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33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Caslon Pro Bold" pitchFamily="18" charset="0"/>
              </a:rPr>
              <a:t>throw streamers - </a:t>
            </a:r>
            <a:r>
              <a:rPr lang="ru-RU" sz="33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бросать серпантин</a:t>
            </a:r>
            <a:endParaRPr lang="ru-RU" sz="33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33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Caslon Pro Bold" pitchFamily="18" charset="0"/>
              </a:rPr>
              <a:t>perform tricks -  </a:t>
            </a:r>
            <a:r>
              <a:rPr lang="ru-RU" sz="33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показывать фокусы</a:t>
            </a:r>
            <a:endParaRPr lang="ru-RU" sz="33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s://cf.ppt-online.org/files1/slide/q/QxrioS0YgWVD67XqPfUa5sc4LzmFBTyCZI8jKv9lM/slide-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04775"/>
            <a:ext cx="9144000" cy="7305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zen_doc/30229/pub_5d089ddb56c8aa00b0cb58d1_5d08b78baa04b100ae0a31f4/scale_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29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71480"/>
            <a:ext cx="6501055" cy="822553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  <a:latin typeface="Arial Black" pitchFamily="34" charset="0"/>
              </a:rPr>
              <a:t>Put in the correct order</a:t>
            </a:r>
            <a:endParaRPr lang="ru-RU" sz="36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1472" y="1857363"/>
            <a:ext cx="8358246" cy="4816391"/>
          </a:xfrm>
        </p:spPr>
        <p:txBody>
          <a:bodyPr>
            <a:normAutofit/>
          </a:bodyPr>
          <a:lstStyle/>
          <a:p>
            <a:pPr>
              <a:buAutoNum type="arabicPeriod"/>
            </a:pPr>
            <a:r>
              <a:rPr lang="en-US" sz="24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apples \ Marge \ is \ toffee \ making ?</a:t>
            </a:r>
          </a:p>
          <a:p>
            <a:pPr>
              <a:buAutoNum type="arabicPeriod"/>
            </a:pPr>
            <a:endParaRPr lang="ru-RU" sz="2400" b="1" dirty="0" smtClean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pPr>
              <a:buAutoNum type="arabicPeriod"/>
            </a:pPr>
            <a:r>
              <a:rPr lang="en-US" sz="24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children \ firework \ the \ display \ watching \ the \ are.</a:t>
            </a:r>
            <a:endParaRPr lang="ru-RU" sz="2400" b="1" dirty="0" smtClean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pPr>
              <a:buAutoNum type="arabicPeriod"/>
            </a:pPr>
            <a:endParaRPr lang="ru-RU" sz="2400" b="1" dirty="0" smtClean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pPr>
              <a:buAutoNum type="arabicPeriod"/>
            </a:pPr>
            <a:r>
              <a:rPr lang="en-US" sz="24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friends \ food \ your \ traditional \ eating \ are?</a:t>
            </a:r>
            <a:endParaRPr lang="ru-RU" sz="2400" b="1" dirty="0" smtClean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pPr>
              <a:buAutoNum type="arabicPeriod"/>
            </a:pPr>
            <a:endParaRPr lang="en-US" sz="2400" b="1" dirty="0" smtClean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pPr>
              <a:buAutoNum type="arabicPeriod"/>
            </a:pPr>
            <a:r>
              <a:rPr lang="en-US" sz="2400" b="1" dirty="0">
                <a:solidFill>
                  <a:srgbClr val="002060"/>
                </a:solidFill>
                <a:latin typeface="Arial Black" panose="020B0A04020102020204" pitchFamily="34" charset="0"/>
              </a:rPr>
              <a:t>t</a:t>
            </a:r>
            <a:r>
              <a:rPr lang="en-US" sz="24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he \ decorating \ aren`t \ parents’ \ garden \ my</a:t>
            </a:r>
            <a:endParaRPr lang="ru-RU" sz="2400" b="1" dirty="0" smtClean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pPr>
              <a:buAutoNum type="arabicPeriod"/>
            </a:pPr>
            <a:endParaRPr lang="en-US" sz="2400" b="1" dirty="0" smtClean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pPr>
              <a:buAutoNum type="arabicPeriod"/>
            </a:pPr>
            <a:r>
              <a:rPr lang="en-US" sz="2400" b="1" dirty="0">
                <a:solidFill>
                  <a:srgbClr val="002060"/>
                </a:solidFill>
                <a:latin typeface="Arial Black" panose="020B0A04020102020204" pitchFamily="34" charset="0"/>
              </a:rPr>
              <a:t>w</a:t>
            </a:r>
            <a:r>
              <a:rPr lang="en-US" sz="24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alking \ they \ in a parade \ are.</a:t>
            </a:r>
          </a:p>
          <a:p>
            <a:pPr>
              <a:buNone/>
            </a:pPr>
            <a:endParaRPr lang="en-US" sz="2400" b="1" dirty="0" smtClean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pPr>
              <a:buNone/>
            </a:pPr>
            <a:endParaRPr lang="en-US" sz="2400" b="1" dirty="0" smtClean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pPr>
              <a:buNone/>
            </a:pPr>
            <a:endParaRPr lang="en-US" sz="2400" b="1" dirty="0" smtClean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pPr>
              <a:buAutoNum type="arabicPeriod"/>
            </a:pPr>
            <a:endParaRPr lang="ru-RU" dirty="0"/>
          </a:p>
        </p:txBody>
      </p:sp>
      <p:pic>
        <p:nvPicPr>
          <p:cNvPr id="5" name="Picture 10" descr="Игры мишки теди анимация - Тедди - Анимация, аниме, анимашки - Машка - Анимашка: скачать анимации картинки анимашки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09668" y="285728"/>
            <a:ext cx="1777174" cy="15716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501753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71480"/>
            <a:ext cx="6501055" cy="822553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  <a:latin typeface="Arial Black" pitchFamily="34" charset="0"/>
              </a:rPr>
              <a:t>Put in the correct order</a:t>
            </a:r>
            <a:endParaRPr lang="ru-RU" sz="36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1472" y="1857363"/>
            <a:ext cx="8358246" cy="4816391"/>
          </a:xfrm>
        </p:spPr>
        <p:txBody>
          <a:bodyPr>
            <a:normAutofit/>
          </a:bodyPr>
          <a:lstStyle/>
          <a:p>
            <a:pPr>
              <a:buAutoNum type="arabicPeriod"/>
            </a:pPr>
            <a:r>
              <a:rPr lang="en-US" sz="24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 Is Marge making toffee apples?</a:t>
            </a:r>
          </a:p>
          <a:p>
            <a:pPr>
              <a:buAutoNum type="arabicPeriod"/>
            </a:pPr>
            <a:endParaRPr lang="ru-RU" sz="2400" b="1" dirty="0" smtClean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pPr>
              <a:buAutoNum type="arabicPeriod"/>
            </a:pPr>
            <a:r>
              <a:rPr lang="en-US" sz="24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 The children are watching the firework  display.</a:t>
            </a:r>
            <a:endParaRPr lang="ru-RU" sz="2400" b="1" dirty="0" smtClean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pPr>
              <a:buAutoNum type="arabicPeriod"/>
            </a:pPr>
            <a:endParaRPr lang="ru-RU" sz="2400" b="1" dirty="0" smtClean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pPr>
              <a:buAutoNum type="arabicPeriod"/>
            </a:pPr>
            <a:r>
              <a:rPr lang="en-US" sz="24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 Are your friends eating traditional food?</a:t>
            </a:r>
            <a:endParaRPr lang="ru-RU" sz="2400" b="1" dirty="0" smtClean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pPr>
              <a:buAutoNum type="arabicPeriod"/>
            </a:pPr>
            <a:endParaRPr lang="en-US" sz="2400" b="1" dirty="0" smtClean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pPr>
              <a:buAutoNum type="arabicPeriod"/>
            </a:pPr>
            <a:r>
              <a:rPr lang="en-US" sz="24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 My parents aren’t decorating the garden. </a:t>
            </a:r>
            <a:endParaRPr lang="ru-RU" sz="2400" b="1" dirty="0" smtClean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pPr>
              <a:buAutoNum type="arabicPeriod"/>
            </a:pPr>
            <a:endParaRPr lang="en-US" sz="2400" b="1" dirty="0" smtClean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pPr>
              <a:buAutoNum type="arabicPeriod"/>
            </a:pPr>
            <a:r>
              <a:rPr lang="en-US" sz="24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 They are walking in a parade.</a:t>
            </a:r>
          </a:p>
          <a:p>
            <a:pPr>
              <a:buNone/>
            </a:pPr>
            <a:endParaRPr lang="en-US" sz="2400" b="1" dirty="0" smtClean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pPr>
              <a:buNone/>
            </a:pPr>
            <a:endParaRPr lang="en-US" sz="2400" b="1" dirty="0" smtClean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pPr>
              <a:buAutoNum type="arabicPeriod"/>
            </a:pPr>
            <a:endParaRPr lang="ru-RU" dirty="0"/>
          </a:p>
        </p:txBody>
      </p:sp>
      <p:pic>
        <p:nvPicPr>
          <p:cNvPr id="5" name="Picture 10" descr="Игры мишки теди анимация - Тедди - Анимация, аниме, анимашки - Машка - Анимашка: скачать анимации картинки анимашки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09668" y="285728"/>
            <a:ext cx="1777174" cy="15716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501753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909</TotalTime>
  <Words>400</Words>
  <Application>Microsoft Office PowerPoint</Application>
  <PresentationFormat>Экран (4:3)</PresentationFormat>
  <Paragraphs>101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Keys:</vt:lpstr>
      <vt:lpstr>Слайд 5</vt:lpstr>
      <vt:lpstr>Слайд 6</vt:lpstr>
      <vt:lpstr>Слайд 7</vt:lpstr>
      <vt:lpstr>Put in the correct order</vt:lpstr>
      <vt:lpstr>Put in the correct order</vt:lpstr>
      <vt:lpstr>Ordering flowers Заказываем цветы</vt:lpstr>
      <vt:lpstr>Слайд 11</vt:lpstr>
      <vt:lpstr>Слайд 12</vt:lpstr>
      <vt:lpstr>Слайд 13</vt:lpstr>
      <vt:lpstr>Reflection (заполните карту самооценки)</vt:lpstr>
      <vt:lpstr>Thank you for the lesson!</vt:lpstr>
      <vt:lpstr>Источники: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92</cp:revision>
  <dcterms:modified xsi:type="dcterms:W3CDTF">2020-11-09T10:05:57Z</dcterms:modified>
</cp:coreProperties>
</file>