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  <p:sldMasterId id="2147483749" r:id="rId2"/>
    <p:sldMasterId id="2147483775" r:id="rId3"/>
  </p:sldMasterIdLst>
  <p:notesMasterIdLst>
    <p:notesMasterId r:id="rId20"/>
  </p:notesMasterIdLst>
  <p:sldIdLst>
    <p:sldId id="300" r:id="rId4"/>
    <p:sldId id="299" r:id="rId5"/>
    <p:sldId id="297" r:id="rId6"/>
    <p:sldId id="283" r:id="rId7"/>
    <p:sldId id="308" r:id="rId8"/>
    <p:sldId id="321" r:id="rId9"/>
    <p:sldId id="320" r:id="rId10"/>
    <p:sldId id="290" r:id="rId11"/>
    <p:sldId id="324" r:id="rId12"/>
    <p:sldId id="315" r:id="rId13"/>
    <p:sldId id="316" r:id="rId14"/>
    <p:sldId id="323" r:id="rId15"/>
    <p:sldId id="296" r:id="rId16"/>
    <p:sldId id="319" r:id="rId17"/>
    <p:sldId id="292" r:id="rId18"/>
    <p:sldId id="30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DF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4660"/>
  </p:normalViewPr>
  <p:slideViewPr>
    <p:cSldViewPr snapToGrid="0">
      <p:cViewPr varScale="1">
        <p:scale>
          <a:sx n="83" d="100"/>
          <a:sy n="83" d="100"/>
        </p:scale>
        <p:origin x="648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4E1CE-4F7E-4D8B-B8E9-FDB73582D179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7578A-7CF1-40AC-B06B-91F330A9B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759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C78E38-CF05-407F-B2AC-4E2CE09C8411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380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E2B408-29A6-472F-AEE5-327D59C4638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405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253169-11F0-41FC-99C1-4EB1D41799A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232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DC3829-C950-4B6D-94DD-F55FF29730C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846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37BD9DD-B63C-4D07-B22A-6292C4E7DB9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9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E2B408-29A6-472F-AEE5-327D59C4638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654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8A2066-5FB4-429A-9225-FBF9C009096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578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1BCD133-F7EC-490F-8814-34E6CE3F90C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1824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7DC035-C2DF-4FD7-9B54-C0F0FAB0A3E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3018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371D55-149E-4A96-93E3-81075E53CB2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9604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0C78ED-6880-4398-9177-BBD700DFFDF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6369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982EAA-1489-47EA-AA1C-8B1DC023DB4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267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8A2066-5FB4-429A-9225-FBF9C009096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4230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4D01116-8CD9-458C-B123-DBA1363F215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2804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C33CC43-4B94-4811-9803-F74C84464BB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4308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253169-11F0-41FC-99C1-4EB1D41799A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0532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DC3829-C950-4B6D-94DD-F55FF29730C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973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37BD9DD-B63C-4D07-B22A-6292C4E7DB9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9464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E2B408-29A6-472F-AEE5-327D59C4638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5485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8A2066-5FB4-429A-9225-FBF9C009096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469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1BCD133-F7EC-490F-8814-34E6CE3F90C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5032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7DC035-C2DF-4FD7-9B54-C0F0FAB0A3E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1410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371D55-149E-4A96-93E3-81075E53CB2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826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1BCD133-F7EC-490F-8814-34E6CE3F90C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748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0C78ED-6880-4398-9177-BBD700DFFDF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2994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982EAA-1489-47EA-AA1C-8B1DC023DB4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8576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4D01116-8CD9-458C-B123-DBA1363F215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1284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C33CC43-4B94-4811-9803-F74C84464BB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939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253169-11F0-41FC-99C1-4EB1D41799A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3992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DC3829-C950-4B6D-94DD-F55FF29730C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7008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37BD9DD-B63C-4D07-B22A-6292C4E7DB9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192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7DC035-C2DF-4FD7-9B54-C0F0FAB0A3E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819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371D55-149E-4A96-93E3-81075E53CB2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40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0C78ED-6880-4398-9177-BBD700DFFDF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74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982EAA-1489-47EA-AA1C-8B1DC023DB4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966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4D01116-8CD9-458C-B123-DBA1363F215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429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C33CC43-4B94-4811-9803-F74C84464BB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99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4790A9-EEFC-4AE5-B3EE-5D181E83EDA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65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4790A9-EEFC-4AE5-B3EE-5D181E83EDA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921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4790A9-EEFC-4AE5-B3EE-5D181E83EDA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998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jpeg"/><Relationship Id="rId5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10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0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jp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jpe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309" y="0"/>
            <a:ext cx="9384146" cy="685799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http://itd0.mycdn.me/image?id=864998745365&amp;t=20&amp;plc=WEB&amp;tkn=*BDFS8gE_WTYIwJJR6ekO3K-sCg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547" y="85897"/>
            <a:ext cx="9384146" cy="668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7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309" y="0"/>
            <a:ext cx="9384146" cy="685799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3635" y="249256"/>
            <a:ext cx="4843583" cy="4359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Picture 2" descr="https://www.piteravto.ru/uploads/images/Gallery/lenta_pobedy_p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462" y="-110031"/>
            <a:ext cx="11807687" cy="201764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226980">
            <a:off x="2233887" y="241910"/>
            <a:ext cx="7356432" cy="707886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20000"/>
                <a:gd name="adj2" fmla="val 100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ДОРОГА ЖИЗНИ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8" descr="https://ds04.infourok.ru/uploads/ex/0e14/00011f83-f1957a4e/img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887" y="1689664"/>
            <a:ext cx="6626338" cy="496975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https://fs00.infourok.ru/images/doc/239/171920/1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263" y="148299"/>
            <a:ext cx="8014431" cy="601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ic.pics.livejournal.com/fotosergs/50471229/1383047/1383047_origina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671" r="249"/>
          <a:stretch/>
        </p:blipFill>
        <p:spPr bwMode="auto">
          <a:xfrm rot="20913304">
            <a:off x="321132" y="1467177"/>
            <a:ext cx="4021581" cy="295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47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20" y="103696"/>
            <a:ext cx="9384146" cy="685799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вырез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01009" y="5170577"/>
            <a:ext cx="440149" cy="44014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817903" y="155423"/>
            <a:ext cx="4730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</a:rPr>
              <a:t>«Блокада в стихах очевидца».</a:t>
            </a:r>
          </a:p>
        </p:txBody>
      </p:sp>
      <p:pic>
        <p:nvPicPr>
          <p:cNvPr id="13" name="вырез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52846" y="1095719"/>
            <a:ext cx="450116" cy="450116"/>
          </a:xfrm>
          <a:prstGeom prst="rect">
            <a:avLst/>
          </a:prstGeom>
        </p:spPr>
      </p:pic>
      <p:pic>
        <p:nvPicPr>
          <p:cNvPr id="12" name="Picture 2" descr="https://www.piteravto.ru/uploads/images/Gallery/lenta_pobedy_p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-26778"/>
            <a:ext cx="11807687" cy="18094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 rot="174796">
            <a:off x="2585316" y="254707"/>
            <a:ext cx="7823864" cy="707886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20000"/>
                <a:gd name="adj2" fmla="val -108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Блокада  не убила в  нас людей 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Ð±Ð»Ð¾ÐºÐ°Ð´Ð° Ð»ÐµÐ½Ð¸Ð½Ð³ÑÐ°Ð´Ð° ÑÑÐµÐ½Ð°ÑÐ¸Ð¹ Ð¼ÐµÑÐ¾Ð¿ÑÐ¸ÑÑÐ¸Ñ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63" y="2319656"/>
            <a:ext cx="6771839" cy="4105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Группа военнопленных гитлеровцев на проспекте 25 Октября 1942 г. Место съемки: Ленинград Автор съемки: Бродский А. ЦГАКФФД СПб ед. хр. Ар- 13500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62" y="2283454"/>
            <a:ext cx="4679392" cy="3509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Афиша выставки произведений ленинградских художников; репертуар Ленинградского городского театра на декабрь 1942 г. (создан 18 октября 1942 г., с 1959 г. – Драматический театр им. В.Ф. Комиссаржевской); плакат с призывом о заготовке дров  Место съемки: Ленинград Автор съемки: Струнников Сергей Николаевич ЦАОПИМ Ф.8744. Оп.1. д.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17" y="2211362"/>
            <a:ext cx="4871637" cy="365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65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9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9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60" y="128176"/>
            <a:ext cx="9986086" cy="640193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28" y="4207539"/>
            <a:ext cx="9384146" cy="685799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s://images.aif.ru/003/461/18e1c693c9a59dbfeb4836115b814c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767" y="2565088"/>
            <a:ext cx="5910334" cy="3925713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Ð Ð±Ð»Ð¾ÐºÐ°Ð´Ñ Ð´Ð»Ñ 50 ÑÑÑÑÑ Ð´ÐµÑÐµÐ¹ Ð¾ÑÐ³Ð°Ð½Ð¸Ð·Ð¾Ð²Ð°Ð»Ð¸ Ð½Ð¾Ð²Ð¾Ð³Ð¾Ð´Ð½Ð¸Ðµ ÑÐ»ÐºÐ¸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414" y="808379"/>
            <a:ext cx="6394080" cy="424344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7951" y="5284640"/>
            <a:ext cx="5383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 в незабываемые январские дни, когда всё взрослое население города голодало, в школах, театрах, концертных залах для детей были организованы новогодние елки с подарками и сытным обедом.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29277" y="1875773"/>
            <a:ext cx="5383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Наступил 1942 г. В школах, где не прекращались занятия, были объявлены каникулы. 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03620" y="5972961"/>
            <a:ext cx="5383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Для маленьких ленинградцев это было настоящим большим праздником.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2" name="Picture 2" descr="https://www.piteravto.ru/uploads/images/Gallery/lenta_pobedy_p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33" y="-131228"/>
            <a:ext cx="11807687" cy="18094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 rot="174796">
            <a:off x="3421003" y="221622"/>
            <a:ext cx="6128657" cy="707886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20000"/>
                <a:gd name="adj2" fmla="val -108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Новогодние елки 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14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piteravto.ru/uploads/images/Gallery/lenta_pobedy_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1046"/>
            <a:ext cx="12192000" cy="20431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63161">
            <a:off x="2010076" y="192226"/>
            <a:ext cx="8120668" cy="731462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20000"/>
                <a:gd name="adj2" fmla="val 169"/>
              </a:avLst>
            </a:prstTxWarp>
            <a:spAutoFit/>
          </a:bodyPr>
          <a:lstStyle/>
          <a:p>
            <a:pPr algn="ctr">
              <a:defRPr/>
            </a:pPr>
            <a:r>
              <a:rPr lang="ru-RU" alt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Снятие блокады Ленинграда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 bwMode="auto">
          <a:xfrm>
            <a:off x="2150444" y="5438935"/>
            <a:ext cx="8147050" cy="115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Arial"/>
              </a:rPr>
              <a:t>Всё это время советские войска вели яростные бои за освобождение Ленинграда…</a:t>
            </a:r>
            <a:r>
              <a:rPr kumimoji="0" lang="ru-RU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Arial"/>
              </a:rPr>
              <a:t> </a:t>
            </a:r>
          </a:p>
        </p:txBody>
      </p:sp>
      <p:pic>
        <p:nvPicPr>
          <p:cNvPr id="6" name="Picture 11" descr="загруженное (3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1" y="1866107"/>
            <a:ext cx="6128777" cy="3735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" descr="images (36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858" y="1842106"/>
            <a:ext cx="5151229" cy="378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167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218545" y="243277"/>
            <a:ext cx="6724071" cy="1692771"/>
          </a:xfrm>
          <a:prstGeom prst="rect">
            <a:avLst/>
          </a:prstGeom>
          <a:solidFill>
            <a:srgbClr val="92D050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indent="457200"/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 снова мир с восторгом слышит</a:t>
            </a:r>
          </a:p>
          <a:p>
            <a:pPr indent="457200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салюта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русского раскат. </a:t>
            </a:r>
          </a:p>
          <a:p>
            <a:pPr indent="457200"/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2" descr="https://ic.pics.livejournal.com/petr_stoliarov/48831709/108294/108294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35" y="4227817"/>
            <a:ext cx="3322183" cy="2491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108" y="1538051"/>
            <a:ext cx="7975799" cy="531994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2" descr="http://www.visit-petersburg.ru/media/uploads/news/1711/1711_cov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79" y="105440"/>
            <a:ext cx="4666031" cy="311433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218583" y="3219779"/>
            <a:ext cx="5318839" cy="1138773"/>
          </a:xfrm>
          <a:prstGeom prst="rect">
            <a:avLst/>
          </a:prstGeom>
          <a:solidFill>
            <a:srgbClr val="92D050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indent="457200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это полной грудью дышит</a:t>
            </a:r>
          </a:p>
          <a:p>
            <a:pPr indent="457200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освобожденный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Ленинград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</a:p>
          <a:p>
            <a:pPr indent="45720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6567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909"/>
            <a:ext cx="10856394" cy="679398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Содержимое 4" descr="photo_b18969e032.jpg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9" r="-263"/>
          <a:stretch/>
        </p:blipFill>
        <p:spPr>
          <a:xfrm>
            <a:off x="2670095" y="423331"/>
            <a:ext cx="7449970" cy="5291570"/>
          </a:xfrm>
        </p:spPr>
      </p:pic>
      <p:pic>
        <p:nvPicPr>
          <p:cNvPr id="5" name="Picture 4" descr="https://cdn.iz.ru/sites/default/files/styles/900x600/public/photo_list-2017-05/05d6fe35f4e401d508d1cda186dbffe8.jpg?itok=YScC_s0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50" y="3627915"/>
            <a:ext cx="4219360" cy="2812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playcast.ru/uploads/2017/04/20/2236745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1" t="457" r="-977" b="9498"/>
          <a:stretch/>
        </p:blipFill>
        <p:spPr bwMode="auto">
          <a:xfrm>
            <a:off x="8337656" y="3627915"/>
            <a:ext cx="3774587" cy="285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cdn01.ru/files/users/images/73/47/73470e0321a1a20063e79d65173b4d33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134" y="1071418"/>
            <a:ext cx="7203654" cy="571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www.piteravto.ru/uploads/images/Gallery/lenta_pobedy_p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82" y="0"/>
            <a:ext cx="11286835" cy="115336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373744" y="-2765"/>
            <a:ext cx="7308043" cy="839605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20000"/>
                <a:gd name="adj2" fmla="val 169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Памяти ленинградцев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90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64" y="0"/>
            <a:ext cx="11111347" cy="68580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59808" y="1597058"/>
            <a:ext cx="6010929" cy="144655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8900000" scaled="1"/>
            <a:tileRect/>
          </a:gra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Устный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журнал</a:t>
            </a:r>
          </a:p>
          <a:p>
            <a:pPr algn="ctr"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«Подвиг Ленинграда»</a:t>
            </a:r>
          </a:p>
        </p:txBody>
      </p:sp>
      <p:sp>
        <p:nvSpPr>
          <p:cNvPr id="8196" name="AutoShape 7" descr="Георгиевская лента без фона"/>
          <p:cNvSpPr>
            <a:spLocks noChangeAspect="1" noChangeArrowheads="1"/>
          </p:cNvSpPr>
          <p:nvPr/>
        </p:nvSpPr>
        <p:spPr bwMode="auto">
          <a:xfrm>
            <a:off x="1731963" y="-107950"/>
            <a:ext cx="406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7" name="AutoShape 9" descr="Георгиевская лента без фона"/>
          <p:cNvSpPr>
            <a:spLocks noChangeAspect="1" noChangeArrowheads="1"/>
          </p:cNvSpPr>
          <p:nvPr/>
        </p:nvSpPr>
        <p:spPr bwMode="auto">
          <a:xfrm>
            <a:off x="1731963" y="-107950"/>
            <a:ext cx="406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18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8" name="Рисунок 7" descr="C:\Users\Админ\Desktop\95891347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683" y="5775782"/>
            <a:ext cx="10815782" cy="82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Box 8"/>
          <p:cNvSpPr txBox="1">
            <a:spLocks noChangeArrowheads="1"/>
          </p:cNvSpPr>
          <p:nvPr/>
        </p:nvSpPr>
        <p:spPr bwMode="auto">
          <a:xfrm rot="21395797">
            <a:off x="2344587" y="3254086"/>
            <a:ext cx="8562588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400" b="1" i="1" dirty="0" smtClean="0">
                <a:solidFill>
                  <a:srgbClr val="C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ru-RU" alt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Segoe UI Semilight" panose="020B0402040204020203" pitchFamily="34" charset="0"/>
              </a:rPr>
              <a:t>«</a:t>
            </a:r>
            <a:r>
              <a:rPr lang="ru-RU" alt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Здесь нет ни одной  персональной судьбы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ВСЕ СУДЬБЫ </a:t>
            </a:r>
            <a:r>
              <a:rPr lang="ru-RU" alt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ЕДИНУЮ СЛИТЫ!!!»</a:t>
            </a:r>
            <a:endParaRPr lang="ru-RU" alt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4933" y="493108"/>
            <a:ext cx="94641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</a:rPr>
              <a:t>Государственное казенное общеобразовательное учреждение города Москвы "Специальная (коррекционная) общеобразовательная школа-интернат № 73"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86874" y="6499519"/>
            <a:ext cx="11314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2019 год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65039" y="5232702"/>
            <a:ext cx="3534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Тяпкина Т.А.,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высшей категории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88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309" y="0"/>
            <a:ext cx="9384146" cy="685799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 rot="21405624">
            <a:off x="1031413" y="5365070"/>
            <a:ext cx="8507989" cy="120032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8900000" scaled="1"/>
            <a:tileRect/>
          </a:gra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b="0" i="0" dirty="0" smtClean="0">
                <a:solidFill>
                  <a:srgbClr val="242F33"/>
                </a:solidFill>
                <a:effectLst/>
                <a:latin typeface="ProximaNova"/>
              </a:rPr>
              <a:t>Ленточка, распространяемая в рамках акции — это небольшая полоска ткани двух цветов: оливкового и зелёного. Оливковый цвет ленточки символизирует Победу, а зелёный — цвет жизни. Они также повторяют цвета колодки медали «За оборону Ленинграда» — главной награды блокадников.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97914" y="104563"/>
            <a:ext cx="6813153" cy="120032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0" i="0" dirty="0" smtClean="0">
                <a:solidFill>
                  <a:srgbClr val="242F33"/>
                </a:solidFill>
                <a:effectLst/>
                <a:latin typeface="ProximaNova"/>
              </a:rPr>
              <a:t> </a:t>
            </a:r>
            <a:r>
              <a:rPr lang="ru-RU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0" i="0" dirty="0" smtClean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амятная акция</a:t>
            </a:r>
            <a:r>
              <a:rPr lang="ru-RU" dirty="0" smtClean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«Ленточки Ленинградской </a:t>
            </a:r>
            <a:r>
              <a:rPr lang="ru-RU" dirty="0" smtClean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Победы» </a:t>
            </a:r>
          </a:p>
          <a:p>
            <a:pPr algn="ctr"/>
            <a:r>
              <a:rPr lang="ru-RU" b="0" i="0" dirty="0" smtClean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приурочена к 75-летию полного снятия блокады.</a:t>
            </a:r>
          </a:p>
          <a:p>
            <a:pPr algn="ctr"/>
            <a:r>
              <a:rPr lang="ru-RU" b="0" i="0" dirty="0" smtClean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Символы мужества и героизма защитников и жителей Ленинграда</a:t>
            </a:r>
          </a:p>
          <a:p>
            <a:pPr algn="ctr"/>
            <a:r>
              <a:rPr lang="ru-RU" b="0" i="0" dirty="0" smtClean="0">
                <a:solidFill>
                  <a:srgbClr val="242F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вручали свидетелям тех событий, их детям и внукам.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12" descr="http://ptgo-sever.spb.ru/wp-content/uploads/2017/12/IMG_9633-768x7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61" y="139160"/>
            <a:ext cx="1929785" cy="1929785"/>
          </a:xfrm>
          <a:prstGeom prst="ellipse">
            <a:avLst/>
          </a:prstGeom>
          <a:noFill/>
          <a:ln w="762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im0-tub-ru.yandex.net/i?id=b578718e2e2a71499b09703f4fd6fcea&amp;n=33&amp;w=188&amp;h=18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2" r="1000" b="22243"/>
          <a:stretch/>
        </p:blipFill>
        <p:spPr bwMode="auto">
          <a:xfrm>
            <a:off x="9783148" y="5185152"/>
            <a:ext cx="2122526" cy="130489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ftimes.ru/upkeep/uploads/2019/01/%D1%80%D0%B0%D0%B7%D0%B4%D0%B0%D1%87%D0%B0-%D0%BB%D0%B5%D0%BD%D1%82%D0%BE%D1%87%D0%B5%D0%BA-680x38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71" y="2321173"/>
            <a:ext cx="5253349" cy="2951146"/>
          </a:xfrm>
          <a:prstGeom prst="rect">
            <a:avLst/>
          </a:prstGeom>
          <a:noFill/>
          <a:ln w="762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ftimes.ru/upkeep/uploads/2019/01/%D0%BB%D0%B5%D0%BD%D1%82%D0%BE%D1%87%D0%BA%D0%B8-201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558" y="1718243"/>
            <a:ext cx="6107116" cy="3053558"/>
          </a:xfrm>
          <a:prstGeom prst="rect">
            <a:avLst/>
          </a:prstGeom>
          <a:noFill/>
          <a:ln w="762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766564" y="5671127"/>
            <a:ext cx="5273964" cy="9720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Мерой мужества ленинградцев </a:t>
            </a:r>
            <a:r>
              <a:rPr lang="ru-RU" alt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стала, </a:t>
            </a:r>
            <a:br>
              <a:rPr lang="ru-RU" alt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учреждённая </a:t>
            </a:r>
            <a:r>
              <a:rPr lang="ru-RU" altLang="ru-RU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 декабре 1942 </a:t>
            </a:r>
            <a:r>
              <a:rPr lang="ru-RU" alt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года</a:t>
            </a:r>
            <a:br>
              <a:rPr lang="ru-RU" alt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медаль «За оборону Ленинграда»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827659" y="1782658"/>
            <a:ext cx="7535581" cy="1543050"/>
          </a:xfrm>
        </p:spPr>
        <p:txBody>
          <a:bodyPr>
            <a:noAutofit/>
          </a:bodyPr>
          <a:lstStyle/>
          <a:p>
            <a:pPr algn="ctr" eaLnBrk="1" hangingPunct="1">
              <a:buFontTx/>
              <a:buNone/>
            </a:pPr>
            <a:r>
              <a:rPr lang="ru-RU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Кто в город не пустил врага,</a:t>
            </a:r>
          </a:p>
          <a:p>
            <a:pPr algn="ctr" eaLnBrk="1" hangingPunct="1">
              <a:buFontTx/>
              <a:buNone/>
            </a:pPr>
            <a:r>
              <a:rPr lang="ru-RU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Кто в смертной схватке одолел блокаду, </a:t>
            </a:r>
          </a:p>
          <a:p>
            <a:pPr algn="ctr" eaLnBrk="1" hangingPunct="1">
              <a:buFontTx/>
              <a:buNone/>
            </a:pPr>
            <a:r>
              <a:rPr lang="ru-RU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Тому, как высший орден, дорога</a:t>
            </a:r>
          </a:p>
          <a:p>
            <a:pPr algn="ctr" eaLnBrk="1" hangingPunct="1">
              <a:buFontTx/>
              <a:buNone/>
            </a:pP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Медаль</a:t>
            </a:r>
          </a:p>
          <a:p>
            <a:pPr algn="ctr" eaLnBrk="1" hangingPunct="1">
              <a:buFontTx/>
              <a:buNone/>
            </a:pP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«За </a:t>
            </a: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оборону</a:t>
            </a:r>
          </a:p>
          <a:p>
            <a:pPr algn="ctr" eaLnBrk="1" hangingPunct="1">
              <a:buFontTx/>
              <a:buNone/>
            </a:pPr>
            <a:r>
              <a:rPr lang="ru-RU" alt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Ленинграда»!</a:t>
            </a:r>
          </a:p>
          <a:p>
            <a:pPr eaLnBrk="1" hangingPunct="1">
              <a:buFontTx/>
              <a:buNone/>
            </a:pP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1506" name="Picture 2" descr="D:\Ирина\My Pictures\блокада\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238837" y="568325"/>
            <a:ext cx="3523214" cy="6074865"/>
          </a:xfrm>
          <a:ln w="76200" cap="sq">
            <a:solidFill>
              <a:srgbClr val="92D05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 descr="https://www.piteravto.ru/uploads/images/Gallery/lenta_pobedy_p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-26778"/>
            <a:ext cx="11807687" cy="18094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568254" y="242387"/>
            <a:ext cx="7009855" cy="1263140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20000"/>
                <a:gd name="adj2" fmla="val -108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Медаль за оборону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Ленинграда» 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s://medalcollection.ru/d/__DSC0053_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2" t="42295" r="14098"/>
          <a:stretch/>
        </p:blipFill>
        <p:spPr bwMode="auto">
          <a:xfrm>
            <a:off x="102992" y="3353138"/>
            <a:ext cx="2994904" cy="294543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749207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75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75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75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75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75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75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build="p" autoUpdateAnimBg="0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309" y="0"/>
            <a:ext cx="9384146" cy="685799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4443" t="3085" r="3703" b="8051"/>
          <a:stretch/>
        </p:blipFill>
        <p:spPr>
          <a:xfrm>
            <a:off x="766618" y="849745"/>
            <a:ext cx="10828649" cy="5892800"/>
          </a:xfrm>
          <a:prstGeom prst="rect">
            <a:avLst/>
          </a:prstGeom>
        </p:spPr>
      </p:pic>
      <p:pic>
        <p:nvPicPr>
          <p:cNvPr id="5" name="Picture 2" descr="https://www.piteravto.ru/uploads/images/Gallery/lenta_pobedy_p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45" y="-119267"/>
            <a:ext cx="11807687" cy="177910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226980">
            <a:off x="2575812" y="244486"/>
            <a:ext cx="7432748" cy="654028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20000"/>
                <a:gd name="adj2" fmla="val 193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История, каких много …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75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20" y="103696"/>
            <a:ext cx="9384146" cy="685799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вырез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01009" y="5170577"/>
            <a:ext cx="440149" cy="440149"/>
          </a:xfrm>
          <a:prstGeom prst="rect">
            <a:avLst/>
          </a:prstGeom>
        </p:spPr>
      </p:pic>
      <p:pic>
        <p:nvPicPr>
          <p:cNvPr id="6" name="Объект 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949" y="2553385"/>
            <a:ext cx="2381250" cy="375285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3817903" y="155423"/>
            <a:ext cx="4730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</a:rPr>
              <a:t>«Блокада в стихах очевидца».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605009" y="1831599"/>
            <a:ext cx="4698979" cy="476880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8900000" scaled="1"/>
            <a:tileRect/>
          </a:gradFill>
          <a:effectLst>
            <a:softEdge rad="63500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Луна скользит по небу одиноко,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Как по щеке холодная слеза.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И тёмные дома стоят без стёкол,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Как люди, потерявшие глаза.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Но в то, что умер город наш, - не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     верьте!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Нас не согнут отчаянье и страх.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Мы знаем от людей, сражённых смертью,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Что означает: «Смертью смерть поправ».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Мы знаем: клятвы говорить непросто.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И если в Ленинград ворвётся враг,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Мы разорвём последнюю из простынь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Лишь на бинты, но не на белый флаг!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514632"/>
            <a:ext cx="4655607" cy="394018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effectLst>
            <a:softEdge rad="635000"/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Times New Roman" panose="02020603050405020304" pitchFamily="18" charset="0"/>
              </a:rPr>
              <a:t>Из писем на Большую Землю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Наш город в снег до пояса закопан.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И если с крыш на город посмотреть,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То улицы похожи на окопы,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В которых побывать успела смерть.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Вагоны у пустых вокзалов стынут,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И паровозы мёртвые молчат, -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Ведь семафоры рук своих не вскинут 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На всех путях, ведущих в Ленинград.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  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Marmelad"/>
                <a:ea typeface="Times New Roman" panose="02020603050405020304" pitchFamily="18" charset="0"/>
                <a:cs typeface="Courier New" panose="02070309020205020404" pitchFamily="49" charset="0"/>
              </a:rPr>
              <a:t>  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3" name="вырез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52846" y="1095719"/>
            <a:ext cx="450116" cy="45011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741158" y="6400621"/>
            <a:ext cx="5735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поэт, журналист, общественный деятель.</a:t>
            </a:r>
          </a:p>
        </p:txBody>
      </p:sp>
      <p:pic>
        <p:nvPicPr>
          <p:cNvPr id="12" name="Picture 2" descr="https://www.piteravto.ru/uploads/images/Gallery/lenta_pobedy_p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3" y="-26778"/>
            <a:ext cx="11807687" cy="18094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-287812" y="1865780"/>
            <a:ext cx="8802253" cy="464346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 w="6350">
                  <a:noFill/>
                </a:ln>
                <a:solidFill>
                  <a:srgbClr val="C0000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/>
              </a:rPr>
              <a:t> Воронов Юрий Петрович</a:t>
            </a:r>
            <a:endParaRPr kumimoji="0" lang="en-US" sz="3600" b="1" i="0" u="none" strike="noStrike" kern="1200" cap="all" spc="0" normalizeH="0" baseline="0" noProof="0" dirty="0" smtClean="0">
              <a:ln w="6350">
                <a:noFill/>
              </a:ln>
              <a:solidFill>
                <a:srgbClr val="C0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noProof="0" dirty="0" smtClean="0">
                <a:solidFill>
                  <a:srgbClr val="C00000"/>
                </a:solidFill>
                <a:latin typeface="Arial" panose="020B0604020202020204" pitchFamily="34" charset="0"/>
                <a:cs typeface="Arial"/>
              </a:rPr>
              <a:t>Во время блокады ему было 12 лет</a:t>
            </a:r>
            <a:endParaRPr kumimoji="0" lang="ru-RU" sz="2000" b="1" i="0" u="none" strike="noStrike" kern="1200" cap="all" spc="0" normalizeH="0" baseline="0" noProof="0" dirty="0">
              <a:ln w="6350">
                <a:noFill/>
              </a:ln>
              <a:solidFill>
                <a:srgbClr val="C00000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Arial" panose="020B0604020202020204" pitchFamily="34" charset="0"/>
              <a:cs typeface="Arial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74796">
            <a:off x="2585618" y="242829"/>
            <a:ext cx="7356432" cy="707886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20000"/>
                <a:gd name="adj2" fmla="val -108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Блокада в стихах очевидца 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9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59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215" y="0"/>
            <a:ext cx="8531239" cy="623468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s://www.piteravto.ru/uploads/images/Gallery/lenta_pobedy_p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63" y="-119267"/>
            <a:ext cx="11807687" cy="201764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 rot="230951">
            <a:off x="3075345" y="246095"/>
            <a:ext cx="7356432" cy="732252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20000"/>
                <a:gd name="adj2" fmla="val -108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Самая страшная зима…  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Ð®ÑÐ¸Ð¹ ÐÐµÐ¿ÑÐ¸Ð½ÑÐµÐ². (488x700, 154Kb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521" y="1509178"/>
            <a:ext cx="3538085" cy="507512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15502" t="1661" r="1350" b="4140"/>
          <a:stretch/>
        </p:blipFill>
        <p:spPr>
          <a:xfrm>
            <a:off x="274327" y="1514764"/>
            <a:ext cx="7955273" cy="506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58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95" y="146768"/>
            <a:ext cx="8051744" cy="603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 rot="21282917">
            <a:off x="5141045" y="5179619"/>
            <a:ext cx="290944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прямо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 улицах.</a:t>
            </a: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23368000" y="152400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</a:rPr>
              <a:t>Люди умирали прямо на улицах.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94973" y="6137173"/>
            <a:ext cx="74545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Вглядись </a:t>
            </a:r>
            <a:r>
              <a:rPr lang="ru-RU" altLang="ru-RU" sz="2000" b="1" dirty="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эти фотографии  </a:t>
            </a:r>
            <a:r>
              <a:rPr lang="ru-RU" altLang="ru-RU" sz="2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и </a:t>
            </a:r>
            <a:r>
              <a:rPr lang="ru-RU" altLang="ru-RU" sz="2000" b="1" dirty="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 поймёшь</a:t>
            </a:r>
            <a:r>
              <a:rPr lang="ru-RU" altLang="ru-RU" sz="2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b="1" dirty="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жили </a:t>
            </a:r>
            <a:r>
              <a:rPr lang="ru-RU" altLang="ru-RU" sz="2000" b="1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ленинградцы первой </a:t>
            </a:r>
            <a:r>
              <a:rPr lang="ru-RU" altLang="ru-RU" sz="2000" b="1" dirty="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блокадной зимой.</a:t>
            </a:r>
          </a:p>
        </p:txBody>
      </p:sp>
      <p:pic>
        <p:nvPicPr>
          <p:cNvPr id="10" name="Picture 3" descr="untitlит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851" y="146768"/>
            <a:ext cx="3515725" cy="271898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8386002" y="3126684"/>
            <a:ext cx="3609421" cy="238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815299" y="272345"/>
            <a:ext cx="250293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Люди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умирали</a:t>
            </a: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437405"/>
      </p:ext>
    </p:extLst>
  </p:cSld>
  <p:clrMapOvr>
    <a:masterClrMapping/>
  </p:clrMapOvr>
  <p:transition spd="slow" advTm="6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20" y="103696"/>
            <a:ext cx="9384146" cy="685799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вырез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01009" y="5170577"/>
            <a:ext cx="440149" cy="44014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817903" y="155423"/>
            <a:ext cx="4730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prstClr val="white">
                  <a:shade val="95000"/>
                </a:prstClr>
              </a:buClr>
              <a:buSzPct val="65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</a:rPr>
              <a:t>«Блокада в стихах очевидца».</a:t>
            </a:r>
          </a:p>
        </p:txBody>
      </p:sp>
      <p:pic>
        <p:nvPicPr>
          <p:cNvPr id="13" name="вырез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52846" y="1095719"/>
            <a:ext cx="450116" cy="450116"/>
          </a:xfrm>
          <a:prstGeom prst="rect">
            <a:avLst/>
          </a:prstGeom>
        </p:spPr>
      </p:pic>
      <p:pic>
        <p:nvPicPr>
          <p:cNvPr id="12" name="Picture 2" descr="https://www.piteravto.ru/uploads/images/Gallery/lenta_pobedy_p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852" y="-88541"/>
            <a:ext cx="11807687" cy="180943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 rot="174796">
            <a:off x="2021729" y="213144"/>
            <a:ext cx="7476257" cy="631010"/>
          </a:xfrm>
          <a:prstGeom prst="rect">
            <a:avLst/>
          </a:prstGeom>
        </p:spPr>
        <p:txBody>
          <a:bodyPr wrap="square">
            <a:prstTxWarp prst="textWave1">
              <a:avLst>
                <a:gd name="adj1" fmla="val 20000"/>
                <a:gd name="adj2" fmla="val -1088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Блокадная ласточка 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http://itd3.mycdn.me/image?id=854976169187&amp;t=20&amp;plc=WEB&amp;tkn=*GL0D29OmSuA48NCDg11c0E40Jfw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29" t="-1469" r="-235" b="1327"/>
          <a:stretch/>
        </p:blipFill>
        <p:spPr bwMode="auto">
          <a:xfrm>
            <a:off x="209026" y="2824255"/>
            <a:ext cx="7064264" cy="377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268357" y="1792752"/>
            <a:ext cx="11539331" cy="679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9pPr>
          </a:lstStyle>
          <a:p>
            <a:pPr algn="just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блокадное время многие ленинградцы носили на груди жетон, маленький жестяной значок – ласточку с письмом в клюве. Этот знак стал ответом на заявления фашистов о том, что теперь в город даже птица не пролетит. 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7626553" y="3458473"/>
            <a:ext cx="4312473" cy="2310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DejaVu Sans" charset="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жители осажденного Ленинграда показывали, что ждут хороших вестей с фронта, что не теряют связи со своей страной. «Блокадная ласточка» – символ надежды на лучшее, на скорую встречу с родными и близкими. Позже ласточки стали и живыми символами надежды блокадного города. </a:t>
            </a: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789" y="-13443"/>
            <a:ext cx="2417767" cy="18061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291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9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9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2729</TotalTime>
  <Words>603</Words>
  <Application>Microsoft Office PowerPoint</Application>
  <PresentationFormat>Широкоэкранный</PresentationFormat>
  <Paragraphs>86</Paragraphs>
  <Slides>16</Slides>
  <Notes>1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Arial</vt:lpstr>
      <vt:lpstr>Arial Black</vt:lpstr>
      <vt:lpstr>Calibri</vt:lpstr>
      <vt:lpstr>Courier New</vt:lpstr>
      <vt:lpstr>Marmelad</vt:lpstr>
      <vt:lpstr>ProximaNova</vt:lpstr>
      <vt:lpstr>Segoe UI Semilight</vt:lpstr>
      <vt:lpstr>Tahoma</vt:lpstr>
      <vt:lpstr>Times New Roman</vt:lpstr>
      <vt:lpstr>3_Оформление по умолчанию</vt:lpstr>
      <vt:lpstr>5_Оформление по умолчанию</vt:lpstr>
      <vt:lpstr>7_Оформление по умолчанию</vt:lpstr>
      <vt:lpstr>Презентация PowerPoint</vt:lpstr>
      <vt:lpstr>Презентация PowerPoint</vt:lpstr>
      <vt:lpstr>Презентация PowerPoint</vt:lpstr>
      <vt:lpstr>Мерой мужества ленинградцев стала,  учреждённая в декабре 1942 года  медаль «За оборону Ленинграда»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Тяпкина Татьяна Алексеевна</dc:creator>
  <cp:lastModifiedBy>Тяпкина Татьяна Алексеевна</cp:lastModifiedBy>
  <cp:revision>106</cp:revision>
  <dcterms:created xsi:type="dcterms:W3CDTF">2019-01-27T06:48:17Z</dcterms:created>
  <dcterms:modified xsi:type="dcterms:W3CDTF">2019-04-16T17:35:37Z</dcterms:modified>
</cp:coreProperties>
</file>