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7" r:id="rId5"/>
    <p:sldId id="261" r:id="rId6"/>
    <p:sldId id="269" r:id="rId7"/>
    <p:sldId id="277" r:id="rId8"/>
    <p:sldId id="282" r:id="rId9"/>
    <p:sldId id="289" r:id="rId10"/>
    <p:sldId id="278" r:id="rId11"/>
    <p:sldId id="283" r:id="rId12"/>
    <p:sldId id="264" r:id="rId13"/>
    <p:sldId id="272" r:id="rId14"/>
    <p:sldId id="273" r:id="rId15"/>
    <p:sldId id="265" r:id="rId16"/>
    <p:sldId id="286" r:id="rId17"/>
    <p:sldId id="287" r:id="rId18"/>
    <p:sldId id="288" r:id="rId19"/>
    <p:sldId id="268" r:id="rId20"/>
    <p:sldId id="285" r:id="rId21"/>
    <p:sldId id="290" r:id="rId22"/>
    <p:sldId id="291" r:id="rId23"/>
    <p:sldId id="266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B6B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681" autoAdjust="0"/>
    <p:restoredTop sz="94690" autoAdjust="0"/>
  </p:normalViewPr>
  <p:slideViewPr>
    <p:cSldViewPr>
      <p:cViewPr>
        <p:scale>
          <a:sx n="100" d="100"/>
          <a:sy n="100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CFB64-90F6-4554-832A-AAB20563BFDE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92079-B2AD-4F78-AC4E-A447C5CE1C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93475-6EA9-41D0-8E75-E20B158B3C92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E887-0A7A-4599-9A9A-A531A083A9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4690B-6EEC-45E0-8951-EE25574E507B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2BB75-F2C5-44F8-8CE5-49534B044F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C51A8-874E-4046-9B3B-477CC988FD5A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B3B7E-BE26-45F6-96A1-5287C82582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ADA0F-BBFC-40FC-86A3-AD4F9080B136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ECF5E-DF5E-4A91-8DB9-F1EA6A86E7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95F28-73EF-4B39-B1E5-911CC4FF58C8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D5492-AF23-49DF-964C-83BBB9BEB8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D3CBD-ED54-4402-8237-8862E10F8494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50467-B7C5-4E05-8110-CC8697216E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EC4AF-8E4F-4403-B731-3D88BD6353F3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0BA21-3B4D-4AA9-91BF-6DF5540808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91DD3-DD65-4A0F-A91A-766743A7B8C5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31429-9B51-4FCF-BB36-CEEADD8A29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FC3DF-8928-4838-9A30-1B2FDE6E8627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A32AE-983B-42A4-B25B-3D2094994C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03D45-95C7-45DE-AFA0-79A6CA2693A8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349DB-93B6-48DE-91B4-CCB57CAD38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13FAFE-7023-4D4A-8058-422C29EC97BB}" type="datetimeFigureOut">
              <a:rPr lang="ru-RU"/>
              <a:pPr>
                <a:defRPr/>
              </a:pPr>
              <a:t>08.11.2018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5DE913-4BEA-4364-8172-E6BCFDC895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851275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33" name="Picture 18" descr="http://img21.imageshack.us/img21/9408/056679950a5d9el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8" descr="http://img21.imageshack.us/img21/9408/056679950a5d9e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10250" y="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8" descr="http://img21.imageshack.us/img21/9408/056679950a5d9el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10250" y="35242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8" descr="http://img21.imageshack.us/img21/9408/056679950a5d9el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35242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alentinvolk.com/arxangel_2008/onega/on248.jpg" TargetMode="External"/><Relationship Id="rId13" Type="http://schemas.openxmlformats.org/officeDocument/2006/relationships/hyperlink" Target="http://www.dvinainform.ru/news/2004/11/04/15935.pic" TargetMode="External"/><Relationship Id="rId18" Type="http://schemas.openxmlformats.org/officeDocument/2006/relationships/hyperlink" Target="https://avatars.mds.yandex.net/get-pdb/163339/c2e02b2f-e7ff-4bf9-83ec-7ced8673aa7c/s1200" TargetMode="External"/><Relationship Id="rId3" Type="http://schemas.openxmlformats.org/officeDocument/2006/relationships/hyperlink" Target="http://rasfokus.ru/images/photos/medium/89851a00e8bc26a2f005497ace52e3c1.jpg" TargetMode="External"/><Relationship Id="rId7" Type="http://schemas.openxmlformats.org/officeDocument/2006/relationships/hyperlink" Target="http://photocdn.photogoroda.com/source2/cn3159/r3251/c3274/46291856.jpg?v=20171213112136" TargetMode="External"/><Relationship Id="rId12" Type="http://schemas.openxmlformats.org/officeDocument/2006/relationships/hyperlink" Target="http://www.peoples.ru/science/travellers/alexander_kuchin/kuchin_2.jpg" TargetMode="External"/><Relationship Id="rId17" Type="http://schemas.openxmlformats.org/officeDocument/2006/relationships/hyperlink" Target="http://s3.fotokto.ru/photo/full/421/4213233.jpg" TargetMode="External"/><Relationship Id="rId2" Type="http://schemas.openxmlformats.org/officeDocument/2006/relationships/hyperlink" Target="http://www.photoforum.ru/f/photo/000/213/213639_8.jpg" TargetMode="External"/><Relationship Id="rId16" Type="http://schemas.openxmlformats.org/officeDocument/2006/relationships/hyperlink" Target="https://img-fotki.yandex.ru/get/6823/7922219.2f/0_97fdb_e080fff2_XL.jpg" TargetMode="External"/><Relationship Id="rId20" Type="http://schemas.openxmlformats.org/officeDocument/2006/relationships/hyperlink" Target="http://s1.fotokto.ru/photo/full/563/5636652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cdn01.ru/files/users/images/a5/9a/a59aadb0f8f4526f7616bdc3b9158ab0.png" TargetMode="External"/><Relationship Id="rId11" Type="http://schemas.openxmlformats.org/officeDocument/2006/relationships/hyperlink" Target="http://verenitsa.ru/wp-content/uploads/2014/01/%D0%9F%D0%B8%D1%8F%D0%BB%D0%B0-2%D0%B4%D0%B6.jpg" TargetMode="External"/><Relationship Id="rId5" Type="http://schemas.openxmlformats.org/officeDocument/2006/relationships/hyperlink" Target="http://www.nightcitylights.com/Blog/201703/15/016.jpg" TargetMode="External"/><Relationship Id="rId15" Type="http://schemas.openxmlformats.org/officeDocument/2006/relationships/hyperlink" Target="http://contragents.ru/xn--80aahc6airewm.xn--p1ai/muzfo-imaginator/images/original/3591716/3591716" TargetMode="External"/><Relationship Id="rId10" Type="http://schemas.openxmlformats.org/officeDocument/2006/relationships/hyperlink" Target="http://146.r.photoshare.ru/01463/00df40e42441ea086b3daae8d2bdcb5d7f7e81bb.jpg" TargetMode="External"/><Relationship Id="rId19" Type="http://schemas.openxmlformats.org/officeDocument/2006/relationships/hyperlink" Target="https://im0-tub-ru.yandex.net/i?id=237c4e7e7f46268a3870b25e4840aa62&amp;n=13&amp;exp=1" TargetMode="External"/><Relationship Id="rId4" Type="http://schemas.openxmlformats.org/officeDocument/2006/relationships/hyperlink" Target="https://a.d-cd.net/2ed4ed9s-1920.jpg" TargetMode="External"/><Relationship Id="rId9" Type="http://schemas.openxmlformats.org/officeDocument/2006/relationships/hyperlink" Target="http://od.obsheedelo.ru/images/mondino_1.jpg" TargetMode="External"/><Relationship Id="rId14" Type="http://schemas.openxmlformats.org/officeDocument/2006/relationships/hyperlink" Target="http://www.peoples.ru/military/navy_fleet/vladimir_voronin/fk63f3hy0VDvY.jpe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44824"/>
            <a:ext cx="702146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571501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428604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Государственное   бюджетное  общеобразовательное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учреждение  Архангельской  области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«Онежская  специальная коррекционная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общеобразовательная  школа-интернат»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3857628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Автор:    Учитель математики</a:t>
            </a: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ГБОУ  АО  «Онежская СКОШИ»                                                                                                       Зайцева Татьяна Альбертовна</a:t>
            </a: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136339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Franklin Gothic Medium" pitchFamily="34" charset="0"/>
                <a:ea typeface="Batang" pitchFamily="18" charset="-127"/>
              </a:rPr>
              <a:t>СЕМЬ   ЧУДЕС  ОНЕЖСКОГО  КРАЯ</a:t>
            </a:r>
            <a:endParaRPr lang="ru-RU" sz="4800" b="1" i="1" dirty="0">
              <a:solidFill>
                <a:srgbClr val="FF0000"/>
              </a:solidFill>
              <a:latin typeface="Franklin Gothic Medium" pitchFamily="34" charset="0"/>
              <a:ea typeface="Batang" pitchFamily="18" charset="-127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614634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1400" dirty="0" smtClean="0">
                <a:solidFill>
                  <a:schemeClr val="tx1"/>
                </a:solidFill>
              </a:rPr>
              <a:t>Город  Онега, 2018г.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1571636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Ах, Онега - деревянная страна!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000" b="1" i="1" dirty="0" smtClean="0"/>
              <a:t>Я  хожу- весенним ветром грудь полна,</a:t>
            </a:r>
            <a:br>
              <a:rPr lang="ru-RU" sz="2000" b="1" i="1" dirty="0" smtClean="0"/>
            </a:br>
            <a:r>
              <a:rPr lang="ru-RU" sz="2000" b="1" i="1" dirty="0" smtClean="0"/>
              <a:t>Ах, Онега, деревянная страна,</a:t>
            </a:r>
            <a:br>
              <a:rPr lang="ru-RU" sz="2000" b="1" i="1" dirty="0" smtClean="0"/>
            </a:br>
            <a:r>
              <a:rPr lang="ru-RU" sz="2000" b="1" i="1" dirty="0" smtClean="0"/>
              <a:t>Свиты - срублены по бревнышку дома,</a:t>
            </a:r>
            <a:br>
              <a:rPr lang="ru-RU" sz="2000" b="1" i="1" dirty="0" smtClean="0"/>
            </a:br>
            <a:r>
              <a:rPr lang="ru-RU" sz="2000" b="1" i="1" dirty="0" smtClean="0"/>
              <a:t>Не дома - из гулких сосен терема.</a:t>
            </a: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sz="3600" b="1" dirty="0"/>
          </a:p>
        </p:txBody>
      </p:sp>
      <p:pic>
        <p:nvPicPr>
          <p:cNvPr id="4099" name="Picture 3" descr="C:\Users\User\Pictures\vorzogoryi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3500430" y="2714620"/>
            <a:ext cx="5038732" cy="1928826"/>
          </a:xfrm>
          <a:prstGeom prst="rect">
            <a:avLst/>
          </a:prstGeom>
          <a:noFill/>
        </p:spPr>
      </p:pic>
      <p:pic>
        <p:nvPicPr>
          <p:cNvPr id="4101" name="Picture 5" descr="C:\Users\User\Pictures\onega0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714884"/>
            <a:ext cx="4714908" cy="1751493"/>
          </a:xfrm>
          <a:prstGeom prst="rect">
            <a:avLst/>
          </a:prstGeom>
          <a:noFill/>
        </p:spPr>
      </p:pic>
      <p:pic>
        <p:nvPicPr>
          <p:cNvPr id="4102" name="Picture 6" descr="C:\Users\User\Pictures\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4786322"/>
            <a:ext cx="2857520" cy="1678777"/>
          </a:xfrm>
          <a:prstGeom prst="rect">
            <a:avLst/>
          </a:prstGeom>
          <a:noFill/>
        </p:spPr>
      </p:pic>
      <p:pic>
        <p:nvPicPr>
          <p:cNvPr id="1026" name="Picture 2" descr="C:\Users\User\Pictures\mondino_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3162" y="2714620"/>
            <a:ext cx="2781067" cy="1923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543956" cy="142876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Фильм  «Онега. 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 Деревянное зодчество»</a:t>
            </a:r>
            <a:endParaRPr lang="ru-RU" sz="3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3143248"/>
            <a:ext cx="8229600" cy="2982915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000132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Сколько  славных людей ты взрастила!</a:t>
            </a:r>
            <a:endParaRPr lang="ru-RU" sz="36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2000" b="1" dirty="0" smtClean="0">
                <a:latin typeface="+mj-lt"/>
              </a:rPr>
              <a:t>Живут  у света на обочине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У светлых северных широт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И корабелы, и проходчики,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Поэты, пахари и зодчие-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Поморской выделки народ</a:t>
            </a:r>
            <a:endParaRPr lang="ru-RU" sz="2000" b="1" dirty="0">
              <a:latin typeface="+mj-lt"/>
            </a:endParaRPr>
          </a:p>
        </p:txBody>
      </p:sp>
      <p:pic>
        <p:nvPicPr>
          <p:cNvPr id="5122" name="Picture 2" descr="C:\Users\User\Pictures\fk63f3hy0VDvY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3643314"/>
            <a:ext cx="2071702" cy="2714644"/>
          </a:xfrm>
          <a:prstGeom prst="rect">
            <a:avLst/>
          </a:prstGeom>
          <a:noFill/>
        </p:spPr>
      </p:pic>
      <p:pic>
        <p:nvPicPr>
          <p:cNvPr id="5123" name="Picture 3" descr="C:\Users\User\Pictures\kuchin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643314"/>
            <a:ext cx="2214578" cy="2700338"/>
          </a:xfrm>
          <a:prstGeom prst="rect">
            <a:avLst/>
          </a:prstGeom>
          <a:noFill/>
        </p:spPr>
      </p:pic>
      <p:pic>
        <p:nvPicPr>
          <p:cNvPr id="5124" name="Picture 4" descr="C:\Users\User\Pictures\shabali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571876"/>
            <a:ext cx="2428892" cy="2757506"/>
          </a:xfrm>
          <a:prstGeom prst="rect">
            <a:avLst/>
          </a:prstGeom>
          <a:noFill/>
        </p:spPr>
      </p:pic>
      <p:pic>
        <p:nvPicPr>
          <p:cNvPr id="5125" name="Picture 5" descr="C:\Users\User\Pictures\37727_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500174"/>
            <a:ext cx="2786082" cy="1795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Сколько  славных людей ты взрастила!</a:t>
            </a:r>
            <a:endParaRPr lang="ru-RU" sz="36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  <a:ln>
            <a:noFill/>
          </a:ln>
        </p:spPr>
        <p:txBody>
          <a:bodyPr/>
          <a:lstStyle/>
          <a:p>
            <a:pPr>
              <a:buNone/>
            </a:pPr>
            <a:r>
              <a:rPr lang="ru-RU" sz="2000" b="1" dirty="0" smtClean="0"/>
              <a:t> Решите  примеры и  расшифруйте  фамилию нашего  земляка, </a:t>
            </a:r>
          </a:p>
          <a:p>
            <a:pPr>
              <a:buNone/>
            </a:pPr>
            <a:r>
              <a:rPr lang="ru-RU" sz="2000" b="1" dirty="0" smtClean="0"/>
              <a:t>первого  русского, вступившего  на землю Антарктиды .</a:t>
            </a:r>
          </a:p>
          <a:p>
            <a:pPr>
              <a:buNone/>
            </a:pPr>
            <a:r>
              <a:rPr lang="ru-RU" sz="2000" b="1" dirty="0" smtClean="0"/>
              <a:t>         </a:t>
            </a:r>
          </a:p>
          <a:p>
            <a:pPr>
              <a:buNone/>
            </a:pPr>
            <a:r>
              <a:rPr lang="ru-RU" sz="2000" b="1" dirty="0" smtClean="0"/>
              <a:t>           5273 + 1451                                             7451-297</a:t>
            </a:r>
          </a:p>
          <a:p>
            <a:pPr>
              <a:buNone/>
            </a:pPr>
            <a:r>
              <a:rPr lang="ru-RU" sz="2000" b="1" dirty="0" smtClean="0"/>
              <a:t>           4869+ 35571                                            80638-5879</a:t>
            </a:r>
          </a:p>
          <a:p>
            <a:pPr>
              <a:buNone/>
            </a:pPr>
            <a:r>
              <a:rPr lang="ru-RU" sz="2000" b="1" dirty="0" smtClean="0"/>
              <a:t>           36028+2576                                             45268-28126</a:t>
            </a:r>
          </a:p>
          <a:p>
            <a:pPr>
              <a:buNone/>
            </a:pPr>
            <a:r>
              <a:rPr lang="ru-RU" sz="2000" b="1" dirty="0" smtClean="0"/>
              <a:t>           36208+25726                                           84263-57490</a:t>
            </a:r>
          </a:p>
          <a:p>
            <a:pPr>
              <a:buNone/>
            </a:pPr>
            <a:r>
              <a:rPr lang="ru-RU" sz="2000" b="1" dirty="0" smtClean="0"/>
              <a:t>           </a:t>
            </a:r>
          </a:p>
          <a:p>
            <a:pPr>
              <a:buNone/>
            </a:pPr>
            <a:endParaRPr lang="ru-RU" sz="2000" b="1" dirty="0" smtClean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71472" y="4214818"/>
          <a:ext cx="7643864" cy="1313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5483"/>
                <a:gridCol w="955483"/>
                <a:gridCol w="955483"/>
                <a:gridCol w="955483"/>
                <a:gridCol w="955483"/>
                <a:gridCol w="955483"/>
                <a:gridCol w="955483"/>
                <a:gridCol w="955483"/>
              </a:tblGrid>
              <a:tr h="65659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5659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40441</a:t>
                      </a:r>
                      <a:endParaRPr lang="ru-RU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61754</a:t>
                      </a:r>
                      <a:endParaRPr lang="ru-RU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7154</a:t>
                      </a:r>
                      <a:endParaRPr lang="ru-RU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18142</a:t>
                      </a:r>
                      <a:endParaRPr lang="ru-RU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74759</a:t>
                      </a:r>
                      <a:endParaRPr lang="ru-RU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26773</a:t>
                      </a:r>
                      <a:endParaRPr lang="ru-RU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38504</a:t>
                      </a:r>
                      <a:endParaRPr lang="ru-RU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6724</a:t>
                      </a:r>
                      <a:endParaRPr lang="ru-RU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785918" y="4357694"/>
            <a:ext cx="42862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85918" y="4286256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785918" y="4286256"/>
            <a:ext cx="57150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5715016"/>
            <a:ext cx="785818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У</a:t>
            </a:r>
            <a:endParaRPr lang="ru-RU" sz="2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14612" y="5715016"/>
            <a:ext cx="928694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9058" y="5715016"/>
            <a:ext cx="928694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4942" y="5715016"/>
            <a:ext cx="85725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00826" y="5715016"/>
            <a:ext cx="85725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Ч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Сколько  славных людей ты взрастила!</a:t>
            </a:r>
            <a:endParaRPr lang="ru-RU" sz="36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2000" b="1" dirty="0" smtClean="0"/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Александр  Степанович Кучин –</a:t>
            </a:r>
          </a:p>
          <a:p>
            <a:pPr algn="ctr">
              <a:buNone/>
            </a:pPr>
            <a:r>
              <a:rPr lang="ru-RU" sz="2000" dirty="0" smtClean="0"/>
              <a:t>Онежский помор, талантливый полярный исследователь, капитан.</a:t>
            </a:r>
          </a:p>
          <a:p>
            <a:pPr algn="ctr">
              <a:buNone/>
            </a:pPr>
            <a:r>
              <a:rPr lang="ru-RU" sz="2000" dirty="0" smtClean="0"/>
              <a:t> Первый русский, вступивший на землю Антарктиды в составе экспедиции Р. Амундсена.</a:t>
            </a:r>
          </a:p>
          <a:p>
            <a:pPr algn="ctr">
              <a:buNone/>
            </a:pPr>
            <a:r>
              <a:rPr lang="ru-RU" sz="2000" dirty="0" smtClean="0"/>
              <a:t>Действительный  член Королевского географического общества Норвегии.</a:t>
            </a:r>
            <a:endParaRPr lang="ru-RU" sz="2000" dirty="0"/>
          </a:p>
        </p:txBody>
      </p:sp>
      <p:pic>
        <p:nvPicPr>
          <p:cNvPr id="5123" name="Picture 3" descr="C:\Users\User\Pictures\kuchin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3571900" cy="4629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Волны  плещут в  море Белом…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000" b="1" i="1" dirty="0" smtClean="0"/>
              <a:t>И  море Белое, приливы и отливы,</a:t>
            </a:r>
            <a:br>
              <a:rPr lang="ru-RU" sz="2000" b="1" i="1" dirty="0" smtClean="0"/>
            </a:br>
            <a:r>
              <a:rPr lang="ru-RU" sz="2000" b="1" i="1" dirty="0" smtClean="0"/>
              <a:t>И островов скалистых берега,</a:t>
            </a:r>
            <a:br>
              <a:rPr lang="ru-RU" sz="2000" b="1" i="1" dirty="0" smtClean="0"/>
            </a:br>
            <a:r>
              <a:rPr lang="ru-RU" sz="2000" b="1" i="1" dirty="0" smtClean="0"/>
              <a:t>Морской волны бурлящие мотивы</a:t>
            </a:r>
            <a:br>
              <a:rPr lang="ru-RU" sz="2000" b="1" i="1" dirty="0" smtClean="0"/>
            </a:br>
            <a:r>
              <a:rPr lang="ru-RU" sz="2000" b="1" i="1" dirty="0" smtClean="0"/>
              <a:t>И крики чаек в  синих небесах…</a:t>
            </a:r>
            <a:br>
              <a:rPr lang="ru-RU" sz="2000" b="1" i="1" dirty="0" smtClean="0"/>
            </a:br>
            <a:endParaRPr lang="ru-RU" sz="36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" name="Picture 2" descr="C:\Users\User\Pictures\DaGf8onV4AIR4_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7" y="3071810"/>
            <a:ext cx="4001128" cy="2928958"/>
          </a:xfrm>
          <a:prstGeom prst="rect">
            <a:avLst/>
          </a:prstGeom>
          <a:noFill/>
        </p:spPr>
      </p:pic>
      <p:pic>
        <p:nvPicPr>
          <p:cNvPr id="1027" name="Picture 3" descr="C:\Users\User\Pictures\6036135_larg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93407" y="3071810"/>
            <a:ext cx="4045755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Волны  плещут в  море Белом…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sz="36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/>
              <a:t>  </a:t>
            </a:r>
            <a:r>
              <a:rPr lang="ru-RU" sz="2000" b="1" dirty="0" smtClean="0"/>
              <a:t> </a:t>
            </a:r>
          </a:p>
          <a:p>
            <a:pPr>
              <a:buNone/>
            </a:pPr>
            <a:r>
              <a:rPr lang="ru-RU" sz="2000" b="1" dirty="0" smtClean="0"/>
              <a:t> Отгадай о какой рыбе это стихотворение: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dirty="0" smtClean="0"/>
              <a:t>      Царскою рыбой зовется она</a:t>
            </a:r>
            <a:br>
              <a:rPr lang="ru-RU" sz="2000" dirty="0" smtClean="0"/>
            </a:br>
            <a:r>
              <a:rPr lang="ru-RU" sz="2000" dirty="0" smtClean="0"/>
              <a:t>Так в старину говорили всегда.</a:t>
            </a:r>
            <a:br>
              <a:rPr lang="ru-RU" sz="2000" dirty="0" smtClean="0"/>
            </a:br>
            <a:r>
              <a:rPr lang="ru-RU" sz="2000" dirty="0" smtClean="0"/>
              <a:t>В давнее время, еще при царях,</a:t>
            </a:r>
            <a:br>
              <a:rPr lang="ru-RU" sz="2000" dirty="0" smtClean="0"/>
            </a:br>
            <a:r>
              <a:rPr lang="ru-RU" sz="2000" dirty="0" smtClean="0"/>
              <a:t>Она подавалась на стол в сухарях.</a:t>
            </a:r>
            <a:br>
              <a:rPr lang="ru-RU" sz="2000" dirty="0" smtClean="0"/>
            </a:br>
            <a:r>
              <a:rPr lang="ru-RU" sz="2000" dirty="0" smtClean="0"/>
              <a:t>Очень любили с блинами цари</a:t>
            </a:r>
            <a:br>
              <a:rPr lang="ru-RU" sz="2000" dirty="0" smtClean="0"/>
            </a:br>
            <a:r>
              <a:rPr lang="ru-RU" sz="2000" dirty="0" smtClean="0"/>
              <a:t>Есть этой рыбы икры-янтари.</a:t>
            </a:r>
            <a:br>
              <a:rPr lang="ru-RU" sz="2000" dirty="0" smtClean="0"/>
            </a:br>
            <a:r>
              <a:rPr lang="ru-RU" sz="2000" dirty="0" smtClean="0"/>
              <a:t>А какова из неё  уха!</a:t>
            </a:r>
            <a:br>
              <a:rPr lang="ru-RU" sz="2000" dirty="0" smtClean="0"/>
            </a:br>
            <a:r>
              <a:rPr lang="ru-RU" sz="2000" dirty="0" smtClean="0"/>
              <a:t>Рядом с такой все ухи — чепуха.</a:t>
            </a:r>
            <a:br>
              <a:rPr lang="ru-RU" sz="2000" dirty="0" smtClean="0"/>
            </a:br>
            <a:endParaRPr lang="ru-RU" sz="2000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703282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Волны  плещут в  море Белом…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sz="36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b="1" dirty="0" smtClean="0"/>
              <a:t>Чтобы отгадать загадку, надо  вставить  в пустые прямоугольники знаки  + или – так, чтобы получились верные равенства: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dirty="0" smtClean="0"/>
              <a:t>37500                       1200 =38700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48600                        8000 = 40600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29999                        1000 =  30999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90000                        6000 = 84000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12200                         1200  =11000                </a:t>
            </a:r>
          </a:p>
          <a:p>
            <a:pPr>
              <a:buNone/>
            </a:pPr>
            <a:r>
              <a:rPr lang="ru-RU" sz="2000" dirty="0" smtClean="0"/>
              <a:t>                                                         </a:t>
            </a:r>
          </a:p>
          <a:p>
            <a:pPr>
              <a:buNone/>
            </a:pPr>
            <a:r>
              <a:rPr lang="ru-RU" sz="2000" dirty="0" smtClean="0"/>
              <a:t>                                            </a:t>
            </a:r>
          </a:p>
          <a:p>
            <a:pPr>
              <a:buNone/>
            </a:pPr>
            <a:r>
              <a:rPr lang="ru-RU" sz="2000" dirty="0" smtClean="0"/>
              <a:t> </a:t>
            </a:r>
          </a:p>
          <a:p>
            <a:pPr>
              <a:buNone/>
            </a:pPr>
            <a:r>
              <a:rPr lang="ru-RU" sz="2000" dirty="0" smtClean="0"/>
              <a:t>                          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2571744"/>
            <a:ext cx="91440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3357562"/>
            <a:ext cx="91440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28728" y="4071942"/>
            <a:ext cx="91440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28728" y="4786322"/>
            <a:ext cx="91440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143504" y="1643050"/>
            <a:ext cx="21431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929190" y="2357430"/>
            <a:ext cx="250033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929190" y="2428868"/>
            <a:ext cx="2500330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857884" y="2571744"/>
            <a:ext cx="642942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+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3357562"/>
            <a:ext cx="64294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858016" y="3357562"/>
            <a:ext cx="64294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+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86446" y="4071942"/>
            <a:ext cx="64294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+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58016" y="4071942"/>
            <a:ext cx="64294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86446" y="4786322"/>
            <a:ext cx="64294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858016" y="4786322"/>
            <a:ext cx="64294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+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00892" y="2643182"/>
            <a:ext cx="42862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28728" y="5572140"/>
            <a:ext cx="92869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929322" y="5429264"/>
            <a:ext cx="50006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+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29454" y="5429264"/>
            <a:ext cx="642942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929586" y="2643182"/>
            <a:ext cx="50006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858148" y="3429000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ё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858148" y="4071942"/>
            <a:ext cx="64294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929586" y="4714884"/>
            <a:ext cx="57150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г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001024" y="5429264"/>
            <a:ext cx="42862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062 -0.01111 L -0.49062 -0.01111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3 -0.01551 L -0.48281 -0.0099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5 -0.00416 L -0.475 -0.00416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5 -0.00324 L -0.475 -0.00324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 0.00278 L -0.6 0.00278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animBg="1"/>
      <p:bldP spid="11" grpId="0" animBg="1"/>
      <p:bldP spid="12" grpId="0" animBg="1"/>
      <p:bldP spid="13" grpId="0" animBg="1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Волны  плещут в  море Белом…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sz="36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User\Pictures\ljub x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14348" y="1928802"/>
            <a:ext cx="3048000" cy="3810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143372" y="1600200"/>
            <a:ext cx="4543428" cy="4525963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Герб  Онежского района</a:t>
            </a:r>
          </a:p>
          <a:p>
            <a:pPr algn="ctr">
              <a:buNone/>
            </a:pPr>
            <a:r>
              <a:rPr lang="ru-RU" sz="1800" b="1" i="1" dirty="0" smtClean="0"/>
              <a:t>Сёмга</a:t>
            </a:r>
            <a:r>
              <a:rPr lang="ru-RU" sz="1800" b="1" dirty="0" smtClean="0"/>
              <a:t>:</a:t>
            </a:r>
            <a:r>
              <a:rPr lang="ru-RU" sz="1800" dirty="0" smtClean="0"/>
              <a:t> промысел сёмги занимал важное  место в экономике района, и  подчеркивает непрерывную связь многих поколений онежан. </a:t>
            </a:r>
          </a:p>
          <a:p>
            <a:pPr>
              <a:buNone/>
            </a:pPr>
            <a:r>
              <a:rPr lang="ru-RU" sz="1800" b="1" i="1" dirty="0" smtClean="0">
                <a:solidFill>
                  <a:srgbClr val="B6B6B6"/>
                </a:solidFill>
              </a:rPr>
              <a:t>Волнистые серебряные пояса </a:t>
            </a:r>
            <a:r>
              <a:rPr lang="ru-RU" sz="1800" b="1" i="1" dirty="0" smtClean="0">
                <a:solidFill>
                  <a:srgbClr val="00B0F0"/>
                </a:solidFill>
              </a:rPr>
              <a:t>и голубое поле</a:t>
            </a:r>
            <a:r>
              <a:rPr lang="ru-RU" sz="1800" dirty="0" smtClean="0"/>
              <a:t> символизируют важность водных ресурсов – реки Онеги и Белого моря в жизни района. </a:t>
            </a:r>
          </a:p>
          <a:p>
            <a:pPr>
              <a:buNone/>
            </a:pPr>
            <a:r>
              <a:rPr lang="ru-RU" sz="1800" b="1" i="1" dirty="0" smtClean="0">
                <a:solidFill>
                  <a:srgbClr val="00B050"/>
                </a:solidFill>
              </a:rPr>
              <a:t>Зеленый цвет</a:t>
            </a:r>
            <a:r>
              <a:rPr lang="ru-RU" sz="1800" dirty="0" smtClean="0"/>
              <a:t> – символ природы, показывает лесные массивы на территории района</a:t>
            </a:r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Кий-остров - жемчужина 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Белого моря</a:t>
            </a:r>
            <a:endParaRPr lang="ru-RU" sz="32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457200" y="1428736"/>
            <a:ext cx="4040188" cy="464346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7200" y="1785926"/>
            <a:ext cx="4040188" cy="385765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+mj-lt"/>
              </a:rPr>
              <a:t>По тропинкам соснового бора,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По граниту, обросшему мхом,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Слыша моря дремотного говор,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Прогуляться неспешно пешком</a:t>
            </a: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Постоять на «скале поцелуев»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И прибоя чуть горькую соль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На губах ощутить как родную,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И принять эту нежную боль.</a:t>
            </a:r>
          </a:p>
          <a:p>
            <a:pPr>
              <a:buNone/>
            </a:pPr>
            <a:endParaRPr lang="ru-RU" sz="2000" b="1" dirty="0" smtClean="0">
              <a:latin typeface="+mj-lt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4" name="Picture 6" descr="C:\Users\User\Pictures\213639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71612"/>
            <a:ext cx="4184518" cy="2357454"/>
          </a:xfrm>
          <a:prstGeom prst="rect">
            <a:avLst/>
          </a:prstGeom>
          <a:noFill/>
        </p:spPr>
      </p:pic>
      <p:pic>
        <p:nvPicPr>
          <p:cNvPr id="2055" name="Picture 7" descr="C:\Users\User\Pictures\139542014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000504"/>
            <a:ext cx="4143404" cy="2263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2800" b="1" i="1" dirty="0" smtClean="0">
              <a:latin typeface="Bookman Old Style" pitchFamily="18" charset="0"/>
              <a:ea typeface="Batang" pitchFamily="18" charset="-127"/>
            </a:endParaRPr>
          </a:p>
          <a:p>
            <a:pPr algn="ctr">
              <a:buNone/>
            </a:pPr>
            <a:r>
              <a:rPr lang="ru-RU" sz="2800" b="1" i="1" dirty="0" smtClean="0">
                <a:latin typeface="Bookman Old Style" pitchFamily="18" charset="0"/>
                <a:ea typeface="Batang" pitchFamily="18" charset="-127"/>
              </a:rPr>
              <a:t>Чудесный край, онежская земля,</a:t>
            </a:r>
          </a:p>
          <a:p>
            <a:pPr algn="ctr">
              <a:buNone/>
            </a:pPr>
            <a:r>
              <a:rPr lang="ru-RU" sz="2800" b="1" i="1" dirty="0" smtClean="0">
                <a:latin typeface="Bookman Old Style" pitchFamily="18" charset="0"/>
                <a:ea typeface="Batang" pitchFamily="18" charset="-127"/>
              </a:rPr>
              <a:t>Тебя готов я воспевать повсюду. </a:t>
            </a:r>
          </a:p>
          <a:p>
            <a:pPr algn="ctr">
              <a:buNone/>
            </a:pPr>
            <a:r>
              <a:rPr lang="ru-RU" sz="2800" b="1" i="1" dirty="0" smtClean="0">
                <a:latin typeface="Bookman Old Style" pitchFamily="18" charset="0"/>
                <a:ea typeface="Batang" pitchFamily="18" charset="-127"/>
              </a:rPr>
              <a:t>Куда б не занесла меня судьба,</a:t>
            </a:r>
          </a:p>
          <a:p>
            <a:pPr algn="ctr">
              <a:buNone/>
            </a:pPr>
            <a:r>
              <a:rPr lang="ru-RU" sz="2800" b="1" i="1" dirty="0" smtClean="0">
                <a:latin typeface="Bookman Old Style" pitchFamily="18" charset="0"/>
                <a:ea typeface="Batang" pitchFamily="18" charset="-127"/>
              </a:rPr>
              <a:t>Красот твоих вовек не позабуду.</a:t>
            </a:r>
            <a:endParaRPr lang="ru-RU" sz="2800" b="1" i="1" dirty="0">
              <a:latin typeface="Bookman Old Style" pitchFamily="18" charset="0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Кий-остров - жемчужина 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Белого моря</a:t>
            </a:r>
            <a:endParaRPr lang="ru-RU" sz="32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+mj-lt"/>
              </a:rPr>
              <a:t> «Математические бусы»</a:t>
            </a: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r>
              <a:rPr lang="ru-RU" sz="1600" b="1" dirty="0" smtClean="0"/>
              <a:t>    </a:t>
            </a:r>
            <a:r>
              <a:rPr lang="ru-RU" sz="1800" b="1" u="sng" dirty="0" smtClean="0"/>
              <a:t>Алгоритм письменного сложения многозначных чисел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Для того чтобы выполнить сложение многозначных чисел, надо: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Пишу единицы под единицами, десятки под десятками, сотни под сотнями ,единицы тысяч под единицами тысяч,  десятки тысяч под десятками тысяч, сотни тысяч под сотнями тысяч.</a:t>
            </a:r>
          </a:p>
          <a:p>
            <a:pPr>
              <a:buNone/>
            </a:pPr>
            <a:r>
              <a:rPr lang="ru-RU" sz="1400" dirty="0" smtClean="0"/>
              <a:t>Складываю единицы …….</a:t>
            </a:r>
          </a:p>
          <a:p>
            <a:pPr>
              <a:buNone/>
            </a:pPr>
            <a:r>
              <a:rPr lang="ru-RU" sz="1400" dirty="0" smtClean="0"/>
              <a:t>Складываю десятки …….</a:t>
            </a:r>
          </a:p>
          <a:p>
            <a:pPr>
              <a:buNone/>
            </a:pPr>
            <a:r>
              <a:rPr lang="ru-RU" sz="1400" dirty="0" smtClean="0"/>
              <a:t>Складываю сотни ……</a:t>
            </a:r>
          </a:p>
          <a:p>
            <a:pPr>
              <a:buNone/>
            </a:pPr>
            <a:r>
              <a:rPr lang="ru-RU" sz="1400" dirty="0" smtClean="0"/>
              <a:t>Складываю единицы тысяч</a:t>
            </a:r>
          </a:p>
          <a:p>
            <a:pPr>
              <a:buNone/>
            </a:pPr>
            <a:r>
              <a:rPr lang="ru-RU" sz="1400" dirty="0" smtClean="0"/>
              <a:t>Складываю десятки тысяч</a:t>
            </a:r>
          </a:p>
          <a:p>
            <a:pPr>
              <a:buNone/>
            </a:pPr>
            <a:r>
              <a:rPr lang="ru-RU" sz="1400" dirty="0" smtClean="0"/>
              <a:t>Складываю сотни тысяч</a:t>
            </a:r>
          </a:p>
          <a:p>
            <a:pPr>
              <a:buNone/>
            </a:pPr>
            <a:r>
              <a:rPr lang="ru-RU" sz="1400" dirty="0" smtClean="0"/>
              <a:t>Читаю ответ …….</a:t>
            </a: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00034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1500166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Овал 34"/>
          <p:cNvSpPr/>
          <p:nvPr/>
        </p:nvSpPr>
        <p:spPr>
          <a:xfrm>
            <a:off x="2500298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Овал 36"/>
          <p:cNvSpPr/>
          <p:nvPr/>
        </p:nvSpPr>
        <p:spPr>
          <a:xfrm>
            <a:off x="3500430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Овал 38"/>
          <p:cNvSpPr/>
          <p:nvPr/>
        </p:nvSpPr>
        <p:spPr>
          <a:xfrm>
            <a:off x="4500562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Овал 39"/>
          <p:cNvSpPr/>
          <p:nvPr/>
        </p:nvSpPr>
        <p:spPr>
          <a:xfrm>
            <a:off x="5500694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Овал 40"/>
          <p:cNvSpPr/>
          <p:nvPr/>
        </p:nvSpPr>
        <p:spPr>
          <a:xfrm>
            <a:off x="6500826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Овал 41"/>
          <p:cNvSpPr/>
          <p:nvPr/>
        </p:nvSpPr>
        <p:spPr>
          <a:xfrm>
            <a:off x="7500958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37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Кий-остров - жемчужина 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Белого моря</a:t>
            </a:r>
            <a:endParaRPr lang="ru-RU" sz="32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+mj-lt"/>
              </a:rPr>
              <a:t> «Математические бусы»</a:t>
            </a: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r>
              <a:rPr lang="ru-RU" sz="1600" b="1" dirty="0" smtClean="0"/>
              <a:t>    </a:t>
            </a:r>
            <a:r>
              <a:rPr lang="ru-RU" sz="1800" b="1" u="sng" dirty="0" smtClean="0"/>
              <a:t>Алгоритм письменного вычитания многозначных чисел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Для того чтобы выполнить вычитание многозначных чисел, надо: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Пишу единицы под единицами, десятки под десятками, сотни под сотнями ,единицы тысяч под единицами тысяч,  десятки тысяч под десятками тысяч, сотни тысяч под сотнями тысяч.</a:t>
            </a:r>
          </a:p>
          <a:p>
            <a:pPr>
              <a:buNone/>
            </a:pPr>
            <a:r>
              <a:rPr lang="ru-RU" sz="1400" dirty="0" smtClean="0"/>
              <a:t>Вычитаю  единицы …….</a:t>
            </a:r>
          </a:p>
          <a:p>
            <a:pPr>
              <a:buNone/>
            </a:pPr>
            <a:r>
              <a:rPr lang="ru-RU" sz="1400" dirty="0" smtClean="0"/>
              <a:t>Вычитаю  десятки …….</a:t>
            </a:r>
          </a:p>
          <a:p>
            <a:pPr>
              <a:buNone/>
            </a:pPr>
            <a:r>
              <a:rPr lang="ru-RU" sz="1400" dirty="0" smtClean="0"/>
              <a:t>Вычитаю  сотни ……</a:t>
            </a:r>
          </a:p>
          <a:p>
            <a:pPr>
              <a:buNone/>
            </a:pPr>
            <a:r>
              <a:rPr lang="ru-RU" sz="1400" dirty="0" smtClean="0"/>
              <a:t>Вычитаю  единицы тысяч</a:t>
            </a:r>
          </a:p>
          <a:p>
            <a:pPr>
              <a:buNone/>
            </a:pPr>
            <a:r>
              <a:rPr lang="ru-RU" sz="1400" dirty="0" smtClean="0"/>
              <a:t>Вычитаю  десятки тысяч</a:t>
            </a:r>
          </a:p>
          <a:p>
            <a:pPr>
              <a:buNone/>
            </a:pPr>
            <a:r>
              <a:rPr lang="ru-RU" sz="1400" dirty="0" smtClean="0"/>
              <a:t>Вычитаю сотни тысяч</a:t>
            </a:r>
          </a:p>
          <a:p>
            <a:pPr>
              <a:buNone/>
            </a:pPr>
            <a:r>
              <a:rPr lang="ru-RU" sz="1400" dirty="0" smtClean="0"/>
              <a:t>Читаю ответ …….</a:t>
            </a: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  <a:p>
            <a:pPr>
              <a:buNone/>
            </a:pPr>
            <a:endParaRPr lang="ru-RU" sz="2000" b="1" dirty="0" smtClean="0">
              <a:latin typeface="+mj-lt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00034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1500166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Овал 34"/>
          <p:cNvSpPr/>
          <p:nvPr/>
        </p:nvSpPr>
        <p:spPr>
          <a:xfrm>
            <a:off x="2500298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Овал 36"/>
          <p:cNvSpPr/>
          <p:nvPr/>
        </p:nvSpPr>
        <p:spPr>
          <a:xfrm>
            <a:off x="3500430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Овал 38"/>
          <p:cNvSpPr/>
          <p:nvPr/>
        </p:nvSpPr>
        <p:spPr>
          <a:xfrm>
            <a:off x="4500562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Овал 39"/>
          <p:cNvSpPr/>
          <p:nvPr/>
        </p:nvSpPr>
        <p:spPr>
          <a:xfrm>
            <a:off x="5500694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Овал 40"/>
          <p:cNvSpPr/>
          <p:nvPr/>
        </p:nvSpPr>
        <p:spPr>
          <a:xfrm>
            <a:off x="6500826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Овал 41"/>
          <p:cNvSpPr/>
          <p:nvPr/>
        </p:nvSpPr>
        <p:spPr>
          <a:xfrm>
            <a:off x="7500958" y="1714488"/>
            <a:ext cx="100013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37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722313" y="4714884"/>
            <a:ext cx="7772400" cy="1357322"/>
          </a:xfrm>
        </p:spPr>
        <p:txBody>
          <a:bodyPr/>
          <a:lstStyle/>
          <a:p>
            <a:pPr algn="ctr"/>
            <a:r>
              <a:rPr lang="ru-RU" sz="2000" i="1" dirty="0" smtClean="0">
                <a:latin typeface="Bookman Old Style" pitchFamily="18" charset="0"/>
                <a:cs typeface="Estrangelo Edessa" pitchFamily="66" charset="0"/>
              </a:rPr>
              <a:t> </a:t>
            </a:r>
            <a:br>
              <a:rPr lang="ru-RU" sz="2000" i="1" dirty="0" smtClean="0">
                <a:latin typeface="Bookman Old Style" pitchFamily="18" charset="0"/>
                <a:cs typeface="Estrangelo Edessa" pitchFamily="66" charset="0"/>
              </a:rPr>
            </a:br>
            <a:r>
              <a:rPr lang="ru-RU" sz="1800" i="1" cap="non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Мы   становимся  слепыми   к  тому, что  видим  каждый  день. </a:t>
            </a:r>
            <a:br>
              <a:rPr lang="ru-RU" sz="1800" i="1" cap="non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i="1" cap="non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Но каждый  день разный,  и каждый  день  является чудом.</a:t>
            </a:r>
            <a:endParaRPr lang="ru-RU" sz="1800" i="1" cap="none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1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 bwMode="auto">
          <a:xfrm>
            <a:off x="4286249" y="2500306"/>
            <a:ext cx="4357718" cy="2214562"/>
          </a:xfrm>
          <a:prstGeom prst="rect">
            <a:avLst/>
          </a:prstGeom>
          <a:noFill/>
        </p:spPr>
      </p:pic>
      <p:pic>
        <p:nvPicPr>
          <p:cNvPr id="1030" name="Picture 6" descr="C:\Users\User\Pictures\2ed4ed9s-1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4"/>
            <a:ext cx="3714776" cy="2087110"/>
          </a:xfrm>
          <a:prstGeom prst="rect">
            <a:avLst/>
          </a:prstGeom>
          <a:noFill/>
        </p:spPr>
      </p:pic>
      <p:pic>
        <p:nvPicPr>
          <p:cNvPr id="1028" name="Picture 4" descr="C:\Users\User\Pictures\s1200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428604"/>
            <a:ext cx="4357718" cy="2071702"/>
          </a:xfrm>
          <a:prstGeom prst="rect">
            <a:avLst/>
          </a:prstGeom>
          <a:noFill/>
        </p:spPr>
      </p:pic>
      <p:pic>
        <p:nvPicPr>
          <p:cNvPr id="1029" name="Picture 5" descr="C:\Users\User\Pictures\653377_gallery.worl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500307"/>
            <a:ext cx="3714776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Интернет-ресурсы</a:t>
            </a:r>
            <a:endParaRPr lang="ru-RU" sz="24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1600" dirty="0" smtClean="0">
                <a:hlinkClick r:id="rId2"/>
              </a:rPr>
              <a:t>Кий-остров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3"/>
              </a:rPr>
              <a:t>Кий-остров.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4"/>
              </a:rPr>
              <a:t>Река Онега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5"/>
              </a:rPr>
              <a:t>Река Онега Турчасово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6"/>
              </a:rPr>
              <a:t>Город Онега. Вид сверху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7"/>
              </a:rPr>
              <a:t>Проспект Ленина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8"/>
              </a:rPr>
              <a:t>На улицах города</a:t>
            </a: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>
                <a:hlinkClick r:id="rId9"/>
              </a:rPr>
              <a:t>Церковь  в д. Мондино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10"/>
              </a:rPr>
              <a:t>д Ворзогоры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11"/>
              </a:rPr>
              <a:t>Церковь в д. Пияла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 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1600" dirty="0" smtClean="0">
                <a:hlinkClick r:id="rId12"/>
              </a:rPr>
              <a:t>Кучин И.С.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13"/>
              </a:rPr>
              <a:t>Шабалин А.О.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14"/>
              </a:rPr>
              <a:t>Воронин В.И.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15"/>
              </a:rPr>
              <a:t>Пономарев П.А.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16"/>
              </a:rPr>
              <a:t>Речка Кожа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17"/>
              </a:rPr>
              <a:t>Кожозеро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18"/>
              </a:rPr>
              <a:t>Дары Онежского леса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19"/>
              </a:rPr>
              <a:t>Отлив на Белом море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20"/>
              </a:rPr>
              <a:t>Закат на Белом море</a:t>
            </a: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Bookman Old Style" pitchFamily="18" charset="0"/>
              </a:rPr>
              <a:t>Река   Онега</a:t>
            </a:r>
            <a:endParaRPr lang="ru-RU" sz="40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b="1" dirty="0" smtClean="0">
                <a:latin typeface="+mj-lt"/>
              </a:rPr>
              <a:t>Из озера Лача  Онеги исток,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Сливаясь в единый могучий поток,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Среди первозданных лесов и озер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Выходит на вольный широкий простор…</a:t>
            </a:r>
          </a:p>
        </p:txBody>
      </p:sp>
      <p:pic>
        <p:nvPicPr>
          <p:cNvPr id="1030" name="Picture 6" descr="C:\Users\User\Pictures\2ed4ed9s-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500174"/>
            <a:ext cx="3560202" cy="1857388"/>
          </a:xfrm>
          <a:prstGeom prst="rect">
            <a:avLst/>
          </a:prstGeom>
          <a:noFill/>
        </p:spPr>
      </p:pic>
      <p:pic>
        <p:nvPicPr>
          <p:cNvPr id="1031" name="Picture 7" descr="C:\Users\User\Pictures\0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71877"/>
            <a:ext cx="7715304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Bookman Old Style" pitchFamily="18" charset="0"/>
              </a:rPr>
              <a:t>Река   Онега</a:t>
            </a:r>
            <a:endParaRPr lang="ru-RU" sz="40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+mj-lt"/>
              </a:rPr>
              <a:t>Прочитайте числа:</a:t>
            </a:r>
          </a:p>
          <a:p>
            <a:pPr>
              <a:buNone/>
            </a:pPr>
            <a:r>
              <a:rPr lang="ru-RU" sz="2400" dirty="0" smtClean="0">
                <a:latin typeface="+mj-lt"/>
              </a:rPr>
              <a:t>416м, 3588, 3, 25781 , 2, 450м, 1278 кг, 40 м,  75 км, 18</a:t>
            </a:r>
            <a:r>
              <a:rPr lang="ru-RU" sz="2400" dirty="0" smtClean="0">
                <a:latin typeface="+mj-lt"/>
                <a:sym typeface="Symbol"/>
              </a:rPr>
              <a:t>, 6, 10ц</a:t>
            </a:r>
          </a:p>
          <a:p>
            <a:pPr>
              <a:buNone/>
            </a:pPr>
            <a:endParaRPr lang="ru-RU" sz="2400" dirty="0" smtClean="0">
              <a:latin typeface="+mj-lt"/>
              <a:sym typeface="Symbol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  <a:sym typeface="Symbol"/>
              </a:rPr>
              <a:t>416 км- </a:t>
            </a:r>
            <a:r>
              <a:rPr lang="ru-RU" sz="2000" dirty="0" smtClean="0">
                <a:latin typeface="+mj-lt"/>
                <a:sym typeface="Symbol"/>
              </a:rPr>
              <a:t>протяженность реки</a:t>
            </a:r>
          </a:p>
          <a:p>
            <a:pPr>
              <a:buNone/>
            </a:pPr>
            <a:r>
              <a:rPr lang="ru-RU" sz="2000" dirty="0" smtClean="0">
                <a:latin typeface="+mj-lt"/>
                <a:sym typeface="Symbol"/>
              </a:rPr>
              <a:t>В реку впадает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sym typeface="Symbol"/>
              </a:rPr>
              <a:t>3588</a:t>
            </a:r>
            <a:r>
              <a:rPr lang="ru-RU" sz="2000" dirty="0" smtClean="0">
                <a:solidFill>
                  <a:srgbClr val="FF0000"/>
                </a:solidFill>
                <a:latin typeface="+mj-lt"/>
                <a:sym typeface="Symbol"/>
              </a:rPr>
              <a:t> </a:t>
            </a:r>
            <a:r>
              <a:rPr lang="ru-RU" sz="2000" dirty="0" smtClean="0">
                <a:latin typeface="+mj-lt"/>
                <a:sym typeface="Symbol"/>
              </a:rPr>
              <a:t>малых рек и ручьев</a:t>
            </a:r>
          </a:p>
          <a:p>
            <a:pPr>
              <a:buNone/>
            </a:pPr>
            <a:r>
              <a:rPr lang="ru-RU" sz="2000" dirty="0" smtClean="0">
                <a:latin typeface="+mj-lt"/>
                <a:sym typeface="Symbol"/>
              </a:rPr>
              <a:t>Река протекает по территории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sym typeface="Symbol"/>
              </a:rPr>
              <a:t>3</a:t>
            </a:r>
            <a:r>
              <a:rPr lang="ru-RU" sz="2000" dirty="0" smtClean="0">
                <a:solidFill>
                  <a:srgbClr val="FF0000"/>
                </a:solidFill>
                <a:latin typeface="+mj-lt"/>
                <a:sym typeface="Symbol"/>
              </a:rPr>
              <a:t> </a:t>
            </a:r>
            <a:r>
              <a:rPr lang="ru-RU" sz="2000" dirty="0" smtClean="0">
                <a:latin typeface="+mj-lt"/>
                <a:sym typeface="Symbol"/>
              </a:rPr>
              <a:t>районов: Каргопольского, Плесецкого и Онежского</a:t>
            </a:r>
          </a:p>
          <a:p>
            <a:pPr>
              <a:buNone/>
            </a:pPr>
            <a:r>
              <a:rPr lang="ru-RU" sz="2000" dirty="0" smtClean="0">
                <a:latin typeface="+mj-lt"/>
                <a:sym typeface="Symbol"/>
              </a:rPr>
              <a:t>Ширина реки 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sym typeface="Symbol"/>
              </a:rPr>
              <a:t>от  450м</a:t>
            </a:r>
            <a:r>
              <a:rPr lang="ru-RU" sz="2000" dirty="0" smtClean="0">
                <a:latin typeface="+mj-lt"/>
                <a:sym typeface="Symbol"/>
              </a:rPr>
              <a:t>, сужаясь местами 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sym typeface="Symbol"/>
              </a:rPr>
              <a:t>до  40м</a:t>
            </a:r>
          </a:p>
          <a:p>
            <a:pPr>
              <a:buNone/>
            </a:pPr>
            <a:r>
              <a:rPr lang="ru-RU" sz="2000" dirty="0" smtClean="0">
                <a:latin typeface="+mj-lt"/>
                <a:sym typeface="Symbol"/>
              </a:rPr>
              <a:t>В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sym typeface="Symbol"/>
              </a:rPr>
              <a:t>75 км </a:t>
            </a:r>
            <a:r>
              <a:rPr lang="ru-RU" sz="2000" dirty="0" smtClean="0">
                <a:latin typeface="+mj-lt"/>
                <a:sym typeface="Symbol"/>
              </a:rPr>
              <a:t>от устья река разделяется на Большую Онегу и Малую Онегу, которые затем вновь сливаются</a:t>
            </a:r>
          </a:p>
          <a:p>
            <a:pPr>
              <a:buNone/>
            </a:pPr>
            <a:r>
              <a:rPr lang="ru-RU" sz="2000" dirty="0" smtClean="0">
                <a:latin typeface="+mj-lt"/>
                <a:sym typeface="Symbol"/>
              </a:rPr>
              <a:t>В самое жаркое лето вода не прогревается выше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sym typeface="Symbol"/>
              </a:rPr>
              <a:t>18</a:t>
            </a:r>
          </a:p>
          <a:p>
            <a:pPr>
              <a:buNone/>
            </a:pPr>
            <a:r>
              <a:rPr lang="ru-RU" sz="2000" dirty="0" smtClean="0">
                <a:latin typeface="+mj-lt"/>
                <a:sym typeface="Symbol"/>
              </a:rPr>
              <a:t>Глубина реки на всей протяженности от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sym typeface="Symbol"/>
              </a:rPr>
              <a:t>2 до 6 </a:t>
            </a:r>
            <a:r>
              <a:rPr lang="ru-RU" sz="2000" dirty="0" smtClean="0">
                <a:latin typeface="+mj-lt"/>
                <a:sym typeface="Symbol"/>
              </a:rPr>
              <a:t>метров</a:t>
            </a:r>
          </a:p>
          <a:p>
            <a:pPr>
              <a:buNone/>
            </a:pPr>
            <a:endParaRPr lang="ru-RU" sz="2000" dirty="0" smtClean="0">
              <a:latin typeface="+mj-lt"/>
              <a:sym typeface="Symbol"/>
            </a:endParaRPr>
          </a:p>
          <a:p>
            <a:pPr>
              <a:buNone/>
            </a:pPr>
            <a:endParaRPr lang="ru-RU" sz="2000" b="1" dirty="0" smtClean="0">
              <a:latin typeface="+mj-lt"/>
              <a:sym typeface="Symbol"/>
            </a:endParaRPr>
          </a:p>
          <a:p>
            <a:pPr>
              <a:buNone/>
            </a:pPr>
            <a:endParaRPr lang="ru-RU" sz="20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Город Онега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000" b="1" dirty="0" smtClean="0"/>
              <a:t>Ах, Онега-городок маленький у моря,</a:t>
            </a:r>
            <a:br>
              <a:rPr lang="ru-RU" sz="2000" b="1" dirty="0" smtClean="0"/>
            </a:br>
            <a:r>
              <a:rPr lang="ru-RU" sz="2000" b="1" dirty="0" smtClean="0"/>
              <a:t>Что стоит на берегу со штормами споря,</a:t>
            </a:r>
            <a:br>
              <a:rPr lang="ru-RU" sz="2000" b="1" dirty="0" smtClean="0"/>
            </a:br>
            <a:r>
              <a:rPr lang="ru-RU" sz="2000" b="1" dirty="0" smtClean="0"/>
              <a:t>	Он встречает корабли, в путь их провожает…</a:t>
            </a:r>
            <a:br>
              <a:rPr lang="ru-RU" sz="2000" b="1" dirty="0" smtClean="0"/>
            </a:br>
            <a:r>
              <a:rPr lang="ru-RU" sz="2000" b="1" dirty="0" smtClean="0"/>
              <a:t>Нет прекраснее земли- онежане знают!</a:t>
            </a:r>
            <a:endParaRPr lang="ru-RU" sz="3600" b="1" dirty="0"/>
          </a:p>
        </p:txBody>
      </p:sp>
      <p:pic>
        <p:nvPicPr>
          <p:cNvPr id="3075" name="Picture 3" descr="C:\Users\User\Pictures\a59aadb0f8f4526f7616bdc3b9158ab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4038600" cy="3929090"/>
          </a:xfrm>
          <a:prstGeom prst="rect">
            <a:avLst/>
          </a:prstGeom>
          <a:noFill/>
        </p:spPr>
      </p:pic>
      <p:pic>
        <p:nvPicPr>
          <p:cNvPr id="3080" name="Picture 8" descr="C:\Users\User\Pictures\4629185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500307"/>
            <a:ext cx="3824286" cy="1857388"/>
          </a:xfrm>
          <a:prstGeom prst="rect">
            <a:avLst/>
          </a:prstGeom>
          <a:noFill/>
        </p:spPr>
      </p:pic>
      <p:pic>
        <p:nvPicPr>
          <p:cNvPr id="3081" name="Picture 9" descr="C:\Users\User\Pictures\on2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4357694"/>
            <a:ext cx="3786214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Город Онега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sz="36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/>
          <a:lstStyle/>
          <a:p>
            <a:pPr>
              <a:buNone/>
            </a:pPr>
            <a:r>
              <a:rPr lang="ru-RU" sz="2000" b="1" u="sng" dirty="0" smtClean="0"/>
              <a:t>Задача1:</a:t>
            </a:r>
          </a:p>
          <a:p>
            <a:pPr>
              <a:buNone/>
            </a:pPr>
            <a:r>
              <a:rPr lang="ru-RU" sz="2200" dirty="0" smtClean="0"/>
              <a:t>В 1780 Указом императрицы Екатерины </a:t>
            </a:r>
            <a:r>
              <a:rPr lang="en-US" sz="2200" dirty="0" smtClean="0"/>
              <a:t>II</a:t>
            </a:r>
            <a:r>
              <a:rPr lang="ru-RU" sz="2200" dirty="0" smtClean="0"/>
              <a:t> поселение в устье реки Онега стало называться городом Онега.</a:t>
            </a:r>
          </a:p>
          <a:p>
            <a:pPr>
              <a:buNone/>
            </a:pPr>
            <a:r>
              <a:rPr lang="ru-RU" sz="2200" dirty="0" smtClean="0"/>
              <a:t>Вычислите, сколько лет исполнилось городу в 2018 году.</a:t>
            </a:r>
          </a:p>
          <a:p>
            <a:pPr>
              <a:buNone/>
            </a:pPr>
            <a:r>
              <a:rPr lang="ru-RU" sz="2200" b="1" dirty="0" smtClean="0"/>
              <a:t> </a:t>
            </a:r>
            <a:r>
              <a:rPr lang="ru-RU" sz="2000" b="1" dirty="0" smtClean="0"/>
              <a:t>Решение:</a:t>
            </a:r>
          </a:p>
          <a:p>
            <a:pPr>
              <a:buNone/>
            </a:pPr>
            <a:r>
              <a:rPr lang="ru-RU" sz="2000" dirty="0" smtClean="0"/>
              <a:t>2018-1780 =</a:t>
            </a:r>
          </a:p>
          <a:p>
            <a:pPr>
              <a:buNone/>
            </a:pPr>
            <a:r>
              <a:rPr lang="ru-RU" sz="2000" b="1" dirty="0" smtClean="0"/>
              <a:t>Ответ: </a:t>
            </a:r>
            <a:endParaRPr lang="ru-RU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u="sng" dirty="0" smtClean="0"/>
              <a:t>Задача 2:</a:t>
            </a:r>
          </a:p>
          <a:p>
            <a:pPr>
              <a:buNone/>
            </a:pPr>
            <a:r>
              <a:rPr lang="ru-RU" sz="2200" dirty="0" smtClean="0"/>
              <a:t>В 2018 году городу Каргополь исполнилось 872 года. </a:t>
            </a:r>
          </a:p>
          <a:p>
            <a:pPr>
              <a:buNone/>
            </a:pPr>
            <a:r>
              <a:rPr lang="ru-RU" sz="2200" dirty="0" smtClean="0"/>
              <a:t>На сколько лет город Онега моложе города Каргополь?</a:t>
            </a:r>
          </a:p>
          <a:p>
            <a:pPr>
              <a:buNone/>
            </a:pPr>
            <a:r>
              <a:rPr lang="ru-RU" sz="2000" b="1" dirty="0" smtClean="0"/>
              <a:t>Решение:</a:t>
            </a:r>
          </a:p>
          <a:p>
            <a:pPr>
              <a:buNone/>
            </a:pPr>
            <a:r>
              <a:rPr lang="ru-RU" sz="2000" dirty="0" smtClean="0"/>
              <a:t>872-238=</a:t>
            </a:r>
          </a:p>
          <a:p>
            <a:pPr>
              <a:buNone/>
            </a:pPr>
            <a:r>
              <a:rPr lang="ru-RU" sz="2000" b="1" dirty="0" smtClean="0"/>
              <a:t>Ответ: 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3000372"/>
            <a:ext cx="135732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2857496"/>
            <a:ext cx="1285884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238 (л)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3571876"/>
            <a:ext cx="457203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00166" y="5214950"/>
            <a:ext cx="78581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634</a:t>
            </a:r>
            <a:endParaRPr lang="ru-RU" sz="2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3357562"/>
            <a:ext cx="53578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Городу Онега исполнилось 238 лет.</a:t>
            </a:r>
            <a:endParaRPr lang="ru-RU" sz="22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5572140"/>
            <a:ext cx="828680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Город Онега моложе города Каргополь на 634 года.</a:t>
            </a:r>
            <a:endParaRPr lang="ru-RU" sz="2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Твои бескрайние просторы-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озера, реки и леса…</a:t>
            </a:r>
            <a:endParaRPr lang="ru-RU" sz="36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57158" y="1571612"/>
            <a:ext cx="4395790" cy="4525963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+mj-lt"/>
              </a:rPr>
              <a:t>Леса, болота, зеркала озер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И тишина природы первозданной.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Нигде мне не встречалось до сих пор</a:t>
            </a:r>
          </a:p>
          <a:p>
            <a:pPr>
              <a:buNone/>
            </a:pPr>
            <a:r>
              <a:rPr lang="ru-RU" sz="2000" b="1" dirty="0" smtClean="0">
                <a:latin typeface="+mj-lt"/>
              </a:rPr>
              <a:t>Милее северной земли обетованной.</a:t>
            </a:r>
          </a:p>
          <a:p>
            <a:pPr>
              <a:buNone/>
            </a:pPr>
            <a:endParaRPr lang="ru-RU" sz="2000" b="1" dirty="0">
              <a:latin typeface="+mj-lt"/>
            </a:endParaRPr>
          </a:p>
        </p:txBody>
      </p:sp>
      <p:pic>
        <p:nvPicPr>
          <p:cNvPr id="1026" name="Picture 2" descr="C:\Users\User\Pictures\3127320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929066"/>
            <a:ext cx="3752848" cy="2214578"/>
          </a:xfrm>
          <a:prstGeom prst="rect">
            <a:avLst/>
          </a:prstGeom>
          <a:noFill/>
        </p:spPr>
      </p:pic>
      <p:pic>
        <p:nvPicPr>
          <p:cNvPr id="1028" name="Picture 4" descr="C:\Users\User\Pictures\769459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643050"/>
            <a:ext cx="3857652" cy="2071702"/>
          </a:xfrm>
          <a:prstGeom prst="rect">
            <a:avLst/>
          </a:prstGeom>
          <a:noFill/>
        </p:spPr>
      </p:pic>
      <p:pic>
        <p:nvPicPr>
          <p:cNvPr id="1029" name="Picture 5" descr="C:\Users\User\Pictures\ima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286124"/>
            <a:ext cx="2928958" cy="3006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Твои бескрайние просторы-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озера, реки и леса…</a:t>
            </a:r>
            <a:endParaRPr lang="ru-RU" sz="36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b="1" dirty="0" smtClean="0"/>
              <a:t>Найдите сумму чисел, вписанных в одинаковые фигуры.</a:t>
            </a:r>
          </a:p>
          <a:p>
            <a:pPr>
              <a:buNone/>
            </a:pPr>
            <a:r>
              <a:rPr lang="ru-RU" sz="2000" b="1" dirty="0" smtClean="0"/>
              <a:t> Составьте  примеры и решите  их.  </a:t>
            </a:r>
          </a:p>
          <a:p>
            <a:pPr>
              <a:buNone/>
            </a:pPr>
            <a:r>
              <a:rPr lang="ru-RU" sz="2000" b="1" dirty="0" smtClean="0"/>
              <a:t> 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  </a:t>
            </a:r>
          </a:p>
          <a:p>
            <a:pPr>
              <a:lnSpc>
                <a:spcPts val="600"/>
              </a:lnSpc>
              <a:buNone/>
            </a:pPr>
            <a:r>
              <a:rPr lang="ru-RU" sz="2000" b="1" dirty="0" smtClean="0"/>
              <a:t>             5174                     3990                    6548                   7099                </a:t>
            </a:r>
          </a:p>
          <a:p>
            <a:pPr>
              <a:lnSpc>
                <a:spcPts val="600"/>
              </a:lnSpc>
              <a:buNone/>
            </a:pPr>
            <a:r>
              <a:rPr lang="ru-RU" sz="2000" b="1" dirty="0" smtClean="0"/>
              <a:t>         +                             +                          +                          +</a:t>
            </a:r>
          </a:p>
          <a:p>
            <a:pPr>
              <a:lnSpc>
                <a:spcPts val="600"/>
              </a:lnSpc>
              <a:buNone/>
            </a:pPr>
            <a:r>
              <a:rPr lang="ru-RU" sz="2000" b="1" dirty="0" smtClean="0"/>
              <a:t>               269                          53                    7605                   2719</a:t>
            </a:r>
          </a:p>
          <a:p>
            <a:pPr>
              <a:lnSpc>
                <a:spcPts val="600"/>
              </a:lnSpc>
              <a:buNone/>
            </a:pPr>
            <a:r>
              <a:rPr lang="ru-RU" sz="2000" b="1" dirty="0" smtClean="0"/>
              <a:t>        -----------                    --------            -------------         _------------</a:t>
            </a:r>
          </a:p>
          <a:p>
            <a:pPr>
              <a:lnSpc>
                <a:spcPts val="600"/>
              </a:lnSpc>
              <a:buNone/>
            </a:pPr>
            <a:r>
              <a:rPr lang="ru-RU" sz="2000" b="1" dirty="0" smtClean="0"/>
              <a:t>         </a:t>
            </a:r>
            <a:r>
              <a:rPr lang="ru-RU" sz="2000" b="1" dirty="0" smtClean="0">
                <a:solidFill>
                  <a:srgbClr val="FF0000"/>
                </a:solidFill>
              </a:rPr>
              <a:t>    5443                     4043                  14153                   9818       </a:t>
            </a:r>
            <a:endParaRPr lang="ru-RU" sz="2000" b="1" dirty="0" smtClean="0"/>
          </a:p>
        </p:txBody>
      </p:sp>
      <p:sp>
        <p:nvSpPr>
          <p:cNvPr id="6" name="Пятно 2 5"/>
          <p:cNvSpPr/>
          <p:nvPr/>
        </p:nvSpPr>
        <p:spPr>
          <a:xfrm>
            <a:off x="1000100" y="2428868"/>
            <a:ext cx="1857388" cy="78581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5174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6929454" y="3286124"/>
            <a:ext cx="1857388" cy="78581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269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929454" y="2285992"/>
            <a:ext cx="178595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00034" y="3500438"/>
            <a:ext cx="178595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3990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43372" y="2357430"/>
            <a:ext cx="1428760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6548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57686" y="3429000"/>
            <a:ext cx="1428760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7605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Трапеция 12"/>
          <p:cNvSpPr/>
          <p:nvPr/>
        </p:nvSpPr>
        <p:spPr>
          <a:xfrm>
            <a:off x="2928926" y="3000372"/>
            <a:ext cx="1285884" cy="500066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7099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Трапеция 13"/>
          <p:cNvSpPr/>
          <p:nvPr/>
        </p:nvSpPr>
        <p:spPr>
          <a:xfrm>
            <a:off x="5857884" y="2786058"/>
            <a:ext cx="1285884" cy="500066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2719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Твои бескрайние просторы-</a:t>
            </a:r>
            <a:b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озера, реки и леса…</a:t>
            </a:r>
            <a:endParaRPr lang="ru-RU" sz="36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000" b="1" dirty="0" smtClean="0">
                <a:latin typeface="+mj-lt"/>
              </a:rPr>
              <a:t> </a:t>
            </a:r>
          </a:p>
          <a:p>
            <a:pPr algn="ctr">
              <a:buNone/>
            </a:pPr>
            <a:r>
              <a:rPr lang="ru-RU" sz="2000" b="1" dirty="0" smtClean="0">
                <a:latin typeface="+mj-lt"/>
              </a:rPr>
              <a:t>Нелегко к ней отыскать дорожку,</a:t>
            </a:r>
            <a:br>
              <a:rPr lang="ru-RU" sz="2000" b="1" dirty="0" smtClean="0">
                <a:latin typeface="+mj-lt"/>
              </a:rPr>
            </a:br>
            <a:r>
              <a:rPr lang="ru-RU" sz="2000" b="1" dirty="0" smtClean="0">
                <a:latin typeface="+mj-lt"/>
              </a:rPr>
              <a:t>В  глухомани  прячется, вдали…</a:t>
            </a:r>
            <a:br>
              <a:rPr lang="ru-RU" sz="2000" b="1" dirty="0" smtClean="0">
                <a:latin typeface="+mj-lt"/>
              </a:rPr>
            </a:br>
            <a:r>
              <a:rPr lang="ru-RU" sz="2000" b="1" dirty="0" smtClean="0">
                <a:latin typeface="+mj-lt"/>
              </a:rPr>
              <a:t>Северная   ягода   морошка,</a:t>
            </a:r>
            <a:br>
              <a:rPr lang="ru-RU" sz="2000" b="1" dirty="0" smtClean="0">
                <a:latin typeface="+mj-lt"/>
              </a:rPr>
            </a:br>
            <a:r>
              <a:rPr lang="ru-RU" sz="2000" b="1" dirty="0" smtClean="0">
                <a:latin typeface="+mj-lt"/>
              </a:rPr>
              <a:t>Солнечная   ягода   земли.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 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</p:txBody>
      </p:sp>
      <p:pic>
        <p:nvPicPr>
          <p:cNvPr id="1027" name="Picture 3" descr="C:\Users\User\Pictures\og_og_14677503652651291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3438" y="1785926"/>
            <a:ext cx="4038600" cy="21148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868" y="4357694"/>
            <a:ext cx="51435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+mn-lt"/>
              </a:rPr>
              <a:t>Ежегодно в  Онеге  проходит праздник 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«Оранжевое лето-  День  рождения  Морошки»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30" name="Picture 6" descr="C:\Users\User\Pictures\d8d173c4bed3b40e939efe471ffa66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929066"/>
            <a:ext cx="2962604" cy="1904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(фон) презентации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презентации10</Template>
  <TotalTime>1592</TotalTime>
  <Words>779</Words>
  <Application>Microsoft Office PowerPoint</Application>
  <PresentationFormat>Экран (4:3)</PresentationFormat>
  <Paragraphs>254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Фокина Л. П. Шаблон (фон) презентации10</vt:lpstr>
      <vt:lpstr>Слайд 1</vt:lpstr>
      <vt:lpstr>Слайд 2</vt:lpstr>
      <vt:lpstr>Река   Онега</vt:lpstr>
      <vt:lpstr>Река   Онега</vt:lpstr>
      <vt:lpstr>Город Онега  Ах, Онега-городок маленький у моря, Что стоит на берегу со штормами споря,  Он встречает корабли, в путь их провожает… Нет прекраснее земли- онежане знают!</vt:lpstr>
      <vt:lpstr>Город Онега  </vt:lpstr>
      <vt:lpstr>Твои бескрайние просторы- озера, реки и леса…</vt:lpstr>
      <vt:lpstr>Твои бескрайние просторы- озера, реки и леса…</vt:lpstr>
      <vt:lpstr>Твои бескрайние просторы- озера, реки и леса…</vt:lpstr>
      <vt:lpstr>Ах, Онега - деревянная страна!  Я  хожу- весенним ветром грудь полна, Ах, Онега, деревянная страна, Свиты - срублены по бревнышку дома, Не дома - из гулких сосен терема. </vt:lpstr>
      <vt:lpstr>     Фильм  «Онега.   Деревянное зодчество»</vt:lpstr>
      <vt:lpstr>Сколько  славных людей ты взрастила!</vt:lpstr>
      <vt:lpstr>Сколько  славных людей ты взрастила!</vt:lpstr>
      <vt:lpstr>Сколько  славных людей ты взрастила!</vt:lpstr>
      <vt:lpstr>     Волны  плещут в  море Белом…  И  море Белое, приливы и отливы, И островов скалистых берега, Морской волны бурлящие мотивы И крики чаек в  синих небесах… </vt:lpstr>
      <vt:lpstr>Волны  плещут в  море Белом… </vt:lpstr>
      <vt:lpstr>Волны  плещут в  море Белом… </vt:lpstr>
      <vt:lpstr>Волны  плещут в  море Белом… </vt:lpstr>
      <vt:lpstr>Кий-остров - жемчужина  Белого моря</vt:lpstr>
      <vt:lpstr>Кий-остров - жемчужина  Белого моря</vt:lpstr>
      <vt:lpstr>Кий-остров - жемчужина  Белого моря</vt:lpstr>
      <vt:lpstr>  Мы   становимся  слепыми   к  тому, что  видим  каждый  день.  Но каждый  день разный,  и каждый  день  является чудом.</vt:lpstr>
      <vt:lpstr>Интернет-ресурсы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User</cp:lastModifiedBy>
  <cp:revision>35</cp:revision>
  <dcterms:created xsi:type="dcterms:W3CDTF">2013-07-10T06:51:26Z</dcterms:created>
  <dcterms:modified xsi:type="dcterms:W3CDTF">2018-11-08T11:41:19Z</dcterms:modified>
</cp:coreProperties>
</file>