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1" r:id="rId3"/>
    <p:sldId id="292" r:id="rId4"/>
    <p:sldId id="298" r:id="rId5"/>
    <p:sldId id="257" r:id="rId6"/>
    <p:sldId id="299" r:id="rId7"/>
    <p:sldId id="295" r:id="rId8"/>
    <p:sldId id="258" r:id="rId9"/>
    <p:sldId id="259" r:id="rId10"/>
    <p:sldId id="260" r:id="rId11"/>
    <p:sldId id="262" r:id="rId12"/>
    <p:sldId id="264" r:id="rId13"/>
    <p:sldId id="266" r:id="rId14"/>
    <p:sldId id="269" r:id="rId15"/>
    <p:sldId id="270" r:id="rId16"/>
    <p:sldId id="271" r:id="rId17"/>
    <p:sldId id="274" r:id="rId18"/>
    <p:sldId id="275" r:id="rId19"/>
    <p:sldId id="272" r:id="rId20"/>
    <p:sldId id="273" r:id="rId21"/>
    <p:sldId id="276" r:id="rId22"/>
    <p:sldId id="277" r:id="rId23"/>
    <p:sldId id="301" r:id="rId24"/>
    <p:sldId id="303" r:id="rId25"/>
    <p:sldId id="302" r:id="rId26"/>
    <p:sldId id="304" r:id="rId27"/>
    <p:sldId id="278" r:id="rId28"/>
    <p:sldId id="279" r:id="rId29"/>
    <p:sldId id="293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91774-F0BB-45D4-8568-6DAD09D9860D}" type="doc">
      <dgm:prSet loTypeId="urn:microsoft.com/office/officeart/2005/8/layout/funnel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DF343FE-F259-4B54-88C3-39BE351A9912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b="1" smtClean="0">
              <a:latin typeface="Times New Roman" pitchFamily="18" charset="0"/>
              <a:cs typeface="Times New Roman" pitchFamily="18" charset="0"/>
            </a:rPr>
            <a:t>Обязанности пассажиров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0BCF692-5DC3-4760-A4E2-53B488091FCE}" type="parTrans" cxnId="{4061D334-55F5-4865-8CF2-428B41E06D98}">
      <dgm:prSet/>
      <dgm:spPr/>
      <dgm:t>
        <a:bodyPr/>
        <a:lstStyle/>
        <a:p>
          <a:endParaRPr lang="ru-RU"/>
        </a:p>
      </dgm:t>
    </dgm:pt>
    <dgm:pt modelId="{2EEFFC03-4137-48F0-8B6C-EE3209208C18}" type="sibTrans" cxnId="{4061D334-55F5-4865-8CF2-428B41E06D98}">
      <dgm:prSet/>
      <dgm:spPr/>
      <dgm:t>
        <a:bodyPr/>
        <a:lstStyle/>
        <a:p>
          <a:endParaRPr lang="ru-RU"/>
        </a:p>
      </dgm:t>
    </dgm:pt>
    <dgm:pt modelId="{7862869A-DD75-4FDA-9FA6-6C34614A6D60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800" b="1" smtClean="0">
              <a:latin typeface="Times New Roman" pitchFamily="18" charset="0"/>
              <a:cs typeface="Times New Roman" pitchFamily="18" charset="0"/>
            </a:rPr>
            <a:t>Сигналы светофора, дорожная разметка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C8CCDF0D-DE1E-4045-A56B-96009A65421C}" type="parTrans" cxnId="{BF66D7B7-57BB-4F1A-BC82-1E34D55C0E8D}">
      <dgm:prSet/>
      <dgm:spPr/>
      <dgm:t>
        <a:bodyPr/>
        <a:lstStyle/>
        <a:p>
          <a:endParaRPr lang="ru-RU"/>
        </a:p>
      </dgm:t>
    </dgm:pt>
    <dgm:pt modelId="{09BB3CAF-1BB0-42F8-BDE0-3D4FC868C20B}" type="sibTrans" cxnId="{BF66D7B7-57BB-4F1A-BC82-1E34D55C0E8D}">
      <dgm:prSet/>
      <dgm:spPr/>
      <dgm:t>
        <a:bodyPr/>
        <a:lstStyle/>
        <a:p>
          <a:endParaRPr lang="ru-RU"/>
        </a:p>
      </dgm:t>
    </dgm:pt>
    <dgm:pt modelId="{D01E1090-40F6-4D01-8AB7-6B6F6119063D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smtClean="0">
              <a:latin typeface="Times New Roman" pitchFamily="18" charset="0"/>
              <a:cs typeface="Times New Roman" pitchFamily="18" charset="0"/>
            </a:rPr>
            <a:t>Правила перехода улиц и дорог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71DFB51-1B8E-4C58-8A2E-E94581D36A9E}" type="parTrans" cxnId="{93FF15D7-CA2B-42C5-A3C8-216D9DA39348}">
      <dgm:prSet/>
      <dgm:spPr/>
      <dgm:t>
        <a:bodyPr/>
        <a:lstStyle/>
        <a:p>
          <a:endParaRPr lang="ru-RU"/>
        </a:p>
      </dgm:t>
    </dgm:pt>
    <dgm:pt modelId="{BEA8E1F5-7595-48C1-8E7E-B10C56EFFB60}" type="sibTrans" cxnId="{93FF15D7-CA2B-42C5-A3C8-216D9DA39348}">
      <dgm:prSet/>
      <dgm:spPr/>
      <dgm:t>
        <a:bodyPr/>
        <a:lstStyle/>
        <a:p>
          <a:endParaRPr lang="ru-RU"/>
        </a:p>
      </dgm:t>
    </dgm:pt>
    <dgm:pt modelId="{C56765C8-FDDD-4D55-B3FD-6A9C18F621F6}">
      <dgm:prSet phldrT="[Текст]" custT="1"/>
      <dgm:spPr/>
      <dgm:t>
        <a:bodyPr/>
        <a:lstStyle/>
        <a:p>
          <a:r>
            <a:rPr lang="ru-RU" sz="5400" b="1" i="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Области знаний</a:t>
          </a:r>
          <a:endParaRPr lang="ru-RU" sz="5400" b="1" i="0" dirty="0"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80D8FA9D-16F5-4EDC-AB7B-E19A40470F68}" type="parTrans" cxnId="{376E72BF-83FC-4057-8788-18BBB3B75E1A}">
      <dgm:prSet/>
      <dgm:spPr/>
      <dgm:t>
        <a:bodyPr/>
        <a:lstStyle/>
        <a:p>
          <a:endParaRPr lang="ru-RU"/>
        </a:p>
      </dgm:t>
    </dgm:pt>
    <dgm:pt modelId="{8F2BC333-3393-4273-9E1B-08601CAA5243}" type="sibTrans" cxnId="{376E72BF-83FC-4057-8788-18BBB3B75E1A}">
      <dgm:prSet/>
      <dgm:spPr/>
      <dgm:t>
        <a:bodyPr/>
        <a:lstStyle/>
        <a:p>
          <a:endParaRPr lang="ru-RU"/>
        </a:p>
      </dgm:t>
    </dgm:pt>
    <dgm:pt modelId="{68526412-B90B-4849-9B21-4DC8525888DB}">
      <dgm:prSet phldrT="[Текст]" custLinFactNeighborX="65382" custLinFactNeighborY="-30005"/>
      <dgm:spPr/>
      <dgm:t>
        <a:bodyPr/>
        <a:lstStyle/>
        <a:p>
          <a:endParaRPr lang="ru-RU"/>
        </a:p>
      </dgm:t>
    </dgm:pt>
    <dgm:pt modelId="{DE614F3A-4BE4-4BD9-AD61-7C865399D698}" type="parTrans" cxnId="{D0AD5AC6-9926-43C1-9927-5EC5FD298EC1}">
      <dgm:prSet/>
      <dgm:spPr/>
      <dgm:t>
        <a:bodyPr/>
        <a:lstStyle/>
        <a:p>
          <a:endParaRPr lang="ru-RU"/>
        </a:p>
      </dgm:t>
    </dgm:pt>
    <dgm:pt modelId="{2C4D56D0-23D8-4E79-8F22-E2E9D635189B}" type="sibTrans" cxnId="{D0AD5AC6-9926-43C1-9927-5EC5FD298EC1}">
      <dgm:prSet/>
      <dgm:spPr/>
      <dgm:t>
        <a:bodyPr/>
        <a:lstStyle/>
        <a:p>
          <a:endParaRPr lang="ru-RU"/>
        </a:p>
      </dgm:t>
    </dgm:pt>
    <dgm:pt modelId="{528EA71F-49F3-4E3D-A9DC-B870C9B6616F}">
      <dgm:prSet phldrT="[Текст]" custScaleX="167026" custScaleY="148953" custLinFactNeighborX="-52624" custLinFactNeighborY="-34494"/>
      <dgm:spPr/>
      <dgm:t>
        <a:bodyPr/>
        <a:lstStyle/>
        <a:p>
          <a:endParaRPr lang="ru-RU"/>
        </a:p>
      </dgm:t>
    </dgm:pt>
    <dgm:pt modelId="{316CCCF3-E82B-4FC2-86B5-B6A3E07C2DCB}" type="parTrans" cxnId="{68D0FE31-22DF-46DC-920F-6CBC476B2F5C}">
      <dgm:prSet/>
      <dgm:spPr/>
      <dgm:t>
        <a:bodyPr/>
        <a:lstStyle/>
        <a:p>
          <a:endParaRPr lang="ru-RU"/>
        </a:p>
      </dgm:t>
    </dgm:pt>
    <dgm:pt modelId="{6F3269C9-701D-4EE4-96A3-B1FB6D148BF2}" type="sibTrans" cxnId="{68D0FE31-22DF-46DC-920F-6CBC476B2F5C}">
      <dgm:prSet/>
      <dgm:spPr/>
      <dgm:t>
        <a:bodyPr/>
        <a:lstStyle/>
        <a:p>
          <a:endParaRPr lang="ru-RU"/>
        </a:p>
      </dgm:t>
    </dgm:pt>
    <dgm:pt modelId="{976BB9AE-6431-4354-9A93-C82DD940FCD1}" type="pres">
      <dgm:prSet presAssocID="{44C91774-F0BB-45D4-8568-6DAD09D9860D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06730C-6E27-4CDA-AD35-BF1AC4211896}" type="pres">
      <dgm:prSet presAssocID="{44C91774-F0BB-45D4-8568-6DAD09D9860D}" presName="ellipse" presStyleLbl="trBgShp" presStyleIdx="0" presStyleCnt="1" custLinFactNeighborX="-2395" custLinFactNeighborY="38593"/>
      <dgm:spPr/>
      <dgm:t>
        <a:bodyPr/>
        <a:lstStyle/>
        <a:p>
          <a:endParaRPr lang="ru-RU"/>
        </a:p>
      </dgm:t>
    </dgm:pt>
    <dgm:pt modelId="{5EED886A-70BA-4145-ADC6-C743FDD44663}" type="pres">
      <dgm:prSet presAssocID="{44C91774-F0BB-45D4-8568-6DAD09D9860D}" presName="arrow1" presStyleLbl="fgShp" presStyleIdx="0" presStyleCnt="1"/>
      <dgm:spPr/>
      <dgm:t>
        <a:bodyPr/>
        <a:lstStyle/>
        <a:p>
          <a:endParaRPr lang="ru-RU"/>
        </a:p>
      </dgm:t>
    </dgm:pt>
    <dgm:pt modelId="{8DD37FD3-3D37-4D88-9F51-92A36E9B2EF6}" type="pres">
      <dgm:prSet presAssocID="{44C91774-F0BB-45D4-8568-6DAD09D9860D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ED8FCE-5CA7-40BC-8E66-3EF24E175459}" type="pres">
      <dgm:prSet presAssocID="{7862869A-DD75-4FDA-9FA6-6C34614A6D60}" presName="item1" presStyleLbl="node1" presStyleIdx="0" presStyleCnt="3" custScaleX="185522" custScaleY="187888" custLinFactNeighborX="-7508" custLinFactNeighborY="-2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40277-4DCA-405C-82D3-89627451FE26}" type="pres">
      <dgm:prSet presAssocID="{D01E1090-40F6-4D01-8AB7-6B6F6119063D}" presName="item2" presStyleLbl="node1" presStyleIdx="1" presStyleCnt="3" custScaleX="195453" custScaleY="177877" custLinFactNeighborX="-52624" custLinFactNeighborY="-34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D93DE-52BC-46B6-A0D6-FBE4D9AAF10D}" type="pres">
      <dgm:prSet presAssocID="{C56765C8-FDDD-4D55-B3FD-6A9C18F621F6}" presName="item3" presStyleLbl="node1" presStyleIdx="2" presStyleCnt="3" custScaleX="186826" custScaleY="159163" custLinFactNeighborX="79745" custLinFactNeighborY="-10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B0900-E23F-46DD-ADA2-B4A0BB27DFEE}" type="pres">
      <dgm:prSet presAssocID="{44C91774-F0BB-45D4-8568-6DAD09D9860D}" presName="funnel" presStyleLbl="trAlignAcc1" presStyleIdx="0" presStyleCnt="1" custScaleX="160715" custScaleY="142857" custLinFactNeighborX="29" custLinFactNeighborY="7898"/>
      <dgm:spPr/>
      <dgm:t>
        <a:bodyPr/>
        <a:lstStyle/>
        <a:p>
          <a:endParaRPr lang="ru-RU"/>
        </a:p>
      </dgm:t>
    </dgm:pt>
  </dgm:ptLst>
  <dgm:cxnLst>
    <dgm:cxn modelId="{9FBD9F83-E31E-434B-A5B7-A246C56ABF75}" type="presOf" srcId="{44C91774-F0BB-45D4-8568-6DAD09D9860D}" destId="{976BB9AE-6431-4354-9A93-C82DD940FCD1}" srcOrd="0" destOrd="0" presId="urn:microsoft.com/office/officeart/2005/8/layout/funnel1"/>
    <dgm:cxn modelId="{BF66D7B7-57BB-4F1A-BC82-1E34D55C0E8D}" srcId="{44C91774-F0BB-45D4-8568-6DAD09D9860D}" destId="{7862869A-DD75-4FDA-9FA6-6C34614A6D60}" srcOrd="1" destOrd="0" parTransId="{C8CCDF0D-DE1E-4045-A56B-96009A65421C}" sibTransId="{09BB3CAF-1BB0-42F8-BDE0-3D4FC868C20B}"/>
    <dgm:cxn modelId="{D0AD5AC6-9926-43C1-9927-5EC5FD298EC1}" srcId="{44C91774-F0BB-45D4-8568-6DAD09D9860D}" destId="{68526412-B90B-4849-9B21-4DC8525888DB}" srcOrd="4" destOrd="0" parTransId="{DE614F3A-4BE4-4BD9-AD61-7C865399D698}" sibTransId="{2C4D56D0-23D8-4E79-8F22-E2E9D635189B}"/>
    <dgm:cxn modelId="{BB5E6A8E-EAC8-4BB9-953A-63318758ED04}" type="presOf" srcId="{DDF343FE-F259-4B54-88C3-39BE351A9912}" destId="{242D93DE-52BC-46B6-A0D6-FBE4D9AAF10D}" srcOrd="0" destOrd="0" presId="urn:microsoft.com/office/officeart/2005/8/layout/funnel1"/>
    <dgm:cxn modelId="{E4A38358-11BF-4F13-A6DE-0E1874823163}" type="presOf" srcId="{7862869A-DD75-4FDA-9FA6-6C34614A6D60}" destId="{79E40277-4DCA-405C-82D3-89627451FE26}" srcOrd="0" destOrd="0" presId="urn:microsoft.com/office/officeart/2005/8/layout/funnel1"/>
    <dgm:cxn modelId="{93FF15D7-CA2B-42C5-A3C8-216D9DA39348}" srcId="{44C91774-F0BB-45D4-8568-6DAD09D9860D}" destId="{D01E1090-40F6-4D01-8AB7-6B6F6119063D}" srcOrd="2" destOrd="0" parTransId="{371DFB51-1B8E-4C58-8A2E-E94581D36A9E}" sibTransId="{BEA8E1F5-7595-48C1-8E7E-B10C56EFFB60}"/>
    <dgm:cxn modelId="{34EB16DF-031A-48EB-9048-D85339E89FBD}" type="presOf" srcId="{C56765C8-FDDD-4D55-B3FD-6A9C18F621F6}" destId="{8DD37FD3-3D37-4D88-9F51-92A36E9B2EF6}" srcOrd="0" destOrd="0" presId="urn:microsoft.com/office/officeart/2005/8/layout/funnel1"/>
    <dgm:cxn modelId="{F6CCF37C-7629-47C7-A2D7-B09135CAC993}" type="presOf" srcId="{D01E1090-40F6-4D01-8AB7-6B6F6119063D}" destId="{7AED8FCE-5CA7-40BC-8E66-3EF24E175459}" srcOrd="0" destOrd="0" presId="urn:microsoft.com/office/officeart/2005/8/layout/funnel1"/>
    <dgm:cxn modelId="{68D0FE31-22DF-46DC-920F-6CBC476B2F5C}" srcId="{44C91774-F0BB-45D4-8568-6DAD09D9860D}" destId="{528EA71F-49F3-4E3D-A9DC-B870C9B6616F}" srcOrd="5" destOrd="0" parTransId="{316CCCF3-E82B-4FC2-86B5-B6A3E07C2DCB}" sibTransId="{6F3269C9-701D-4EE4-96A3-B1FB6D148BF2}"/>
    <dgm:cxn modelId="{376E72BF-83FC-4057-8788-18BBB3B75E1A}" srcId="{44C91774-F0BB-45D4-8568-6DAD09D9860D}" destId="{C56765C8-FDDD-4D55-B3FD-6A9C18F621F6}" srcOrd="3" destOrd="0" parTransId="{80D8FA9D-16F5-4EDC-AB7B-E19A40470F68}" sibTransId="{8F2BC333-3393-4273-9E1B-08601CAA5243}"/>
    <dgm:cxn modelId="{4061D334-55F5-4865-8CF2-428B41E06D98}" srcId="{44C91774-F0BB-45D4-8568-6DAD09D9860D}" destId="{DDF343FE-F259-4B54-88C3-39BE351A9912}" srcOrd="0" destOrd="0" parTransId="{50BCF692-5DC3-4760-A4E2-53B488091FCE}" sibTransId="{2EEFFC03-4137-48F0-8B6C-EE3209208C18}"/>
    <dgm:cxn modelId="{636B1E22-C72A-463A-9FAE-D36CCE133B32}" type="presParOf" srcId="{976BB9AE-6431-4354-9A93-C82DD940FCD1}" destId="{4706730C-6E27-4CDA-AD35-BF1AC4211896}" srcOrd="0" destOrd="0" presId="urn:microsoft.com/office/officeart/2005/8/layout/funnel1"/>
    <dgm:cxn modelId="{BF27BE90-9E9B-475E-B57B-2F2A4046052D}" type="presParOf" srcId="{976BB9AE-6431-4354-9A93-C82DD940FCD1}" destId="{5EED886A-70BA-4145-ADC6-C743FDD44663}" srcOrd="1" destOrd="0" presId="urn:microsoft.com/office/officeart/2005/8/layout/funnel1"/>
    <dgm:cxn modelId="{431B42CB-F98C-4233-B05E-474BA4913D98}" type="presParOf" srcId="{976BB9AE-6431-4354-9A93-C82DD940FCD1}" destId="{8DD37FD3-3D37-4D88-9F51-92A36E9B2EF6}" srcOrd="2" destOrd="0" presId="urn:microsoft.com/office/officeart/2005/8/layout/funnel1"/>
    <dgm:cxn modelId="{36FBDB69-8FA4-447E-B3BF-DCA7AF107CC6}" type="presParOf" srcId="{976BB9AE-6431-4354-9A93-C82DD940FCD1}" destId="{7AED8FCE-5CA7-40BC-8E66-3EF24E175459}" srcOrd="3" destOrd="0" presId="urn:microsoft.com/office/officeart/2005/8/layout/funnel1"/>
    <dgm:cxn modelId="{56CE85B9-23E5-4BE0-9BE5-5DE5ECFF47CC}" type="presParOf" srcId="{976BB9AE-6431-4354-9A93-C82DD940FCD1}" destId="{79E40277-4DCA-405C-82D3-89627451FE26}" srcOrd="4" destOrd="0" presId="urn:microsoft.com/office/officeart/2005/8/layout/funnel1"/>
    <dgm:cxn modelId="{B3811C51-8D4E-4E0F-BDD3-4A034CE0CF1B}" type="presParOf" srcId="{976BB9AE-6431-4354-9A93-C82DD940FCD1}" destId="{242D93DE-52BC-46B6-A0D6-FBE4D9AAF10D}" srcOrd="5" destOrd="0" presId="urn:microsoft.com/office/officeart/2005/8/layout/funnel1"/>
    <dgm:cxn modelId="{38B9FB9A-F92A-47F5-A96C-8F3D6DB20E41}" type="presParOf" srcId="{976BB9AE-6431-4354-9A93-C82DD940FCD1}" destId="{155B0900-E23F-46DD-ADA2-B4A0BB27DFEE}" srcOrd="6" destOrd="0" presId="urn:microsoft.com/office/officeart/2005/8/layout/funne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D8BF8A-B9E2-4C3E-BA65-AC0F0B82D80D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11E1C40-576E-41B7-A8A0-34722FC7E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etodsovet.su/" TargetMode="Externa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89;&#1095;&#1072;&#1089;&#1090;&#1083;&#1080;&#1074;&#1086;&#1075;&#1086;%20&#1087;&#1091;&#1090;&#1080;\38216422-60fb619951c1.mp3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2/73/287/73287699_3419483_b10cb9a20e3550e5d80e9878e36.jpg" TargetMode="External"/><Relationship Id="rId13" Type="http://schemas.openxmlformats.org/officeDocument/2006/relationships/hyperlink" Target="http://stihidl.ru/files/poem/poem_117437.gif,%20http:/albomkids.ru/sites/default/files/tram1.jpg" TargetMode="External"/><Relationship Id="rId18" Type="http://schemas.openxmlformats.org/officeDocument/2006/relationships/hyperlink" Target="http://www.raskraska.com/catalog0001/5265.gif" TargetMode="External"/><Relationship Id="rId26" Type="http://schemas.openxmlformats.org/officeDocument/2006/relationships/hyperlink" Target="http://www.magaon.ru/images/product_images/popup_images/1062_1.jpg" TargetMode="External"/><Relationship Id="rId39" Type="http://schemas.openxmlformats.org/officeDocument/2006/relationships/hyperlink" Target="http://brickernn.torgg.com/image/cache/data/Lego%20City/8404/8404-0000-xx-33-1-500x500.jpg" TargetMode="External"/><Relationship Id="rId3" Type="http://schemas.openxmlformats.org/officeDocument/2006/relationships/hyperlink" Target="http://poiskm.com/artist/64820-Beregis-avtomobilya" TargetMode="External"/><Relationship Id="rId21" Type="http://schemas.openxmlformats.org/officeDocument/2006/relationships/hyperlink" Target="http://schoolexpo.ru/EditorFiles/image/News/2012/01/2012-01-30_sok_mm_rof_b1.jpg" TargetMode="External"/><Relationship Id="rId34" Type="http://schemas.openxmlformats.org/officeDocument/2006/relationships/hyperlink" Target="http://img0.st.klumba.ua/img/toys/playmobil/m/playmobil-podjemnuj-kran-3262_1.jpg" TargetMode="External"/><Relationship Id="rId42" Type="http://schemas.openxmlformats.org/officeDocument/2006/relationships/image" Target="../media/image4.jpeg"/><Relationship Id="rId7" Type="http://schemas.openxmlformats.org/officeDocument/2006/relationships/hyperlink" Target="http://gov.cap.ru/UserFiles/news/20130620/Original/pdd.jpg,%20http:/savepic.ru/1485371.jpg" TargetMode="External"/><Relationship Id="rId12" Type="http://schemas.openxmlformats.org/officeDocument/2006/relationships/hyperlink" Target="http://www.origo.hu/i/1206/20120614-toyota-camatte3.jpg" TargetMode="External"/><Relationship Id="rId17" Type="http://schemas.openxmlformats.org/officeDocument/2006/relationships/hyperlink" Target="http://dsovp2252.mskzapad.ru/images/users-files/dsovp2252new/161612.jpg" TargetMode="External"/><Relationship Id="rId25" Type="http://schemas.openxmlformats.org/officeDocument/2006/relationships/hyperlink" Target="http://img3.proshkolu.ru/content/media/pic/std/1000000/480000/479666-e5e1e68032e4e46c.jpg" TargetMode="External"/><Relationship Id="rId33" Type="http://schemas.openxmlformats.org/officeDocument/2006/relationships/hyperlink" Target="http://www.abtoys.ru/filestore/0014/0005/228155/27a48002-8264-11e2-be0d-000423c1865a.jpg" TargetMode="External"/><Relationship Id="rId38" Type="http://schemas.openxmlformats.org/officeDocument/2006/relationships/hyperlink" Target="http://archik3d.ru/images/stories/ArchiCad/Ulica/relsi.jpg" TargetMode="External"/><Relationship Id="rId2" Type="http://schemas.openxmlformats.org/officeDocument/2006/relationships/hyperlink" Target="http://novosti-n.mk.ua/ukraine/read/23091.html" TargetMode="External"/><Relationship Id="rId16" Type="http://schemas.openxmlformats.org/officeDocument/2006/relationships/hyperlink" Target="http://lh4.googleusercontent.com/-Q-QSGzCK3rI/TlIdrF8NOGI/AAAAAAAAFKg/nvjfXjQOZJ4/a2e1dea0dc6d33f540780bc9b7b%5B1%5D.jpg" TargetMode="External"/><Relationship Id="rId20" Type="http://schemas.openxmlformats.org/officeDocument/2006/relationships/hyperlink" Target="http://bildes.glupais.lv/pic/csn021.jpg" TargetMode="External"/><Relationship Id="rId29" Type="http://schemas.openxmlformats.org/officeDocument/2006/relationships/hyperlink" Target="http://18.uzl-school.ru/upload/1650.jpg" TargetMode="External"/><Relationship Id="rId41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zedu.ru/files/u1331/Risunok3.png" TargetMode="External"/><Relationship Id="rId11" Type="http://schemas.openxmlformats.org/officeDocument/2006/relationships/hyperlink" Target="http://i.autodrive.ru/pictures/type_preview/2013/08/05/81773/5d4b5d90f.jpg" TargetMode="External"/><Relationship Id="rId24" Type="http://schemas.openxmlformats.org/officeDocument/2006/relationships/hyperlink" Target="http://www.metalsk.ru/metall/ostanovki2.jpg" TargetMode="External"/><Relationship Id="rId32" Type="http://schemas.openxmlformats.org/officeDocument/2006/relationships/hyperlink" Target="http://www.stihi.ru/pics/2012/10/26/4402.jpg" TargetMode="External"/><Relationship Id="rId37" Type="http://schemas.openxmlformats.org/officeDocument/2006/relationships/hyperlink" Target="http://img1.liveinternet.ru/images/attach/c/8/100/216/100216273_3979618_0_2d52c_94c31f58_L.gif" TargetMode="External"/><Relationship Id="rId40" Type="http://schemas.openxmlformats.org/officeDocument/2006/relationships/hyperlink" Target="http://shabai.ucoz.ru/111/pppppppp.jpg" TargetMode="External"/><Relationship Id="rId5" Type="http://schemas.openxmlformats.org/officeDocument/2006/relationships/hyperlink" Target="http://www.edu.cap.ru/home/4241/images/ppd.jpg" TargetMode="External"/><Relationship Id="rId15" Type="http://schemas.openxmlformats.org/officeDocument/2006/relationships/hyperlink" Target="http://t4.tech777.com/best-buy4u.com/ProductPictures/500x500/40/p_629691_1324056090977-P-189202.jpg" TargetMode="External"/><Relationship Id="rId23" Type="http://schemas.openxmlformats.org/officeDocument/2006/relationships/hyperlink" Target="http://900igr.net/datas/obg/Dvizhenie-na-dorogakh/0009-009-Dvizhenie-na-dorogakh.jpg" TargetMode="External"/><Relationship Id="rId28" Type="http://schemas.openxmlformats.org/officeDocument/2006/relationships/hyperlink" Target="http://www.poetryclub.com.ua/upload/poem_all/00448210.jpg" TargetMode="External"/><Relationship Id="rId36" Type="http://schemas.openxmlformats.org/officeDocument/2006/relationships/hyperlink" Target="http://www.price-list.kiev.ua/img/board_files/30_10_2012/2d378a5b76c679ed25944b0204184511.jpg" TargetMode="External"/><Relationship Id="rId10" Type="http://schemas.openxmlformats.org/officeDocument/2006/relationships/hyperlink" Target="http://im1-tub-ru.yandex.net/i?id=47020380-35-72&amp;n=21" TargetMode="External"/><Relationship Id="rId19" Type="http://schemas.openxmlformats.org/officeDocument/2006/relationships/hyperlink" Target="http://artbash.ru/uploads/posts/2009-08/1251443055_c06-10.jpg" TargetMode="External"/><Relationship Id="rId31" Type="http://schemas.openxmlformats.org/officeDocument/2006/relationships/hyperlink" Target="http://www.mauriziomonaci.com/www.mambro.it/img/40icone/96-2.jpg" TargetMode="External"/><Relationship Id="rId4" Type="http://schemas.openxmlformats.org/officeDocument/2006/relationships/hyperlink" Target="http://dskv2287.mskobr.ru/images/cms/data/dorozh.jpg" TargetMode="External"/><Relationship Id="rId9" Type="http://schemas.openxmlformats.org/officeDocument/2006/relationships/hyperlink" Target="http://autokadabra.ru/system/uploads/photos/Shout/31/31301/big/open-uri20110921-39492-mfqdho.jpg" TargetMode="External"/><Relationship Id="rId14" Type="http://schemas.openxmlformats.org/officeDocument/2006/relationships/hyperlink" Target="http://sdelanounas.ru/i/d/3/d3d3LmF1dG9zdGF0LnJ1L2FwcGxpY2F0aW9uL2luY2x1ZGVzL3VwbG9hZElNRy8zNDMxLmpwZw==.jpg" TargetMode="External"/><Relationship Id="rId22" Type="http://schemas.openxmlformats.org/officeDocument/2006/relationships/hyperlink" Target="http://www.proshkolu.ru/content/media/pic/std/1000000/421000/420655-caf084be47078e60.gif" TargetMode="External"/><Relationship Id="rId27" Type="http://schemas.openxmlformats.org/officeDocument/2006/relationships/hyperlink" Target="http://www.iqbaby.ru/files/product_full_image/3597_1.jpg" TargetMode="External"/><Relationship Id="rId30" Type="http://schemas.openxmlformats.org/officeDocument/2006/relationships/hyperlink" Target="http://astersoft.net/images/0/a/prezentatsija-powerpoint-na-temu-ur_4.jpg" TargetMode="External"/><Relationship Id="rId35" Type="http://schemas.openxmlformats.org/officeDocument/2006/relationships/hyperlink" Target="http://www.mama-online.spb.ru/warepics/3443997-2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novosti-n.mk.ua/upload/ukraine/9606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1.jpeg"/><Relationship Id="rId7" Type="http://schemas.openxmlformats.org/officeDocument/2006/relationships/slide" Target="slide37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\&#1056;&#1072;&#1073;&#1086;&#1095;&#1080;&#1081;%20&#1089;&#1090;&#1086;&#1083;\&#1089;&#1095;&#1072;&#1089;&#1090;&#1083;&#1080;&#1074;&#1086;&#1075;&#1086;%20&#1087;&#1091;&#1090;&#1080;\38216422-60fb619951c1.mp3" TargetMode="External"/><Relationship Id="rId6" Type="http://schemas.openxmlformats.org/officeDocument/2006/relationships/slide" Target="slide28.xml"/><Relationship Id="rId5" Type="http://schemas.openxmlformats.org/officeDocument/2006/relationships/slide" Target="slide27.xml"/><Relationship Id="rId10" Type="http://schemas.openxmlformats.org/officeDocument/2006/relationships/image" Target="../media/image12.png"/><Relationship Id="rId4" Type="http://schemas.openxmlformats.org/officeDocument/2006/relationships/slide" Target="slide8.xml"/><Relationship Id="rId9" Type="http://schemas.openxmlformats.org/officeDocument/2006/relationships/slide" Target="slide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714488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Счастливого пути!</a:t>
            </a:r>
            <a:endParaRPr lang="ru-RU" sz="6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39938" name="Picture 2" descr="http://dskv2287.mskobr.ru/images/cms/data/dorozh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429000"/>
            <a:ext cx="3286148" cy="2381348"/>
          </a:xfrm>
          <a:prstGeom prst="rect">
            <a:avLst/>
          </a:prstGeom>
          <a:noFill/>
        </p:spPr>
      </p:pic>
      <p:pic>
        <p:nvPicPr>
          <p:cNvPr id="45060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85918" y="3071810"/>
            <a:ext cx="7059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Внеклассное мероприятие для 3-4 классов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2743232" y="5000636"/>
            <a:ext cx="6400800" cy="7921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1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Скворцова Татьяна Александровна,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биологии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МКОУ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kern="0" dirty="0" err="1" smtClean="0">
                <a:latin typeface="Times New Roman" pitchFamily="18" charset="0"/>
                <a:cs typeface="Times New Roman" pitchFamily="18" charset="0"/>
              </a:rPr>
              <a:t>Краснобаковская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СКШИ 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вида»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сведения 9">
            <a:hlinkClick r:id="" action="ppaction://hlinkshowjump?jump=lastslide" highlightClick="1"/>
          </p:cNvPr>
          <p:cNvSpPr/>
          <p:nvPr/>
        </p:nvSpPr>
        <p:spPr>
          <a:xfrm>
            <a:off x="0" y="0"/>
            <a:ext cx="642910" cy="571480"/>
          </a:xfrm>
          <a:prstGeom prst="actionButtonInformati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0" name="AutoShape 2" descr="https://im0-tub-ru.yandex.net/i?id=8fc046cd5aab8405f18166ecb58743f8&amp;n=13&amp;exp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 descr="C:\Documents and Settings\Admin\Рабочий стол\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214290"/>
            <a:ext cx="976315" cy="98304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29058" y="285728"/>
            <a:ext cx="2261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metodsovet.su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28860" y="7143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Фестиваль методических разработок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«Жизнь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опасности 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7418" y="571480"/>
            <a:ext cx="6986582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рельсам бежит — на поворотах дребезжит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stihidl.ru/files/poem/poem_117437.gif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357430"/>
            <a:ext cx="5486400" cy="365760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delanounas.ru/i/d/3/d3d3LmF1dG9zdGF0LnJ1L2FwcGxpY2F0aW9uL2luY2x1ZGVzL3VwbG9hZElNRy8zNDMxLmpwZw==.jpg"/>
          <p:cNvPicPr preferRelativeResize="0">
            <a:picLocks noChangeArrowheads="1"/>
          </p:cNvPicPr>
          <p:nvPr/>
        </p:nvPicPr>
        <p:blipFill>
          <a:blip r:embed="rId2"/>
          <a:srcRect t="17857" r="14285"/>
          <a:stretch>
            <a:fillRect/>
          </a:stretch>
        </p:blipFill>
        <p:spPr bwMode="auto">
          <a:xfrm>
            <a:off x="2357422" y="2285992"/>
            <a:ext cx="5486400" cy="365760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571480"/>
            <a:ext cx="6500826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Многоместный автомобиль для перевозки пассажиров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Дорога для трамвая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archik3d.ru/images/stories/ArchiCad/Ulica/relsi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785926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6" name="Блок-схема: память с посл. доступом 5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086592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Изгиб дороги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www.raskraska.com/catalog0001/5265.gif"/>
          <p:cNvPicPr preferRelativeResize="0">
            <a:picLocks noChangeArrowheads="1"/>
          </p:cNvPicPr>
          <p:nvPr/>
        </p:nvPicPr>
        <p:blipFill>
          <a:blip r:embed="rId2"/>
          <a:srcRect b="5594"/>
          <a:stretch>
            <a:fillRect/>
          </a:stretch>
        </p:blipFill>
        <p:spPr bwMode="auto">
          <a:xfrm>
            <a:off x="3357554" y="1214422"/>
            <a:ext cx="3657600" cy="45720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6" name="Блок-схема: память с посл. доступом 5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85728"/>
            <a:ext cx="6415078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Полосатая разметка перехода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www.proshkolu.ru/content/media/pic/std/1000000/421000/420655-caf084be47078e60.gif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714488"/>
            <a:ext cx="3657600" cy="45720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6" name="Блок-схема: память с посл. доступом 5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пересечения улиц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900igr.net/datas/obg/Dvizhenie-na-dorogakh/0009-009-Dvizhenie-na-dorogakh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714488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571480"/>
            <a:ext cx="7286644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для посадки и высадки пассажиров общественного транспорта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metalsk.ru/metall/ostanovki2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143116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00042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Пересечение железнодорожных путей с автомобильной дорогой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www.magaon.ru/images/product_images/popup_images/1062_1.jpg"/>
          <p:cNvPicPr preferRelativeResize="0">
            <a:picLocks noChangeArrowheads="1"/>
          </p:cNvPicPr>
          <p:nvPr/>
        </p:nvPicPr>
        <p:blipFill>
          <a:blip r:embed="rId2"/>
          <a:srcRect l="1562" t="1837" r="1562" b="2824"/>
          <a:stretch>
            <a:fillRect/>
          </a:stretch>
        </p:blipFill>
        <p:spPr bwMode="auto">
          <a:xfrm>
            <a:off x="2571736" y="2071678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28604"/>
            <a:ext cx="7572396" cy="143985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Опускающаяся и поднимающаяся перекладина для открытия и закрытия переезда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www.iqbaby.ru/files/product_full_image/3597_1.jpg"/>
          <p:cNvPicPr preferRelativeResize="0">
            <a:picLocks noChangeArrowheads="1"/>
          </p:cNvPicPr>
          <p:nvPr/>
        </p:nvPicPr>
        <p:blipFill>
          <a:blip r:embed="rId2"/>
          <a:srcRect l="7143"/>
          <a:stretch>
            <a:fillRect/>
          </a:stretch>
        </p:blipFill>
        <p:spPr bwMode="auto">
          <a:xfrm>
            <a:off x="2500298" y="2071678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28604"/>
            <a:ext cx="6400816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Общее название автобуса, трамвая, троллейбуса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brickernn.torgg.com/image/cache/data/Lego%20City/8404/8404-0000-xx-33-1-500x500.jpg"/>
          <p:cNvPicPr preferRelativeResize="0">
            <a:picLocks noChangeArrowheads="1"/>
          </p:cNvPicPr>
          <p:nvPr/>
        </p:nvPicPr>
        <p:blipFill>
          <a:blip r:embed="rId2"/>
          <a:srcRect t="13559" b="10170"/>
          <a:stretch>
            <a:fillRect/>
          </a:stretch>
        </p:blipFill>
        <p:spPr bwMode="auto">
          <a:xfrm>
            <a:off x="2643174" y="1857364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642918"/>
            <a:ext cx="7572396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России правила дорожного движения на лошадях были введены Петром I 03.01.1683 года.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img1.liveinternet.ru/images/attach/c/2/73/287/73287699_3419483_b10cb9a20e3550e5d80e9878e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142267"/>
            <a:ext cx="3429024" cy="4444265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85728"/>
            <a:ext cx="634364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Человек, едущий в транспорте, но не за рулем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img3.proshkolu.ru/content/media/pic/std/1000000/480000/479666-e5e1e68032e4e46c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785926"/>
            <a:ext cx="5486400" cy="36576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oetryclub.com.ua/upload/poem_all/004482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000240"/>
            <a:ext cx="4352925" cy="4086226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7572428" cy="143985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Пешеход или водитель, не выполняющий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дорожного движения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Наказание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нарушение ПДД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18.uzl-school.ru/upload/1650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571612"/>
            <a:ext cx="3657600" cy="457200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lh4.googleusercontent.com/-Q-QSGzCK3rI/TlIdrF8NOGI/AAAAAAAAFKg/nvjfXjQOZJ4/a2e1dea0dc6d33f540780bc9b7b%25255B1%25255D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714488"/>
            <a:ext cx="5486400" cy="365760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Человек, идущий по тротуару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10" name="Блок-схема: память с посл. доступом 9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42918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Человек,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управляющий автомобилем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artbash.ru/uploads/posts/2009-08/1251443055_c06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500306"/>
            <a:ext cx="3839666" cy="3857652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6" name="Блок-схема: память с посл. доступом 5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642918"/>
            <a:ext cx="7343772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Часть дороги, по которой идут пешеходы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dsovp2252.mskzapad.ru/images/users-files/dsovp2252new/161612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000240"/>
            <a:ext cx="5486400" cy="3657598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6" name="Блок-схема: память с посл. доступом 5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shabai.ucoz.ru/111/pppppppp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642918"/>
            <a:ext cx="661513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на дороге, предназначенное для пешеходов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bildes.glupais.lv/pic/csn021.jpg"/>
          <p:cNvPicPr>
            <a:picLocks noChangeAspect="1" noChangeArrowheads="1"/>
          </p:cNvPicPr>
          <p:nvPr/>
        </p:nvPicPr>
        <p:blipFill>
          <a:blip r:embed="rId2"/>
          <a:srcRect t="2679" b="3571"/>
          <a:stretch>
            <a:fillRect/>
          </a:stretch>
        </p:blipFill>
        <p:spPr bwMode="auto">
          <a:xfrm>
            <a:off x="1714480" y="2428868"/>
            <a:ext cx="6221030" cy="2714644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7724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гейм. Конкурс стихов.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Documents and Settings\Таня\Мои документы\Мои рисунки\правила дорожного движения\s451317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500174"/>
            <a:ext cx="3693036" cy="5172319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7148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гейм </a:t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– ответ.</a:t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savepic.ru/14853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000240"/>
            <a:ext cx="4200525" cy="4086226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00100" y="428604"/>
          <a:ext cx="777240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4" descr="http://shabai.ucoz.ru/111/pppppppp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Светофор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7890" name="Picture 2" descr="http://www.koipkro.kostroma.ru/Kostroma_EDU/Kos-Sch-1/DocLib/_w/c09-33_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500174"/>
            <a:ext cx="3429024" cy="5357826"/>
          </a:xfrm>
          <a:prstGeom prst="roundRect">
            <a:avLst/>
          </a:prstGeom>
          <a:noFill/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 гейм</a:t>
            </a:r>
            <a:br>
              <a:rPr lang="ru-RU" sz="5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«Виды транспорта».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pic>
        <p:nvPicPr>
          <p:cNvPr id="8194" name="Picture 2" descr="C:\Documents and Settings\Таня\Мои документы\Мои рисунки\правила дорожного движения\96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857488" y="2285992"/>
            <a:ext cx="4992979" cy="3714776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stihi.ru/pics/2012/10/26/4402.jpg"/>
          <p:cNvPicPr>
            <a:picLocks noChangeAspect="1" noChangeArrowheads="1"/>
          </p:cNvPicPr>
          <p:nvPr/>
        </p:nvPicPr>
        <p:blipFill>
          <a:blip r:embed="rId2"/>
          <a:srcRect b="3048"/>
          <a:stretch>
            <a:fillRect/>
          </a:stretch>
        </p:blipFill>
        <p:spPr bwMode="auto">
          <a:xfrm>
            <a:off x="5143504" y="1428736"/>
            <a:ext cx="3810000" cy="4000528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2976" y="571480"/>
            <a:ext cx="5286412" cy="5786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Сам не едет, не идёт,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Не подержишь </a:t>
            </a:r>
            <a:endParaRPr lang="en-US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упадет,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педали пустишь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Вход –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 помчит тебя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вперёд. </a:t>
            </a:r>
          </a:p>
          <a:p>
            <a:endParaRPr lang="ru-RU" dirty="0"/>
          </a:p>
        </p:txBody>
      </p:sp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btoys.ru/filestore/0014/0005/228155/27a48002-8264-11e2-be0d-000423c1865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662732"/>
            <a:ext cx="4536953" cy="3090225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500042"/>
            <a:ext cx="4500594" cy="6143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Силач на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четырех ногах.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резиновых</a:t>
            </a:r>
            <a:endParaRPr lang="en-US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сапогах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Прямиком из</a:t>
            </a:r>
            <a:endParaRPr lang="en-US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магазина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Притащил нам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пианино.</a:t>
            </a:r>
          </a:p>
          <a:p>
            <a:endParaRPr lang="ru-RU" dirty="0"/>
          </a:p>
        </p:txBody>
      </p:sp>
      <p:pic>
        <p:nvPicPr>
          <p:cNvPr id="6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4.tech777.com/best-buy4u.com/ProductPictures/500x500/40/p_629691_1324056090977-P-1892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214422"/>
            <a:ext cx="3500462" cy="3857652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1538" y="714356"/>
            <a:ext cx="4857784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 на улице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идёт,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работу всех везёт.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на курьих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Тонких ножках,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в резиновых сапожках.</a:t>
            </a:r>
          </a:p>
          <a:p>
            <a:endParaRPr lang="ru-RU" dirty="0"/>
          </a:p>
        </p:txBody>
      </p:sp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albomkids.ru/sites/default/files/tram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071678"/>
            <a:ext cx="3643318" cy="3429004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214290"/>
            <a:ext cx="6286544" cy="635798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Дзинь –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дзинь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дзинь. Что за звон?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По рельсам катится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вагон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Внутри креслица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стоят,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Люди в креслицах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сидят.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Такой вагон, запоминай   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Называется …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642918"/>
            <a:ext cx="4234844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Длинной шей поверчу –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Груз тяжелый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подхвачу.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Где прикажут,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положу,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Человеку я служу.</a:t>
            </a:r>
          </a:p>
          <a:p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img0.st.klumba.ua/img/toys/playmobil/m/playmobil-podjemnuj-kran-326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071546"/>
            <a:ext cx="3876675" cy="3876676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ama-online.spb.ru/warepics/3443997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928802"/>
            <a:ext cx="4212842" cy="3371846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642918"/>
            <a:ext cx="4449158" cy="4786346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Эй, не стойте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дороге!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Мчит машина по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тревоге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зачем ей так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спешить?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зачем?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Пожар тушить!</a:t>
            </a:r>
          </a:p>
          <a:p>
            <a:endParaRPr lang="ru-RU" dirty="0"/>
          </a:p>
        </p:txBody>
      </p:sp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2976" y="1000108"/>
            <a:ext cx="4592034" cy="464347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Тихо ехать нас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обяжет,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Поворот вблизи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покажет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напомнит, что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как,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Вам в пути…</a:t>
            </a:r>
          </a:p>
          <a:p>
            <a:endParaRPr lang="ru-RU" sz="3600" dirty="0"/>
          </a:p>
        </p:txBody>
      </p:sp>
      <p:pic>
        <p:nvPicPr>
          <p:cNvPr id="5122" name="Picture 2" descr="http://www.price-list.kiev.ua/img/board_files/30_10_2012/2d378a5b76c679ed25944b02041845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4038600" cy="3200404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0632" y="214290"/>
            <a:ext cx="7383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Викторина с болельщиками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choolexpo.ru/EditorFiles/image/News/2012/01/2012-01-30_sok_mm_rof_b1.jpg"/>
          <p:cNvPicPr>
            <a:picLocks noChangeAspect="1" noChangeArrowheads="1"/>
          </p:cNvPicPr>
          <p:nvPr/>
        </p:nvPicPr>
        <p:blipFill>
          <a:blip r:embed="rId2"/>
          <a:srcRect l="3279" t="2262" r="1629" b="2714"/>
          <a:stretch>
            <a:fillRect/>
          </a:stretch>
        </p:blipFill>
        <p:spPr bwMode="auto">
          <a:xfrm>
            <a:off x="4643438" y="1428736"/>
            <a:ext cx="4143404" cy="3000396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785794"/>
            <a:ext cx="4520596" cy="5214974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Что за “зебра”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на дороге?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стоят,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разинув рот.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Ждут, когда мигнет зеленый,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Значит это…</a:t>
            </a:r>
          </a:p>
          <a:p>
            <a:endParaRPr lang="ru-RU" dirty="0"/>
          </a:p>
        </p:txBody>
      </p:sp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224" y="357166"/>
            <a:ext cx="4449158" cy="600079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Встало с краю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улицы в длинном сапоге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Чучело трехглазое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на одной ноге.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Где машины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движутся,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Где сошлись пути,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Помогает людям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дорогу перейти. </a:t>
            </a:r>
          </a:p>
          <a:p>
            <a:endParaRPr lang="ru-RU" dirty="0"/>
          </a:p>
        </p:txBody>
      </p:sp>
      <p:pic>
        <p:nvPicPr>
          <p:cNvPr id="3074" name="Picture 2" descr="http://img1.liveinternet.ru/images/attach/c/8/100/216/100216273_3979618_0_2d52c_94c31f58_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714356"/>
            <a:ext cx="3571900" cy="4605871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5" name="Блок-схема: память с посл. доступом 4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Регулировщик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autokadabra.ru/system/uploads/photos/Shout/31/31301/big/open-uri20110921-39492-mfqdho.jpg"/>
          <p:cNvPicPr>
            <a:picLocks noChangeAspect="1" noChangeArrowheads="1"/>
          </p:cNvPicPr>
          <p:nvPr/>
        </p:nvPicPr>
        <p:blipFill>
          <a:blip r:embed="rId2"/>
          <a:srcRect l="1054" t="1796" r="2009" b="2994"/>
          <a:stretch>
            <a:fillRect/>
          </a:stretch>
        </p:blipFill>
        <p:spPr bwMode="auto">
          <a:xfrm>
            <a:off x="1857356" y="1643050"/>
            <a:ext cx="6572296" cy="3786214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357290" y="642918"/>
            <a:ext cx="82296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Счастливого пути!!!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Documents and Settings\Таня\Мои документы\Мои рисунки\правила дорожного движения\x_1cbe16a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806192"/>
            <a:ext cx="4071966" cy="4577134"/>
          </a:xfrm>
          <a:prstGeom prst="roundRect">
            <a:avLst/>
          </a:prstGeom>
          <a:noFill/>
          <a:ln w="76200">
            <a:solidFill>
              <a:srgbClr val="FFFF00"/>
            </a:solidFill>
            <a:prstDash val="solid"/>
          </a:ln>
        </p:spPr>
      </p:pic>
      <p:pic>
        <p:nvPicPr>
          <p:cNvPr id="4" name="Picture 4" descr="http://shabai.ucoz.ru/111/pppppppp.jp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pic>
        <p:nvPicPr>
          <p:cNvPr id="6" name="38216422-60fb619951c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42844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2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Из истории светофора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Вальс из кинофильма «Берегись автомобиля»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Источники иллюстраций детям о правилах дорожного движения 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Источники иллюстраций детям о правилах дорожного движения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Источники иллюстраций детям о правилах дорожного движения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Источники иллюстраций детям о правилах дорожного движения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Пётр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Регулировщик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Первый светофор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Первый светофор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Автомобиль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Трамвай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Автобус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Автобус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Пешеход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Тротуар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Изгиб дороги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9"/>
              </a:rPr>
              <a:t>Водитель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0"/>
              </a:rPr>
              <a:t>Пешеходный переход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1"/>
              </a:rPr>
              <a:t>Пешеходный переход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2"/>
              </a:rPr>
              <a:t>Пешеходная разметка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3"/>
              </a:rPr>
              <a:t>Перекрёсток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4"/>
              </a:rPr>
              <a:t>Автобусная остановка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5"/>
              </a:rPr>
              <a:t>Пассажиры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6"/>
              </a:rPr>
              <a:t>Железнодорожный переезд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7"/>
              </a:rPr>
              <a:t>Шлагбаум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8"/>
              </a:rPr>
              <a:t>Нарушитель  правил дорожного движения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9"/>
              </a:rPr>
              <a:t>Наказание за нарушение правил дорожного движения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0"/>
              </a:rPr>
              <a:t>Кто ведёт себя правильно, а кто не правильно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1"/>
              </a:rPr>
              <a:t>Виды транспорта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2"/>
              </a:rPr>
              <a:t>Велосипедист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3"/>
              </a:rPr>
              <a:t>Грузовик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4"/>
              </a:rPr>
              <a:t>Подъёмный кран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5"/>
              </a:rPr>
              <a:t>Пожарная машина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6"/>
              </a:rPr>
              <a:t>Дорожные знаки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7"/>
              </a:rPr>
              <a:t>Светофор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8"/>
              </a:rPr>
              <a:t>Рельсы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9"/>
              </a:rPr>
              <a:t>Общественный транспорт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  <a:hlinkClick r:id="rId40"/>
              </a:rPr>
              <a:t>Светофорик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используемых источников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shabai.ucoz.ru/111/pppppppp.jpg">
            <a:hlinkClick r:id="rId41" action="ppaction://hlinksldjump"/>
          </p:cNvPr>
          <p:cNvPicPr>
            <a:picLocks noChangeAspect="1" noChangeArrowheads="1"/>
          </p:cNvPicPr>
          <p:nvPr/>
        </p:nvPicPr>
        <p:blipFill>
          <a:blip r:embed="rId4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7215206" cy="1643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августа - Международный день светофора. Первый светофор был изобретён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Джеем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Найтом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был установлен в 1868 году в Лондоне около здания Британского парламента. 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novosti-n.mk.ua/upload/ukraine/9606.jpg">
            <a:hlinkClick r:id="rId2" tgtFrame="_blank"/>
          </p:cNvPr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3428992" y="2571744"/>
            <a:ext cx="3194076" cy="4133870"/>
          </a:xfrm>
          <a:prstGeom prst="round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" name="Picture 4" descr="http://shabai.ucoz.ru/111/pppppppp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714356"/>
            <a:ext cx="7086592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России светофор появился лишь в январе 1930 года  — на углу Невского и Литейного проспектов в Ленинграде.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http://i.autodrive.ru/pictures/type_preview/2013/08/05/81773/5d4b5d90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500306"/>
            <a:ext cx="5857875" cy="3905251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игры.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://www.edu.cap.ru/home/4241/images/ppd.jpg"/>
          <p:cNvPicPr>
            <a:picLocks noChangeAspect="1" noChangeArrowheads="1"/>
          </p:cNvPicPr>
          <p:nvPr/>
        </p:nvPicPr>
        <p:blipFill>
          <a:blip r:embed="rId3"/>
          <a:srcRect l="2488" t="3000" r="2950" b="2499"/>
          <a:stretch>
            <a:fillRect/>
          </a:stretch>
        </p:blipFill>
        <p:spPr bwMode="auto">
          <a:xfrm>
            <a:off x="3071802" y="3714752"/>
            <a:ext cx="3791855" cy="3143248"/>
          </a:xfrm>
          <a:prstGeom prst="rect">
            <a:avLst/>
          </a:prstGeom>
          <a:noFill/>
        </p:spPr>
      </p:pic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3428992" y="928670"/>
            <a:ext cx="33857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Гейм. Разминка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3357554" y="1571612"/>
            <a:ext cx="46393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Гейм. Конкурс стихов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3357554" y="2143116"/>
            <a:ext cx="4583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Гейм. Вопрос - ответ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shabai.ucoz.ru/111/pppppppp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9" name="TextBox 8">
            <a:hlinkClick r:id="rId9" action="ppaction://hlinksldjump"/>
          </p:cNvPr>
          <p:cNvSpPr txBox="1"/>
          <p:nvPr/>
        </p:nvSpPr>
        <p:spPr>
          <a:xfrm>
            <a:off x="3357554" y="2786058"/>
            <a:ext cx="5150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Гейм. Виды транспорта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38216422-60fb619951c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0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2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3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4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785794"/>
            <a:ext cx="6286544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гейм.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Разминка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www.ozedu.ru/files/u1331/Risunok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960974"/>
            <a:ext cx="3500462" cy="4482682"/>
          </a:xfrm>
          <a:prstGeom prst="rect">
            <a:avLst/>
          </a:prstGeom>
          <a:noFill/>
        </p:spPr>
      </p:pic>
      <p:pic>
        <p:nvPicPr>
          <p:cNvPr id="4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74638"/>
            <a:ext cx="6472254" cy="172560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Самодвижущееся четырехколесное транспортное средство.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www.origo.hu/i/1206/20120614-toyota-camatte3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357430"/>
            <a:ext cx="5486400" cy="365760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" name="Picture 4" descr="http://shabai.ucoz.ru/111/pppppppp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899564" cy="1571612"/>
          </a:xfrm>
          <a:prstGeom prst="rect">
            <a:avLst/>
          </a:prstGeom>
          <a:noFill/>
        </p:spPr>
      </p:pic>
      <p:sp>
        <p:nvSpPr>
          <p:cNvPr id="7" name="Блок-схема: память с посл. доступом 6"/>
          <p:cNvSpPr/>
          <p:nvPr/>
        </p:nvSpPr>
        <p:spPr>
          <a:xfrm>
            <a:off x="6929454" y="5857892"/>
            <a:ext cx="1898532" cy="612648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дд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пдд 3</Template>
  <TotalTime>619</TotalTime>
  <Words>620</Words>
  <Application>Microsoft Office PowerPoint</Application>
  <PresentationFormat>Экран (4:3)</PresentationFormat>
  <Paragraphs>152</Paragraphs>
  <Slides>41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пдд 3</vt:lpstr>
      <vt:lpstr>Счастливого пути!</vt:lpstr>
      <vt:lpstr>В России правила дорожного движения на лошадях были введены Петром I 03.01.1683 года. </vt:lpstr>
      <vt:lpstr>Светофор </vt:lpstr>
      <vt:lpstr>Регулировщик </vt:lpstr>
      <vt:lpstr>5 августа - Международный день светофора. Первый светофор был изобретён Джеем Найтом и был установлен в 1868 году в Лондоне около здания Британского парламента.  </vt:lpstr>
      <vt:lpstr>В России светофор появился лишь в январе 1930 года  — на углу Невского и Литейного проспектов в Ленинграде. </vt:lpstr>
      <vt:lpstr>Правила игры.</vt:lpstr>
      <vt:lpstr> I гейм.  Разминка  </vt:lpstr>
      <vt:lpstr>Самодвижущееся четырехколесное транспортное средство. </vt:lpstr>
      <vt:lpstr>По рельсам бежит — на поворотах дребезжит</vt:lpstr>
      <vt:lpstr>Многоместный автомобиль для перевозки пассажиров</vt:lpstr>
      <vt:lpstr>Дорога для трамвая</vt:lpstr>
      <vt:lpstr>Изгиб дороги</vt:lpstr>
      <vt:lpstr>Полосатая разметка перехода</vt:lpstr>
      <vt:lpstr>Место  пересечения улиц</vt:lpstr>
      <vt:lpstr>Место для посадки и высадки пассажиров общественного транспорта</vt:lpstr>
      <vt:lpstr>Пересечение железнодорожных путей с автомобильной дорогой</vt:lpstr>
      <vt:lpstr>Опускающаяся и поднимающаяся перекладина для открытия и закрытия переезда</vt:lpstr>
      <vt:lpstr>Общее название автобуса, трамвая, троллейбуса</vt:lpstr>
      <vt:lpstr>Человек, едущий в транспорте, но не за рулем</vt:lpstr>
      <vt:lpstr>Пешеход или водитель, не выполняющий  Правила дорожного движения</vt:lpstr>
      <vt:lpstr>Наказание  за нарушение ПДД</vt:lpstr>
      <vt:lpstr>Человек, идущий по тротуару</vt:lpstr>
      <vt:lpstr>Человек,  управляющий автомобилем</vt:lpstr>
      <vt:lpstr>Часть дороги, по которой идут пешеходы</vt:lpstr>
      <vt:lpstr>Место на дороге, предназначенное для пешеходов</vt:lpstr>
      <vt:lpstr>II гейм. Конкурс стихов. </vt:lpstr>
      <vt:lpstr>III гейм  Вопрос – ответ. </vt:lpstr>
      <vt:lpstr>Слайд 29</vt:lpstr>
      <vt:lpstr>IV гейм  «Виды транспорта». 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Счастливого пути!!!</vt:lpstr>
      <vt:lpstr>Список используемых источников</vt:lpstr>
    </vt:vector>
  </TitlesOfParts>
  <Company>Детский 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Счастливого пути!</dc:title>
  <dc:creator>Социальный педагог</dc:creator>
  <cp:lastModifiedBy>Таня</cp:lastModifiedBy>
  <cp:revision>109</cp:revision>
  <dcterms:created xsi:type="dcterms:W3CDTF">2013-04-04T04:36:09Z</dcterms:created>
  <dcterms:modified xsi:type="dcterms:W3CDTF">2019-01-16T10:41:49Z</dcterms:modified>
</cp:coreProperties>
</file>