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23"/>
  </p:notesMasterIdLst>
  <p:sldIdLst>
    <p:sldId id="257" r:id="rId3"/>
    <p:sldId id="258" r:id="rId4"/>
    <p:sldId id="259" r:id="rId5"/>
    <p:sldId id="261" r:id="rId6"/>
    <p:sldId id="263" r:id="rId7"/>
    <p:sldId id="277" r:id="rId8"/>
    <p:sldId id="264" r:id="rId9"/>
    <p:sldId id="278" r:id="rId10"/>
    <p:sldId id="279" r:id="rId11"/>
    <p:sldId id="273" r:id="rId12"/>
    <p:sldId id="262" r:id="rId13"/>
    <p:sldId id="260" r:id="rId14"/>
    <p:sldId id="268" r:id="rId15"/>
    <p:sldId id="271" r:id="rId16"/>
    <p:sldId id="274" r:id="rId17"/>
    <p:sldId id="272" r:id="rId18"/>
    <p:sldId id="267" r:id="rId19"/>
    <p:sldId id="276" r:id="rId20"/>
    <p:sldId id="275" r:id="rId21"/>
    <p:sldId id="280" r:id="rId2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Елена" initials="Е" lastIdx="1" clrIdx="0">
    <p:extLst>
      <p:ext uri="{19B8F6BF-5375-455C-9EA6-DF929625EA0E}">
        <p15:presenceInfo xmlns:p15="http://schemas.microsoft.com/office/powerpoint/2012/main" userId="Еле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FFFFCC"/>
    <a:srgbClr val="FFFF99"/>
    <a:srgbClr val="663300"/>
    <a:srgbClr val="660066"/>
    <a:srgbClr val="003300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15" autoAdjust="0"/>
    <p:restoredTop sz="92101" autoAdjust="0"/>
  </p:normalViewPr>
  <p:slideViewPr>
    <p:cSldViewPr>
      <p:cViewPr varScale="1">
        <p:scale>
          <a:sx n="64" d="100"/>
          <a:sy n="64" d="100"/>
        </p:scale>
        <p:origin x="128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73AF13-B0B2-4794-A690-661C76B32649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6105E7-646E-44BB-9924-22BE94E275D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299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105E7-646E-44BB-9924-22BE94E275D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8229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105E7-646E-44BB-9924-22BE94E275D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3514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105E7-646E-44BB-9924-22BE94E275D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5665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105E7-646E-44BB-9924-22BE94E275DA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3672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105E7-646E-44BB-9924-22BE94E275DA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2466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105E7-646E-44BB-9924-22BE94E275DA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3636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105E7-646E-44BB-9924-22BE94E275DA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055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105E7-646E-44BB-9924-22BE94E275D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097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ru-RU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EA473-29BD-4E10-A169-CB6EBA47971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991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105E7-646E-44BB-9924-22BE94E275D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8289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105E7-646E-44BB-9924-22BE94E275D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8881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105E7-646E-44BB-9924-22BE94E275D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9781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105E7-646E-44BB-9924-22BE94E275D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8148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6105E7-646E-44BB-9924-22BE94E275D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383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ru-RU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5EA473-29BD-4E10-A169-CB6EBA47971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293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Users\malves\AppData\Local\Microsoft\Windows\Temporary Internet Files\Content.IE5\54I5HWCN\MPj04372470000[1].jp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6157" cy="6858000"/>
          </a:xfrm>
          <a:prstGeom prst="rect">
            <a:avLst/>
          </a:prstGeom>
          <a:noFill/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038600" y="0"/>
            <a:ext cx="5105400" cy="5181600"/>
          </a:xfrm>
        </p:spPr>
        <p:txBody>
          <a:bodyPr>
            <a:normAutofit/>
          </a:bodyPr>
          <a:lstStyle>
            <a:lvl1pPr>
              <a:defRPr lang="ru-RU" sz="4400" b="1" kern="1200" cap="all" spc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038600" y="5181600"/>
            <a:ext cx="5105400" cy="914400"/>
          </a:xfrm>
        </p:spPr>
        <p:txBody>
          <a:bodyPr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lang="ru-RU" sz="2400" b="1" kern="1200" dirty="0">
                <a:solidFill>
                  <a:schemeClr val="accent2">
                    <a:lumMod val="75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31559-10BF-4FA3-BEBC-50ADB22BFF21}" type="datetimeFigureOut">
              <a:rPr lang="ru-RU" smtClean="0"/>
              <a:pPr/>
              <a:t>24.12.2018</a:t>
            </a:fld>
            <a:endParaRPr lang="ru-RU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07D05D-D326-4878-A62F-E3CD402CB1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malves\AppData\Local\Microsoft\Windows\Temporary Internet Files\Content.IE5\54I5HWCN\MPj04372470000[1].jpg"/>
          <p:cNvPicPr>
            <a:picLocks noChangeAspect="1" noChangeArrowheads="1"/>
          </p:cNvPicPr>
          <p:nvPr/>
        </p:nvPicPr>
        <p:blipFill>
          <a:blip r:embed="rId13" cstate="email">
            <a:duotone>
              <a:schemeClr val="accent5">
                <a:shade val="45000"/>
                <a:satMod val="135000"/>
              </a:schemeClr>
              <a:prstClr val="white"/>
            </a:duotone>
            <a:lum bright="4000" contrast="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6157" cy="6858000"/>
          </a:xfrm>
          <a:prstGeom prst="rect">
            <a:avLst/>
          </a:prstGeom>
          <a:noFill/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Текст слайда</a:t>
            </a:r>
          </a:p>
          <a:p>
            <a:pPr lvl="1"/>
            <a:r>
              <a:rPr lang="ru-RU" smtClean="0"/>
              <a:t>Текст слайда</a:t>
            </a:r>
          </a:p>
          <a:p>
            <a:pPr lvl="2"/>
            <a:r>
              <a:rPr lang="ru-RU" smtClean="0"/>
              <a:t>Текст слайда</a:t>
            </a:r>
          </a:p>
          <a:p>
            <a:pPr lvl="3"/>
            <a:r>
              <a:rPr lang="ru-RU" smtClean="0"/>
              <a:t>Текст слайда</a:t>
            </a:r>
          </a:p>
          <a:p>
            <a:pPr lvl="4"/>
            <a:r>
              <a:rPr lang="ru-RU" smtClean="0"/>
              <a:t>Текст слайда</a:t>
            </a:r>
            <a:endParaRPr lang="ru-RU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95000"/>
                    <a:lumOff val="5000"/>
                  </a:schemeClr>
                </a:solidFill>
              </a:defRPr>
            </a:lvl1pPr>
          </a:lstStyle>
          <a:p>
            <a:fld id="{E0F31559-10BF-4FA3-BEBC-50ADB22BFF21}" type="datetimeFigureOut">
              <a:rPr lang="ru-RU" smtClean="0"/>
              <a:pPr/>
              <a:t>24.12.2018</a:t>
            </a:fld>
            <a:endParaRPr lang="ru-RU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0A07D05D-D326-4878-A62F-E3CD402CB14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400" b="1" kern="1200" cap="all" spc="200" baseline="0">
          <a:ln w="0"/>
          <a:gradFill flip="none">
            <a:gsLst>
              <a:gs pos="0">
                <a:schemeClr val="accent1">
                  <a:tint val="75000"/>
                  <a:shade val="75000"/>
                  <a:satMod val="170000"/>
                </a:schemeClr>
              </a:gs>
              <a:gs pos="49000">
                <a:schemeClr val="accent1">
                  <a:tint val="88000"/>
                  <a:shade val="65000"/>
                  <a:satMod val="172000"/>
                </a:schemeClr>
              </a:gs>
              <a:gs pos="50000">
                <a:schemeClr val="accent1">
                  <a:shade val="65000"/>
                  <a:satMod val="130000"/>
                </a:schemeClr>
              </a:gs>
              <a:gs pos="92000">
                <a:schemeClr val="accent1">
                  <a:shade val="50000"/>
                  <a:satMod val="120000"/>
                </a:schemeClr>
              </a:gs>
              <a:gs pos="100000">
                <a:schemeClr val="accent1">
                  <a:shade val="48000"/>
                  <a:satMod val="120000"/>
                </a:schemeClr>
              </a:gs>
            </a:gsLst>
            <a:lin ang="5400000"/>
          </a:gradFill>
          <a:effectLst>
            <a:glow rad="139700">
              <a:schemeClr val="bg1">
                <a:alpha val="40000"/>
              </a:schemeClr>
            </a:glo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2.png"/><Relationship Id="rId5" Type="http://schemas.openxmlformats.org/officeDocument/2006/relationships/slide" Target="slide3.xml"/><Relationship Id="rId10" Type="http://schemas.openxmlformats.org/officeDocument/2006/relationships/image" Target="../media/image17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slide" Target="slide3.xml"/><Relationship Id="rId10" Type="http://schemas.openxmlformats.org/officeDocument/2006/relationships/image" Target="../media/image38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slide" Target="slide3.xml"/><Relationship Id="rId10" Type="http://schemas.openxmlformats.org/officeDocument/2006/relationships/image" Target="../media/image41.jpe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2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3.xml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12" Type="http://schemas.microsoft.com/office/2007/relationships/hdphoto" Target="../media/hdphoto1.wdp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3.png"/><Relationship Id="rId11" Type="http://schemas.openxmlformats.org/officeDocument/2006/relationships/image" Target="../media/image48.png"/><Relationship Id="rId5" Type="http://schemas.openxmlformats.org/officeDocument/2006/relationships/image" Target="../media/image12.png"/><Relationship Id="rId10" Type="http://schemas.openxmlformats.org/officeDocument/2006/relationships/image" Target="../media/image47.png"/><Relationship Id="rId4" Type="http://schemas.openxmlformats.org/officeDocument/2006/relationships/slide" Target="slide3.xml"/><Relationship Id="rId9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6" Type="http://schemas.openxmlformats.org/officeDocument/2006/relationships/slide" Target="slide3.xml"/><Relationship Id="rId11" Type="http://schemas.openxmlformats.org/officeDocument/2006/relationships/image" Target="../media/image52.png"/><Relationship Id="rId5" Type="http://schemas.openxmlformats.org/officeDocument/2006/relationships/image" Target="../media/image49.png"/><Relationship Id="rId10" Type="http://schemas.openxmlformats.org/officeDocument/2006/relationships/image" Target="../media/image51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5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hyperlink" Target="http://img-fotki.yandex.ru/get/6701/981986.20/0_82540_262a796e_orig" TargetMode="External"/><Relationship Id="rId18" Type="http://schemas.openxmlformats.org/officeDocument/2006/relationships/hyperlink" Target="http://lenagold.narod.ru/fon/clipart/r/ruka/ruka105.png" TargetMode="External"/><Relationship Id="rId26" Type="http://schemas.openxmlformats.org/officeDocument/2006/relationships/hyperlink" Target="http://koshelki.narod.ru/images/exclusive/probka/IMG_0772.JPG" TargetMode="External"/><Relationship Id="rId39" Type="http://schemas.openxmlformats.org/officeDocument/2006/relationships/hyperlink" Target="http://v.foto.radikal.ru/0704/ba/b676c031f0d9t.jpg" TargetMode="External"/><Relationship Id="rId3" Type="http://schemas.openxmlformats.org/officeDocument/2006/relationships/hyperlink" Target="http://office.microsoft.com/ru" TargetMode="External"/><Relationship Id="rId21" Type="http://schemas.openxmlformats.org/officeDocument/2006/relationships/hyperlink" Target="http://img-fotki.yandex.ru/get/6429/981986.11/0_8107c_22d29710_orig" TargetMode="External"/><Relationship Id="rId34" Type="http://schemas.openxmlformats.org/officeDocument/2006/relationships/hyperlink" Target="http://laccent.ru/published/publicdata/LACCENT/attachments/SC/products_pictures/107p_390.jpg" TargetMode="External"/><Relationship Id="rId42" Type="http://schemas.openxmlformats.org/officeDocument/2006/relationships/hyperlink" Target="http://i3.imgbb.ru/img8/3/7/6/376cbfafb63e5bd7070be20bd1bff7e2_h.png" TargetMode="External"/><Relationship Id="rId47" Type="http://schemas.openxmlformats.org/officeDocument/2006/relationships/hyperlink" Target="http://stat17.privet.ru/lr/0a0dff525c224ae099dcda2af504edf0" TargetMode="External"/><Relationship Id="rId50" Type="http://schemas.openxmlformats.org/officeDocument/2006/relationships/hyperlink" Target="http://www.anapamama.ru/system/files/imagecache/W320/special_pics/s_sharikom.png" TargetMode="External"/><Relationship Id="rId7" Type="http://schemas.openxmlformats.org/officeDocument/2006/relationships/hyperlink" Target="http://img-fotki.yandex.ru/get/5634/981986.20/0_82542_cf5325a0_orig" TargetMode="External"/><Relationship Id="rId12" Type="http://schemas.openxmlformats.org/officeDocument/2006/relationships/hyperlink" Target="http://files.school-collection.edu.ru/dlrstore/669b5250-e921-11dc-95ff-0800200c9a66/4_8.swf" TargetMode="External"/><Relationship Id="rId17" Type="http://schemas.openxmlformats.org/officeDocument/2006/relationships/hyperlink" Target="http://www.deere.com/common/media/images/product/excavators/250g_lc/JD_r4d014035_Excavator.png" TargetMode="External"/><Relationship Id="rId25" Type="http://schemas.openxmlformats.org/officeDocument/2006/relationships/hyperlink" Target="http://lenagold.narod.ru/fon/clipart/l/lustr/lustr004.png" TargetMode="External"/><Relationship Id="rId33" Type="http://schemas.openxmlformats.org/officeDocument/2006/relationships/hyperlink" Target="http://vinito.ru/33-79-thickbox/podveska-zolotaja-rybka.jpg" TargetMode="External"/><Relationship Id="rId38" Type="http://schemas.openxmlformats.org/officeDocument/2006/relationships/hyperlink" Target="http://www.rusich1.ru/_ph/33/2/172227436.png" TargetMode="External"/><Relationship Id="rId46" Type="http://schemas.openxmlformats.org/officeDocument/2006/relationships/hyperlink" Target="http://900igr.net/Detskie_prezentatsii/Biologija.Morskie_zhiteli/My_edem_na_more_1.files/slide0021_image028.png" TargetMode="External"/><Relationship Id="rId2" Type="http://schemas.openxmlformats.org/officeDocument/2006/relationships/notesSlide" Target="../notesSlides/notesSlide15.xml"/><Relationship Id="rId16" Type="http://schemas.openxmlformats.org/officeDocument/2006/relationships/hyperlink" Target="http://download-sounds.ru/wp-content/uploads3/2012/05/17.mp3" TargetMode="External"/><Relationship Id="rId20" Type="http://schemas.openxmlformats.org/officeDocument/2006/relationships/hyperlink" Target="http://videoblock.info/images/albums/priklyu4eniya_kapitana_vrungel1/ph23.jpeg" TargetMode="External"/><Relationship Id="rId29" Type="http://schemas.openxmlformats.org/officeDocument/2006/relationships/hyperlink" Target="http://img0.liveinternet.ru/images/attach/c/2/73/308/73308598_gromozeka.jpg" TargetMode="External"/><Relationship Id="rId41" Type="http://schemas.openxmlformats.org/officeDocument/2006/relationships/hyperlink" Target="http://s58.radikal.ru/i159/0807/ee/63831a92082c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-fotki.yandex.ru/get/5635/981986.21/0_82709_eba7abf_orig" TargetMode="External"/><Relationship Id="rId11" Type="http://schemas.openxmlformats.org/officeDocument/2006/relationships/hyperlink" Target="http://files.school-collection.edu.ru/dlrstore/47802304-57bc-4fdb-ae78-d1c481245954/7_189.swf" TargetMode="External"/><Relationship Id="rId24" Type="http://schemas.openxmlformats.org/officeDocument/2006/relationships/hyperlink" Target="http://s16.radikal.ru/i190/0908/97/4712da6be3a6.png" TargetMode="External"/><Relationship Id="rId32" Type="http://schemas.openxmlformats.org/officeDocument/2006/relationships/hyperlink" Target="http://web2edu.ru/shared/images/VintikAndShpuntik.png" TargetMode="External"/><Relationship Id="rId37" Type="http://schemas.openxmlformats.org/officeDocument/2006/relationships/hyperlink" Target="http://www.chipmaker.ru/uploads/monthly_12_2009/gallery/image/gallery_2562_81_8362.jpg" TargetMode="External"/><Relationship Id="rId40" Type="http://schemas.openxmlformats.org/officeDocument/2006/relationships/hyperlink" Target="http://img0.liveinternet.ru/images/attach/c/2/68/831/68831969_1294300307_04.png" TargetMode="External"/><Relationship Id="rId45" Type="http://schemas.openxmlformats.org/officeDocument/2006/relationships/hyperlink" Target="http://s01.yapfiles.ru/files/446283/vodorosli2.png" TargetMode="External"/><Relationship Id="rId5" Type="http://schemas.openxmlformats.org/officeDocument/2006/relationships/hyperlink" Target="http://img3.proshkolu.ru/content/media/pic/std/1000000/355000/354521-4c7de9bac03ce2e5.gif" TargetMode="External"/><Relationship Id="rId15" Type="http://schemas.openxmlformats.org/officeDocument/2006/relationships/hyperlink" Target="http://download-sounds.ru/wp-content/uploads2/2012/05/32.mp3" TargetMode="External"/><Relationship Id="rId23" Type="http://schemas.openxmlformats.org/officeDocument/2006/relationships/hyperlink" Target="http://i054.radikal.ru/0811/c4/1eae7f5fa81b.png" TargetMode="External"/><Relationship Id="rId28" Type="http://schemas.openxmlformats.org/officeDocument/2006/relationships/hyperlink" Target="http://lenagold.narod.ru/fon/clipart/s/stak/stak156.png" TargetMode="External"/><Relationship Id="rId36" Type="http://schemas.openxmlformats.org/officeDocument/2006/relationships/hyperlink" Target="http://i039.radikal.ru/0711/e7/1132f6a5d60c.png" TargetMode="External"/><Relationship Id="rId49" Type="http://schemas.openxmlformats.org/officeDocument/2006/relationships/hyperlink" Target="http://www.cinemamir.com/forum/uploads/attachment/2012-03/1333107540_ayvazovskiy.-ivan-konstantinovich-shtil-na-sredizemnom-more.jpg" TargetMode="External"/><Relationship Id="rId10" Type="http://schemas.openxmlformats.org/officeDocument/2006/relationships/hyperlink" Target="http://img-fotki.yandex.ru/get/6209/114232380.17d/0_a6a05_5d20d1b1_M.jpg" TargetMode="External"/><Relationship Id="rId19" Type="http://schemas.openxmlformats.org/officeDocument/2006/relationships/hyperlink" Target="https://zaochnik.ru/blog/wp-content/uploads/2017/03/4455626s-960.jpg" TargetMode="External"/><Relationship Id="rId31" Type="http://schemas.openxmlformats.org/officeDocument/2006/relationships/hyperlink" Target="http://trikirpicha.com/web/images/uploads/instrument/KP165.jpg" TargetMode="External"/><Relationship Id="rId44" Type="http://schemas.openxmlformats.org/officeDocument/2006/relationships/hyperlink" Target="http://lenagold.ru/fon/clipart/r/ryb/ribka22.gif" TargetMode="External"/><Relationship Id="rId4" Type="http://schemas.openxmlformats.org/officeDocument/2006/relationships/hyperlink" Target="http://s017.radikal.ru/i442/1110/8c/217f323c6d30.png" TargetMode="External"/><Relationship Id="rId9" Type="http://schemas.openxmlformats.org/officeDocument/2006/relationships/hyperlink" Target="http://lenagold.narod.ru/fon/clipart/n/nota/nota01.png" TargetMode="External"/><Relationship Id="rId14" Type="http://schemas.openxmlformats.org/officeDocument/2006/relationships/hyperlink" Target="http://img-fotki.yandex.ru/get/4122/981986.22/0_82757_9dbbd06d_orig" TargetMode="External"/><Relationship Id="rId22" Type="http://schemas.openxmlformats.org/officeDocument/2006/relationships/hyperlink" Target="http://s47.radikal.ru/i117/0810/47/f225f56e7ec9.png" TargetMode="External"/><Relationship Id="rId27" Type="http://schemas.openxmlformats.org/officeDocument/2006/relationships/hyperlink" Target="http://www.zlinfest.cz/films/2373.jpg" TargetMode="External"/><Relationship Id="rId30" Type="http://schemas.openxmlformats.org/officeDocument/2006/relationships/hyperlink" Target="http://apachan.net/thumbs/201012/03/it08ca63k15t.jpg" TargetMode="External"/><Relationship Id="rId35" Type="http://schemas.openxmlformats.org/officeDocument/2006/relationships/hyperlink" Target="http://s52.radikal.ru/i136/0808/20/73acf8ef1741.png" TargetMode="External"/><Relationship Id="rId43" Type="http://schemas.openxmlformats.org/officeDocument/2006/relationships/hyperlink" Target="http://megalyrics.ru/lyric/rednex/cotton-eye-joe.htm" TargetMode="External"/><Relationship Id="rId48" Type="http://schemas.openxmlformats.org/officeDocument/2006/relationships/hyperlink" Target="http://www.art-catalog.ru/data_picture_new/artist_10/picture/big_500/aivazov_110.jpg" TargetMode="External"/><Relationship Id="rId8" Type="http://schemas.openxmlformats.org/officeDocument/2006/relationships/hyperlink" Target="http://s42.radikal.ru/i096/0811/51/e1dd8be80245.pn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3.xml"/><Relationship Id="rId18" Type="http://schemas.openxmlformats.org/officeDocument/2006/relationships/slide" Target="slide6.xml"/><Relationship Id="rId3" Type="http://schemas.openxmlformats.org/officeDocument/2006/relationships/image" Target="../media/image5.png"/><Relationship Id="rId21" Type="http://schemas.openxmlformats.org/officeDocument/2006/relationships/slide" Target="slide7.xml"/><Relationship Id="rId7" Type="http://schemas.openxmlformats.org/officeDocument/2006/relationships/slide" Target="slide16.xml"/><Relationship Id="rId12" Type="http://schemas.openxmlformats.org/officeDocument/2006/relationships/image" Target="../media/image10.png"/><Relationship Id="rId17" Type="http://schemas.openxmlformats.org/officeDocument/2006/relationships/slide" Target="slide15.xml"/><Relationship Id="rId25" Type="http://schemas.openxmlformats.org/officeDocument/2006/relationships/slide" Target="slide13.xml"/><Relationship Id="rId2" Type="http://schemas.openxmlformats.org/officeDocument/2006/relationships/notesSlide" Target="../notesSlides/notesSlide2.xml"/><Relationship Id="rId16" Type="http://schemas.openxmlformats.org/officeDocument/2006/relationships/slide" Target="slide11.xml"/><Relationship Id="rId20" Type="http://schemas.openxmlformats.org/officeDocument/2006/relationships/slide" Target="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slide" Target="slide14.xml"/><Relationship Id="rId24" Type="http://schemas.openxmlformats.org/officeDocument/2006/relationships/slide" Target="slide10.xml"/><Relationship Id="rId5" Type="http://schemas.openxmlformats.org/officeDocument/2006/relationships/slide" Target="slide17.xml"/><Relationship Id="rId15" Type="http://schemas.openxmlformats.org/officeDocument/2006/relationships/slide" Target="slide9.xml"/><Relationship Id="rId23" Type="http://schemas.openxmlformats.org/officeDocument/2006/relationships/slide" Target="slide12.xml"/><Relationship Id="rId10" Type="http://schemas.openxmlformats.org/officeDocument/2006/relationships/image" Target="../media/image9.png"/><Relationship Id="rId19" Type="http://schemas.openxmlformats.org/officeDocument/2006/relationships/slide" Target="slide5.xml"/><Relationship Id="rId4" Type="http://schemas.openxmlformats.org/officeDocument/2006/relationships/image" Target="../media/image6.png"/><Relationship Id="rId9" Type="http://schemas.openxmlformats.org/officeDocument/2006/relationships/slide" Target="slide18.xml"/><Relationship Id="rId14" Type="http://schemas.openxmlformats.org/officeDocument/2006/relationships/image" Target="../media/image11.png"/><Relationship Id="rId22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13" Type="http://schemas.openxmlformats.org/officeDocument/2006/relationships/image" Target="../media/image15.png"/><Relationship Id="rId3" Type="http://schemas.microsoft.com/office/2007/relationships/media" Target="../media/media2.mp4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media3.mp3"/><Relationship Id="rId11" Type="http://schemas.openxmlformats.org/officeDocument/2006/relationships/image" Target="../media/image13.png"/><Relationship Id="rId5" Type="http://schemas.microsoft.com/office/2007/relationships/media" Target="../media/media3.mp3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video" Target="../media/media2.mp4"/><Relationship Id="rId9" Type="http://schemas.openxmlformats.org/officeDocument/2006/relationships/slide" Target="slide3.xml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2.png"/><Relationship Id="rId5" Type="http://schemas.openxmlformats.org/officeDocument/2006/relationships/slide" Target="slide3.xml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12" Type="http://schemas.openxmlformats.org/officeDocument/2006/relationships/image" Target="../media/image21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slide" Target="slide3.xml"/><Relationship Id="rId10" Type="http://schemas.openxmlformats.org/officeDocument/2006/relationships/image" Target="../media/image20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2.png"/><Relationship Id="rId5" Type="http://schemas.openxmlformats.org/officeDocument/2006/relationships/slide" Target="slide3.xml"/><Relationship Id="rId10" Type="http://schemas.openxmlformats.org/officeDocument/2006/relationships/image" Target="../media/image23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12" Type="http://schemas.openxmlformats.org/officeDocument/2006/relationships/image" Target="../media/image28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2.png"/><Relationship Id="rId11" Type="http://schemas.openxmlformats.org/officeDocument/2006/relationships/image" Target="../media/image27.png"/><Relationship Id="rId5" Type="http://schemas.openxmlformats.org/officeDocument/2006/relationships/slide" Target="slide3.xml"/><Relationship Id="rId15" Type="http://schemas.openxmlformats.org/officeDocument/2006/relationships/image" Target="../media/image17.png"/><Relationship Id="rId10" Type="http://schemas.openxmlformats.org/officeDocument/2006/relationships/image" Target="../media/image26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slide" Target="slide3.xml"/><Relationship Id="rId10" Type="http://schemas.openxmlformats.org/officeDocument/2006/relationships/image" Target="../media/image33.jpe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75192"/>
            <a:ext cx="8784976" cy="6494167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28184" y="4365104"/>
            <a:ext cx="2765648" cy="2162944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sz="2800" dirty="0" smtClean="0">
                <a:effectLst>
                  <a:glow rad="101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</a:t>
            </a:r>
          </a:p>
          <a:p>
            <a:pPr algn="just"/>
            <a:r>
              <a:rPr lang="ru-RU" b="0" dirty="0" smtClean="0"/>
              <a:t>учитель физики</a:t>
            </a:r>
          </a:p>
          <a:p>
            <a:pPr algn="just"/>
            <a:r>
              <a:rPr lang="ru-RU" b="0" dirty="0" smtClean="0"/>
              <a:t>МАОУ «Лицей № 82»</a:t>
            </a:r>
          </a:p>
          <a:p>
            <a:pPr algn="just"/>
            <a:r>
              <a:rPr lang="ru-RU" b="0" dirty="0" smtClean="0"/>
              <a:t>г. Нижний Новгород</a:t>
            </a:r>
          </a:p>
          <a:p>
            <a:pPr algn="just"/>
            <a:r>
              <a:rPr lang="ru-RU" sz="2800" dirty="0" smtClean="0">
                <a:effectLst>
                  <a:glow rad="101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Пешкова Елена</a:t>
            </a:r>
          </a:p>
          <a:p>
            <a:pPr algn="just"/>
            <a:r>
              <a:rPr lang="ru-RU" sz="2800" dirty="0" smtClean="0">
                <a:effectLst>
                  <a:glow rad="101600">
                    <a:schemeClr val="bg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Александровна</a:t>
            </a:r>
            <a:endParaRPr lang="ru-RU" sz="2800" dirty="0">
              <a:effectLst>
                <a:glow rad="101600">
                  <a:schemeClr val="bg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111824" y="1198413"/>
            <a:ext cx="5184576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b="1" kern="1200" cap="all" spc="0" baseline="0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«плавание тел»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788024" y="891910"/>
            <a:ext cx="3063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Урок-игра по теме:</a:t>
            </a:r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6056" y="2247259"/>
            <a:ext cx="37232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формате «Морской бой»</a:t>
            </a:r>
          </a:p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 класс</a:t>
            </a:r>
            <a:endParaRPr lang="ru-RU" sz="2400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79512" y="143109"/>
            <a:ext cx="8784976" cy="649416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7260912" y="5364000"/>
            <a:ext cx="1550628" cy="1137934"/>
            <a:chOff x="5136372" y="5091501"/>
            <a:chExt cx="1550628" cy="1137934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12" name="Рисунок 11">
                <a:hlinkClick r:id="rId5" action="ppaction://hlinksldjump"/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13" name="Рисунок 12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11" name="TextBox 10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940" y="1138872"/>
            <a:ext cx="3630365" cy="293152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b="1" kern="1200" cap="all" spc="200" baseline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Решите задачу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365253" y="1073015"/>
            <a:ext cx="444628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7188" algn="just"/>
            <a:r>
              <a:rPr lang="ru-RU" sz="2800" dirty="0" smtClean="0"/>
              <a:t>Обедая в кафе с профессором Селезневым, археолог </a:t>
            </a:r>
            <a:r>
              <a:rPr lang="ru-RU" sz="2800" dirty="0" err="1" smtClean="0"/>
              <a:t>Громозека</a:t>
            </a:r>
            <a:r>
              <a:rPr lang="ru-RU" sz="2800" dirty="0" smtClean="0"/>
              <a:t> заказал себе Слоеный коктейль.</a:t>
            </a:r>
          </a:p>
          <a:p>
            <a:pPr indent="357188" algn="just"/>
            <a:endParaRPr lang="ru-RU" sz="1200" dirty="0"/>
          </a:p>
          <a:p>
            <a:pPr indent="357188" algn="just"/>
            <a:r>
              <a:rPr lang="ru-RU" sz="2800" dirty="0" smtClean="0"/>
              <a:t> Как расположились слои коктейля в стакане?</a:t>
            </a:r>
            <a:endParaRPr lang="ru-RU" sz="28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483272" y="4080809"/>
            <a:ext cx="24128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Ингредиенты:</a:t>
            </a:r>
            <a:endParaRPr lang="ru-RU" sz="2800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659" y="4773904"/>
            <a:ext cx="1497165" cy="159193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7" name="Группа 6"/>
          <p:cNvGrpSpPr/>
          <p:nvPr/>
        </p:nvGrpSpPr>
        <p:grpSpPr>
          <a:xfrm>
            <a:off x="392088" y="5339038"/>
            <a:ext cx="1353456" cy="495000"/>
            <a:chOff x="392088" y="5339038"/>
            <a:chExt cx="1353456" cy="495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92088" y="5339038"/>
              <a:ext cx="1350000" cy="495000"/>
            </a:xfrm>
            <a:prstGeom prst="rect">
              <a:avLst/>
            </a:prstGeom>
            <a:solidFill>
              <a:srgbClr val="C00000"/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27477" y="5339038"/>
              <a:ext cx="111806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Ртуть</a:t>
              </a:r>
              <a:endPara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917960" y="4535799"/>
            <a:ext cx="1350000" cy="707886"/>
            <a:chOff x="1917960" y="4535799"/>
            <a:chExt cx="1350000" cy="707886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1917960" y="4664701"/>
              <a:ext cx="1350000" cy="49500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022107" y="4535799"/>
              <a:ext cx="11816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Серная кислота</a:t>
              </a:r>
              <a:endPara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5" name="2_minut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77140" y="6000482"/>
            <a:ext cx="609600" cy="609600"/>
          </a:xfrm>
          <a:prstGeom prst="rect">
            <a:avLst/>
          </a:prstGeom>
        </p:spPr>
      </p:pic>
      <p:grpSp>
        <p:nvGrpSpPr>
          <p:cNvPr id="36" name="Группа 35"/>
          <p:cNvGrpSpPr/>
          <p:nvPr/>
        </p:nvGrpSpPr>
        <p:grpSpPr>
          <a:xfrm>
            <a:off x="3441775" y="5339038"/>
            <a:ext cx="1350000" cy="495000"/>
            <a:chOff x="3464641" y="5339038"/>
            <a:chExt cx="1350000" cy="49500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3464641" y="5339038"/>
              <a:ext cx="1350000" cy="495000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C0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47321" y="5339038"/>
              <a:ext cx="7846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Мёд</a:t>
              </a:r>
              <a:endPara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317622" y="4564705"/>
            <a:ext cx="1502212" cy="707886"/>
            <a:chOff x="317622" y="4564705"/>
            <a:chExt cx="1502212" cy="707886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395544" y="4664701"/>
              <a:ext cx="1350000" cy="49500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17622" y="4564705"/>
              <a:ext cx="15022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Машинное масло</a:t>
              </a:r>
              <a:endPara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441775" y="4664701"/>
            <a:ext cx="1350000" cy="495000"/>
            <a:chOff x="3441775" y="4664701"/>
            <a:chExt cx="1350000" cy="4950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3441775" y="4664701"/>
              <a:ext cx="1350000" cy="49500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614438" y="4664701"/>
              <a:ext cx="10116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Нефть</a:t>
              </a:r>
              <a:endPara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919352" y="5339038"/>
            <a:ext cx="1350000" cy="495000"/>
            <a:chOff x="1919352" y="5339038"/>
            <a:chExt cx="1350000" cy="49500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1919352" y="5339038"/>
              <a:ext cx="1350000" cy="495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46952" y="5339038"/>
              <a:ext cx="8947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Эфир</a:t>
              </a:r>
              <a:endPara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8744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44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33333E-6 L 0.20486 -0.02152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3" y="-108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6 L 0.2073 -0.044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65" y="-224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37396 0.1409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98" y="703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0.54063 0.0178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31" y="88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33333E-6 L 0.37379 -0.20717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81" y="-1037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3.33333E-6 L 0.53924 0.0997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4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9000"/>
            <a:ext cx="8354340" cy="1544615"/>
          </a:xfrm>
        </p:spPr>
        <p:txBody>
          <a:bodyPr>
            <a:normAutofit lnSpcReduction="10000"/>
          </a:bodyPr>
          <a:lstStyle/>
          <a:p>
            <a:pPr marL="0" indent="542925" algn="just">
              <a:buNone/>
            </a:pPr>
            <a:r>
              <a:rPr lang="ru-RU" dirty="0" smtClean="0"/>
              <a:t>Винтик и </a:t>
            </a:r>
            <a:r>
              <a:rPr lang="ru-RU" dirty="0" err="1" smtClean="0"/>
              <a:t>Шпунтик</a:t>
            </a:r>
            <a:r>
              <a:rPr lang="ru-RU" dirty="0" smtClean="0"/>
              <a:t> сделали замечательный умывальник. Они налили полную бочку воды и плотно закрыли крышку. 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7260912" y="5364000"/>
            <a:ext cx="1550628" cy="1137934"/>
            <a:chOff x="5136372" y="5091501"/>
            <a:chExt cx="1550628" cy="113793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8" name="Рисунок 7">
                <a:hlinkClick r:id="rId5" action="ppaction://hlinksldjump"/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6412" y="4713548"/>
            <a:ext cx="2058912" cy="16914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Группа 12"/>
          <p:cNvGrpSpPr/>
          <p:nvPr/>
        </p:nvGrpSpPr>
        <p:grpSpPr>
          <a:xfrm flipH="1">
            <a:off x="836447" y="2825354"/>
            <a:ext cx="3223589" cy="2468787"/>
            <a:chOff x="2467198" y="2159444"/>
            <a:chExt cx="3223589" cy="246878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67198" y="2951202"/>
              <a:ext cx="1509603" cy="1509603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22000" y="2159444"/>
              <a:ext cx="2468787" cy="2468787"/>
            </a:xfrm>
            <a:prstGeom prst="rect">
              <a:avLst/>
            </a:prstGeom>
          </p:spPr>
        </p:pic>
      </p:grpSp>
      <p:sp>
        <p:nvSpPr>
          <p:cNvPr id="15" name="Прямоугольник 14"/>
          <p:cNvSpPr/>
          <p:nvPr/>
        </p:nvSpPr>
        <p:spPr>
          <a:xfrm>
            <a:off x="4479386" y="2642798"/>
            <a:ext cx="42943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Утром коротышки так и не смогли воспользоваться изобретением</a:t>
            </a:r>
            <a:r>
              <a:rPr lang="ru-RU" sz="2800" dirty="0" smtClean="0"/>
              <a:t>. Объясните почему?</a:t>
            </a:r>
            <a:endParaRPr lang="ru-RU" sz="2800" dirty="0"/>
          </a:p>
        </p:txBody>
      </p:sp>
      <p:pic>
        <p:nvPicPr>
          <p:cNvPr id="14" name="2_minut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82448" y="59970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52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44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47458"/>
            <a:ext cx="8784976" cy="65665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6104" y="1191445"/>
            <a:ext cx="3969540" cy="2874373"/>
          </a:xfrm>
        </p:spPr>
        <p:txBody>
          <a:bodyPr>
            <a:normAutofit fontScale="92500"/>
          </a:bodyPr>
          <a:lstStyle/>
          <a:p>
            <a:pPr marL="0" indent="357188" algn="just">
              <a:buNone/>
            </a:pPr>
            <a:r>
              <a:rPr lang="ru-RU" sz="3000" dirty="0" smtClean="0"/>
              <a:t>Весы с золотой и серебряной рыбками находятся в равновесии.</a:t>
            </a:r>
          </a:p>
          <a:p>
            <a:pPr marL="0" indent="357188" algn="just">
              <a:buNone/>
            </a:pPr>
            <a:endParaRPr lang="ru-RU" sz="1200" dirty="0" smtClean="0"/>
          </a:p>
          <a:p>
            <a:pPr marL="0" indent="357188" algn="just">
              <a:buNone/>
            </a:pPr>
            <a:r>
              <a:rPr lang="ru-RU" sz="2800" dirty="0" smtClean="0"/>
              <a:t> Что произойдет, если обе рыбки одновременно погрузить в воду?</a:t>
            </a:r>
            <a:endParaRPr lang="ru-RU" sz="28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7260912" y="5364000"/>
            <a:ext cx="1550628" cy="1137934"/>
            <a:chOff x="5136372" y="5091501"/>
            <a:chExt cx="1550628" cy="113793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8" name="Рисунок 7">
                <a:hlinkClick r:id="rId5" action="ppaction://hlinksldjump"/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67561" y="1313231"/>
            <a:ext cx="5022488" cy="3046742"/>
            <a:chOff x="666102" y="2259000"/>
            <a:chExt cx="5552636" cy="336834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88761" y="3297363"/>
              <a:ext cx="2329977" cy="2329977"/>
            </a:xfrm>
            <a:prstGeom prst="rect">
              <a:avLst/>
            </a:prstGeom>
          </p:spPr>
        </p:pic>
        <p:grpSp>
          <p:nvGrpSpPr>
            <p:cNvPr id="20" name="Группа 19"/>
            <p:cNvGrpSpPr/>
            <p:nvPr/>
          </p:nvGrpSpPr>
          <p:grpSpPr>
            <a:xfrm>
              <a:off x="666102" y="2259000"/>
              <a:ext cx="4445038" cy="2835001"/>
              <a:chOff x="666102" y="2259000"/>
              <a:chExt cx="4445038" cy="2835001"/>
            </a:xfrm>
          </p:grpSpPr>
          <p:sp>
            <p:nvSpPr>
              <p:cNvPr id="16" name="Прямоугольник 15"/>
              <p:cNvSpPr/>
              <p:nvPr/>
            </p:nvSpPr>
            <p:spPr>
              <a:xfrm rot="5400000">
                <a:off x="672397" y="2843875"/>
                <a:ext cx="1200825" cy="5943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Равнобедренный треугольник 17"/>
              <p:cNvSpPr/>
              <p:nvPr/>
            </p:nvSpPr>
            <p:spPr>
              <a:xfrm>
                <a:off x="2879810" y="2304000"/>
                <a:ext cx="603482" cy="426000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 rot="5400000">
                <a:off x="4481012" y="2829698"/>
                <a:ext cx="1200825" cy="5943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" name="Рисунок 9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6102" y="3304923"/>
                <a:ext cx="1205898" cy="178907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5" name="Прямоугольник 14"/>
              <p:cNvSpPr/>
              <p:nvPr/>
            </p:nvSpPr>
            <p:spPr>
              <a:xfrm>
                <a:off x="1269051" y="2259000"/>
                <a:ext cx="3825000" cy="900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24" name="Прямоугольник 23"/>
          <p:cNvSpPr/>
          <p:nvPr/>
        </p:nvSpPr>
        <p:spPr>
          <a:xfrm>
            <a:off x="367561" y="4012072"/>
            <a:ext cx="4658625" cy="1466268"/>
          </a:xfrm>
          <a:prstGeom prst="rect">
            <a:avLst/>
          </a:prstGeom>
          <a:solidFill>
            <a:schemeClr val="bg1">
              <a:alpha val="37000"/>
            </a:schemeClr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67561" y="4359973"/>
            <a:ext cx="4654800" cy="1640129"/>
          </a:xfrm>
          <a:prstGeom prst="rect">
            <a:avLst/>
          </a:prstGeom>
          <a:blipFill>
            <a:blip r:embed="rId10"/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5_minu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37530" y="6066687"/>
            <a:ext cx="609600" cy="609600"/>
          </a:xfrm>
          <a:prstGeom prst="rect">
            <a:avLst/>
          </a:prstGeom>
        </p:spPr>
      </p:pic>
      <p:grpSp>
        <p:nvGrpSpPr>
          <p:cNvPr id="23" name="Группа 22"/>
          <p:cNvGrpSpPr/>
          <p:nvPr/>
        </p:nvGrpSpPr>
        <p:grpSpPr>
          <a:xfrm rot="21215093">
            <a:off x="404530" y="3135548"/>
            <a:ext cx="5022488" cy="3046742"/>
            <a:chOff x="666102" y="2259000"/>
            <a:chExt cx="5552636" cy="336834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88761" y="3297363"/>
              <a:ext cx="2329977" cy="2329977"/>
            </a:xfrm>
            <a:prstGeom prst="rect">
              <a:avLst/>
            </a:prstGeom>
          </p:spPr>
        </p:pic>
        <p:grpSp>
          <p:nvGrpSpPr>
            <p:cNvPr id="26" name="Группа 25"/>
            <p:cNvGrpSpPr/>
            <p:nvPr/>
          </p:nvGrpSpPr>
          <p:grpSpPr>
            <a:xfrm>
              <a:off x="666102" y="2259000"/>
              <a:ext cx="4445038" cy="2835001"/>
              <a:chOff x="666102" y="2259000"/>
              <a:chExt cx="4445038" cy="2835001"/>
            </a:xfrm>
          </p:grpSpPr>
          <p:sp>
            <p:nvSpPr>
              <p:cNvPr id="27" name="Прямоугольник 26"/>
              <p:cNvSpPr/>
              <p:nvPr/>
            </p:nvSpPr>
            <p:spPr>
              <a:xfrm rot="5400000">
                <a:off x="672397" y="2843875"/>
                <a:ext cx="1200825" cy="5943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Равнобедренный треугольник 27"/>
              <p:cNvSpPr/>
              <p:nvPr/>
            </p:nvSpPr>
            <p:spPr>
              <a:xfrm>
                <a:off x="2879810" y="2304000"/>
                <a:ext cx="603482" cy="426000"/>
              </a:xfrm>
              <a:prstGeom prst="triangl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 rot="5400000">
                <a:off x="4481012" y="2829698"/>
                <a:ext cx="1200825" cy="5943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0" name="Рисунок 29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6102" y="3304923"/>
                <a:ext cx="1205898" cy="1789078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31" name="Прямоугольник 30"/>
              <p:cNvSpPr/>
              <p:nvPr/>
            </p:nvSpPr>
            <p:spPr>
              <a:xfrm>
                <a:off x="1269051" y="2259000"/>
                <a:ext cx="3825000" cy="90000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783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6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74353"/>
            <a:ext cx="8784976" cy="6480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9000"/>
            <a:ext cx="8229600" cy="1143000"/>
          </a:xfrm>
        </p:spPr>
        <p:txBody>
          <a:bodyPr/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46616" y="4966121"/>
            <a:ext cx="6070384" cy="1702879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800" dirty="0" smtClean="0"/>
              <a:t>Лабораторный хомяк Веня проводил измерения веса алюминиевого бруска объемом 5 см</a:t>
            </a:r>
            <a:r>
              <a:rPr lang="ru-RU" sz="2800" baseline="30000" dirty="0" smtClean="0"/>
              <a:t>3</a:t>
            </a:r>
            <a:r>
              <a:rPr lang="ru-RU" sz="2800" dirty="0" smtClean="0"/>
              <a:t> в воде и в воздухе. Какие результаты он получил?</a:t>
            </a:r>
            <a:endParaRPr lang="ru-RU" sz="28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7260912" y="5364000"/>
            <a:ext cx="1550628" cy="1137934"/>
            <a:chOff x="5136372" y="5091501"/>
            <a:chExt cx="1550628" cy="113793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8" name="Рисунок 7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155" y="1068757"/>
            <a:ext cx="5207846" cy="38560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949473"/>
              </p:ext>
            </p:extLst>
          </p:nvPr>
        </p:nvGraphicFramePr>
        <p:xfrm>
          <a:off x="965644" y="2988478"/>
          <a:ext cx="3825001" cy="11582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{5940675A-B579-460E-94D1-54222C63F5DA}</a:tableStyleId>
              </a:tblPr>
              <a:tblGrid>
                <a:gridCol w="2295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00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57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anose="03010101010201010101" pitchFamily="66" charset="0"/>
                        </a:rPr>
                        <a:t>Вес в воздухе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572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Monotype Corsiva" panose="03010101010201010101" pitchFamily="66" charset="0"/>
                        </a:rPr>
                        <a:t>Вес в воде</a:t>
                      </a:r>
                      <a:endParaRPr lang="ru-RU" sz="32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Monotype Corsiva" panose="03010101010201010101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965644" y="1912268"/>
            <a:ext cx="27900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Дата: ___________</a:t>
            </a:r>
          </a:p>
          <a:p>
            <a:endParaRPr lang="ru-RU" sz="1000" dirty="0"/>
          </a:p>
          <a:p>
            <a:r>
              <a:rPr lang="ru-RU" sz="2000" dirty="0" smtClean="0"/>
              <a:t>Объем: </a:t>
            </a:r>
            <a:r>
              <a:rPr lang="ru-RU" sz="32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5 см</a:t>
            </a:r>
            <a:r>
              <a:rPr lang="ru-RU" sz="3200" b="1" u="sng" baseline="30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3</a:t>
            </a:r>
            <a:endParaRPr lang="ru-RU" sz="32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02000" y="4345321"/>
            <a:ext cx="16001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/>
              <a:t>Лаборант: </a:t>
            </a:r>
            <a:r>
              <a:rPr lang="ru-RU" sz="20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Веня</a:t>
            </a:r>
            <a:endParaRPr lang="ru-RU" sz="2000" b="1" u="sng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9131" y="1233360"/>
            <a:ext cx="3155737" cy="361304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5_minu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98523" y="5986831"/>
            <a:ext cx="609600" cy="6096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402000" y="3039343"/>
            <a:ext cx="1192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0,135 Н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402000" y="3632189"/>
            <a:ext cx="11929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0,085 Н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4856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69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60285"/>
            <a:ext cx="8784976" cy="6480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3"/>
            <a:ext cx="8229600" cy="2053797"/>
          </a:xfrm>
        </p:spPr>
        <p:txBody>
          <a:bodyPr/>
          <a:lstStyle/>
          <a:p>
            <a:pPr marL="0" indent="357188" algn="just">
              <a:buNone/>
            </a:pPr>
            <a:r>
              <a:rPr lang="ru-RU" dirty="0" smtClean="0"/>
              <a:t>Стойкий оловянный </a:t>
            </a:r>
            <a:r>
              <a:rPr lang="ru-RU" dirty="0"/>
              <a:t>солдатик в воздухе </a:t>
            </a:r>
            <a:r>
              <a:rPr lang="ru-RU" dirty="0" smtClean="0"/>
              <a:t>весит 30 мН, а в воде – 25 </a:t>
            </a:r>
            <a:r>
              <a:rPr lang="ru-RU" dirty="0" err="1" smtClean="0"/>
              <a:t>мН.</a:t>
            </a:r>
            <a:r>
              <a:rPr lang="ru-RU" dirty="0" smtClean="0"/>
              <a:t> Имеет ли солдатик полость? (если полость имеется, определите ее объем)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7260912" y="5364000"/>
            <a:ext cx="1550628" cy="1137934"/>
            <a:chOff x="5136372" y="5091501"/>
            <a:chExt cx="1550628" cy="113793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8" name="Рисунок 7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0" name="10_minu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1520" y="5949280"/>
            <a:ext cx="609600" cy="609600"/>
          </a:xfrm>
          <a:prstGeom prst="rect">
            <a:avLst/>
          </a:prstGeom>
        </p:spPr>
      </p:pic>
      <p:grpSp>
        <p:nvGrpSpPr>
          <p:cNvPr id="20" name="Группа 19"/>
          <p:cNvGrpSpPr/>
          <p:nvPr/>
        </p:nvGrpSpPr>
        <p:grpSpPr>
          <a:xfrm>
            <a:off x="3295217" y="3936394"/>
            <a:ext cx="2067525" cy="2389355"/>
            <a:chOff x="3295217" y="3936394"/>
            <a:chExt cx="2067525" cy="2389355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1203" y="3936394"/>
              <a:ext cx="638175" cy="19050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05480" y="3964944"/>
              <a:ext cx="638175" cy="19050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41245" y="4420749"/>
              <a:ext cx="638175" cy="19050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24567" y="4420749"/>
              <a:ext cx="638175" cy="19050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95217" y="4420749"/>
              <a:ext cx="638175" cy="19050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7" name="Скругленный прямоугольник 16"/>
          <p:cNvSpPr/>
          <p:nvPr/>
        </p:nvSpPr>
        <p:spPr>
          <a:xfrm>
            <a:off x="4252419" y="5193229"/>
            <a:ext cx="247513" cy="36004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80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1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60905"/>
            <a:ext cx="8784976" cy="6480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0848" y="1285271"/>
            <a:ext cx="6795622" cy="2010772"/>
          </a:xfrm>
        </p:spPr>
        <p:txBody>
          <a:bodyPr>
            <a:normAutofit lnSpcReduction="10000"/>
          </a:bodyPr>
          <a:lstStyle/>
          <a:p>
            <a:pPr marL="0" indent="542925" algn="just">
              <a:buNone/>
            </a:pPr>
            <a:r>
              <a:rPr lang="ru-RU" dirty="0" smtClean="0"/>
              <a:t>Сможет ли </a:t>
            </a:r>
            <a:r>
              <a:rPr lang="ru-RU" dirty="0" err="1" smtClean="0"/>
              <a:t>Дюймовочка</a:t>
            </a:r>
            <a:r>
              <a:rPr lang="ru-RU" dirty="0" smtClean="0"/>
              <a:t> массой 4 г переплыть  лужу в скорлупе грецкого ореха? Объем (емкость) скорлупки – 6 см</a:t>
            </a:r>
            <a:r>
              <a:rPr lang="ru-RU" baseline="30000" dirty="0" smtClean="0"/>
              <a:t>3</a:t>
            </a:r>
            <a:r>
              <a:rPr lang="ru-RU" dirty="0" smtClean="0"/>
              <a:t>; ее масса – 1 г.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7260912" y="5378287"/>
            <a:ext cx="1550628" cy="1137934"/>
            <a:chOff x="5136372" y="5091501"/>
            <a:chExt cx="1550628" cy="113793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8" name="Рисунок 7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2407" y="4618564"/>
            <a:ext cx="1730564" cy="1080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3177" y="5410236"/>
            <a:ext cx="2042164" cy="111861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10_minu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6993" y="5943876"/>
            <a:ext cx="609600" cy="6096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677806" y="277675"/>
            <a:ext cx="1147838" cy="174502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266" name="Picture 2" descr="http://dymovochka47.ru/wp-content/uploads/2014/02/inchi_mult_avatar-1024x102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9512" l="98" r="100000">
                        <a14:foregroundMark x1="51758" y1="27832" x2="51758" y2="27832"/>
                        <a14:backgroundMark x1="44434" y1="62402" x2="44434" y2="62402"/>
                        <a14:backgroundMark x1="44434" y1="84277" x2="44434" y2="84277"/>
                        <a14:backgroundMark x1="44434" y1="67188" x2="44434" y2="67188"/>
                        <a14:backgroundMark x1="44141" y1="59180" x2="44141" y2="59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0760" y="3341073"/>
            <a:ext cx="2730006" cy="2730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64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51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2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11111E-6 L 0.20226 -0.112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04" y="-5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26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44000"/>
            <a:ext cx="8784976" cy="659557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6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  <p:pic>
        <p:nvPicPr>
          <p:cNvPr id="37" name="Мой филь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12000" y="1417638"/>
            <a:ext cx="5940000" cy="4455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61" name="Группа 60"/>
          <p:cNvGrpSpPr/>
          <p:nvPr/>
        </p:nvGrpSpPr>
        <p:grpSpPr>
          <a:xfrm>
            <a:off x="7386465" y="5544000"/>
            <a:ext cx="1550628" cy="1137934"/>
            <a:chOff x="5136372" y="5091501"/>
            <a:chExt cx="1550628" cy="1137934"/>
          </a:xfrm>
        </p:grpSpPr>
        <p:grpSp>
          <p:nvGrpSpPr>
            <p:cNvPr id="62" name="Группа 61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64" name="Рисунок 63">
                <a:hlinkClick r:id="rId6" action="ppaction://hlinksldjump"/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65" name="Рисунок 64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63" name="TextBox 62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799" y="2225893"/>
            <a:ext cx="857250" cy="23812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656158" y="1910369"/>
            <a:ext cx="857250" cy="23812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8609" y="5427673"/>
            <a:ext cx="1053097" cy="137468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447" y="5415399"/>
            <a:ext cx="1053097" cy="137468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4148" y="5389007"/>
            <a:ext cx="1053097" cy="137468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964696" y="5352110"/>
            <a:ext cx="1443713" cy="14010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2793" y="5389007"/>
            <a:ext cx="1443713" cy="140107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2226" y="5389007"/>
            <a:ext cx="1053097" cy="137468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9988" y="5396284"/>
            <a:ext cx="1053097" cy="1374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19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7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84976" cy="65273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000"/>
            <a:ext cx="8229600" cy="1143000"/>
          </a:xfrm>
        </p:spPr>
        <p:txBody>
          <a:bodyPr/>
          <a:lstStyle/>
          <a:p>
            <a:r>
              <a:rPr lang="ru-RU" dirty="0" smtClean="0"/>
              <a:t>Правила игры:</a:t>
            </a:r>
            <a:endParaRPr lang="ru-RU" dirty="0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297000" y="901760"/>
            <a:ext cx="8546015" cy="4747047"/>
          </a:xfrm>
          <a:prstGeom prst="horizontalScroll">
            <a:avLst>
              <a:gd name="adj" fmla="val 2296"/>
            </a:avLst>
          </a:prstGeom>
          <a:blipFill>
            <a:blip r:embed="rId3"/>
            <a:tile tx="0" ty="0" sx="100000" sy="100000" flip="none" algn="tl"/>
          </a:blipFill>
          <a:ln>
            <a:solidFill>
              <a:srgbClr val="6633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4073" y="1086845"/>
            <a:ext cx="8208396" cy="4376875"/>
          </a:xfrm>
        </p:spPr>
        <p:txBody>
          <a:bodyPr>
            <a:noAutofit/>
          </a:bodyPr>
          <a:lstStyle/>
          <a:p>
            <a:pPr algn="just"/>
            <a:r>
              <a:rPr lang="ru-RU" sz="1800" dirty="0"/>
              <a:t>Игра проходит на двух полях размером </a:t>
            </a:r>
            <a:r>
              <a:rPr lang="ru-RU" sz="1800" dirty="0" smtClean="0"/>
              <a:t>4 </a:t>
            </a:r>
            <a:r>
              <a:rPr lang="ru-RU" sz="1800" dirty="0"/>
              <a:t>на </a:t>
            </a:r>
            <a:r>
              <a:rPr lang="ru-RU" sz="1800" dirty="0" smtClean="0"/>
              <a:t>4 клетки. На </a:t>
            </a:r>
            <a:r>
              <a:rPr lang="ru-RU" sz="1800" dirty="0"/>
              <a:t>каждом поле размещаются </a:t>
            </a:r>
            <a:r>
              <a:rPr lang="ru-RU" sz="1800" dirty="0" smtClean="0"/>
              <a:t>3 корабля (3-х палубный, </a:t>
            </a:r>
            <a:r>
              <a:rPr lang="ru-RU" sz="1800" dirty="0"/>
              <a:t>2-х </a:t>
            </a:r>
            <a:r>
              <a:rPr lang="ru-RU" sz="1800" dirty="0" smtClean="0"/>
              <a:t>палубный </a:t>
            </a:r>
            <a:r>
              <a:rPr lang="ru-RU" sz="1800" dirty="0"/>
              <a:t>и </a:t>
            </a:r>
            <a:r>
              <a:rPr lang="ru-RU" sz="1800" dirty="0" smtClean="0"/>
              <a:t>1-палубный</a:t>
            </a:r>
            <a:r>
              <a:rPr lang="ru-RU" sz="1800" dirty="0"/>
              <a:t>). </a:t>
            </a:r>
          </a:p>
          <a:p>
            <a:pPr algn="just"/>
            <a:r>
              <a:rPr lang="ru-RU" sz="1800" dirty="0" smtClean="0"/>
              <a:t>Выстрелы </a:t>
            </a:r>
            <a:r>
              <a:rPr lang="ru-RU" sz="1800" dirty="0"/>
              <a:t>делаются </a:t>
            </a:r>
            <a:r>
              <a:rPr lang="ru-RU" sz="1800" dirty="0" smtClean="0"/>
              <a:t>командами по очереди</a:t>
            </a:r>
            <a:r>
              <a:rPr lang="ru-RU" sz="1800" dirty="0"/>
              <a:t>. </a:t>
            </a:r>
            <a:r>
              <a:rPr lang="ru-RU" sz="1800" dirty="0" smtClean="0"/>
              <a:t>Если при выстреле происходит попадание на свободную клетку, то ход переходит к команде-сопернику. Если </a:t>
            </a:r>
            <a:r>
              <a:rPr lang="ru-RU" sz="1800" dirty="0"/>
              <a:t>при выстреле произошло попадание в корабль</a:t>
            </a:r>
            <a:r>
              <a:rPr lang="ru-RU" sz="1800" dirty="0" smtClean="0"/>
              <a:t>, осуществляется переход на страницу с вопросом. В случае правильного ответа на вопрос, команде </a:t>
            </a:r>
            <a:r>
              <a:rPr lang="ru-RU" sz="1800" dirty="0"/>
              <a:t>предоставляется </a:t>
            </a:r>
            <a:r>
              <a:rPr lang="ru-RU" sz="1800" dirty="0" smtClean="0"/>
              <a:t>право дополнительного выстрела. Если ответ неверный – право ответа передается команде-сопернику. Если соперник не справляется с заданием, право выстрела возвращается первой команде.</a:t>
            </a:r>
          </a:p>
          <a:p>
            <a:pPr algn="just"/>
            <a:r>
              <a:rPr lang="ru-RU" sz="1800" dirty="0" smtClean="0"/>
              <a:t>Каждый участник команды имеет право дать ответ на один вопрос, однако он может принимать дальнейшее участие в обсуждениях.</a:t>
            </a:r>
          </a:p>
          <a:p>
            <a:pPr algn="just"/>
            <a:r>
              <a:rPr lang="ru-RU" sz="1800" dirty="0" smtClean="0"/>
              <a:t>Во время обдумывания ответа действует ограничение по времени.</a:t>
            </a:r>
          </a:p>
          <a:p>
            <a:pPr algn="just"/>
            <a:r>
              <a:rPr lang="ru-RU" sz="1800" dirty="0" smtClean="0"/>
              <a:t>Победителем </a:t>
            </a:r>
            <a:r>
              <a:rPr lang="ru-RU" sz="1800" dirty="0"/>
              <a:t>считается тот, кто первым потопит все </a:t>
            </a:r>
            <a:r>
              <a:rPr lang="ru-RU" sz="1800" dirty="0" smtClean="0"/>
              <a:t>корабли </a:t>
            </a:r>
            <a:r>
              <a:rPr lang="ru-RU" sz="1800" dirty="0"/>
              <a:t>противника</a:t>
            </a:r>
            <a:r>
              <a:rPr lang="ru-RU" sz="1800" dirty="0" smtClean="0"/>
              <a:t>. </a:t>
            </a:r>
            <a:r>
              <a:rPr lang="ru-RU" sz="1800" dirty="0"/>
              <a:t>Проигравший имеет право попросить изучить после окончания игры у соперника игровое </a:t>
            </a:r>
            <a:r>
              <a:rPr lang="ru-RU" sz="1800" dirty="0" smtClean="0"/>
              <a:t>поле (ответить на оставшиеся неоткрытыми вопросы). 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7353124" y="5578062"/>
            <a:ext cx="1550628" cy="1137934"/>
            <a:chOff x="5136372" y="5091501"/>
            <a:chExt cx="1550628" cy="1137934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9" name="Рисунок 8">
                <a:hlinkClick r:id="rId4" action="ppaction://hlinksldjump"/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10" name="Рисунок 9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8" name="TextBox 7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875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74352"/>
            <a:ext cx="8784976" cy="6480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212933" y="1252771"/>
            <a:ext cx="2634067" cy="535083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Рефлексия: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4426" y="5488439"/>
            <a:ext cx="1006836" cy="110956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322182" y="1252771"/>
            <a:ext cx="2689818" cy="4126665"/>
          </a:xfrm>
          <a:prstGeom prst="rect">
            <a:avLst/>
          </a:prstGeom>
          <a:solidFill>
            <a:srgbClr val="FFFFCC"/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1392" y="3724878"/>
            <a:ext cx="2309830" cy="1504322"/>
          </a:xfrm>
          <a:prstGeom prst="rect">
            <a:avLst/>
          </a:prstGeom>
          <a:ln w="57150" cmpd="dbl">
            <a:solidFill>
              <a:srgbClr val="C00000"/>
            </a:solidFill>
          </a:ln>
        </p:spPr>
      </p:pic>
      <p:sp>
        <p:nvSpPr>
          <p:cNvPr id="12" name="Прямоугольник 11"/>
          <p:cNvSpPr/>
          <p:nvPr/>
        </p:nvSpPr>
        <p:spPr>
          <a:xfrm>
            <a:off x="256267" y="1252771"/>
            <a:ext cx="2864982" cy="52201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7386" y="4293095"/>
            <a:ext cx="1884242" cy="2167577"/>
          </a:xfrm>
          <a:prstGeom prst="rect">
            <a:avLst/>
          </a:prstGeom>
          <a:ln w="57150" cmpd="dbl">
            <a:solidFill>
              <a:schemeClr val="accent3">
                <a:lumMod val="5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000" y="4734000"/>
            <a:ext cx="2589393" cy="1574070"/>
          </a:xfrm>
          <a:prstGeom prst="rect">
            <a:avLst/>
          </a:prstGeom>
          <a:solidFill>
            <a:srgbClr val="FFFF99"/>
          </a:solidFill>
          <a:ln w="57150" cmpd="dbl">
            <a:solidFill>
              <a:schemeClr val="accent4">
                <a:lumMod val="50000"/>
              </a:schemeClr>
            </a:solidFill>
            <a:bevel/>
          </a:ln>
        </p:spPr>
      </p:pic>
      <p:sp>
        <p:nvSpPr>
          <p:cNvPr id="10" name="Прямоугольник 9"/>
          <p:cNvSpPr/>
          <p:nvPr/>
        </p:nvSpPr>
        <p:spPr>
          <a:xfrm>
            <a:off x="4695900" y="5282951"/>
            <a:ext cx="505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?</a:t>
            </a:r>
            <a:endParaRPr lang="ru-RU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4061" y="2354104"/>
            <a:ext cx="25893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Я отлично поработал на уроке: правильно отвечал практически на все поставленные вопросы  и был активен.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3384881" y="1768996"/>
            <a:ext cx="25628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Я хорошо поработал на уроке: правильно отвечал на многие вопросы. Но мне следует восполнить некоторые пробелы.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6241164" y="1966162"/>
            <a:ext cx="258939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Я плохо поработал на уроке: практически не знал ответов на вопросы и был пассивен. Мне следует разобраться в теме. </a:t>
            </a:r>
            <a:endParaRPr lang="ru-RU" sz="2000" dirty="0"/>
          </a:p>
        </p:txBody>
      </p:sp>
      <p:sp>
        <p:nvSpPr>
          <p:cNvPr id="3" name="Овал 2"/>
          <p:cNvSpPr/>
          <p:nvPr/>
        </p:nvSpPr>
        <p:spPr>
          <a:xfrm>
            <a:off x="323528" y="1340768"/>
            <a:ext cx="428228" cy="428228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413548" y="1340768"/>
            <a:ext cx="428228" cy="42822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300192" y="1340768"/>
            <a:ext cx="428228" cy="428228"/>
          </a:xfrm>
          <a:prstGeom prst="ellipse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37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1) Найти физические ошибки в фрагменте мультфильма про Винни Пуха (воздушный шарик).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764" y="2896089"/>
            <a:ext cx="2569036" cy="377327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195675" y="3863183"/>
            <a:ext cx="550462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/>
              <a:t>2) Самостоятельно </a:t>
            </a:r>
            <a:r>
              <a:rPr lang="ru-RU" sz="3200" dirty="0"/>
              <a:t>придумать и решить задачу по теме «Плавание тел». Оформить ее в виде слайда в совместной презентации.</a:t>
            </a:r>
          </a:p>
        </p:txBody>
      </p:sp>
    </p:spTree>
    <p:extLst>
      <p:ext uri="{BB962C8B-B14F-4D97-AF65-F5344CB8AC3E}">
        <p14:creationId xmlns:p14="http://schemas.microsoft.com/office/powerpoint/2010/main" val="408796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75193"/>
            <a:ext cx="8784976" cy="6480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21000" y="4358054"/>
            <a:ext cx="5145169" cy="1817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Главное – гавань свою не забыть,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потеряться в пути километрах.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Ведь кто не знает куда ему плыть,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того не бывает попутного ветра!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37000" y="18990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00" y="3789000"/>
            <a:ext cx="2475000" cy="2355174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7000" y="4260126"/>
            <a:ext cx="1524000" cy="10287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2000" y="864000"/>
            <a:ext cx="2347525" cy="258704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Содержимое 2"/>
          <p:cNvSpPr txBox="1">
            <a:spLocks/>
          </p:cNvSpPr>
          <p:nvPr/>
        </p:nvSpPr>
        <p:spPr>
          <a:xfrm>
            <a:off x="499500" y="1179677"/>
            <a:ext cx="5647500" cy="18170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отправляемся в путь вместе с вами,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знания чтобы добыть.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открытий вы сделали сами,</a:t>
            </a:r>
          </a:p>
          <a:p>
            <a:pPr marL="0" indent="0">
              <a:buNone/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Сколько ещё предстоит совершить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7100" y="1179001"/>
            <a:ext cx="8389800" cy="5265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311" y="174353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Источники изображений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805" y="1036347"/>
            <a:ext cx="8244900" cy="5481021"/>
          </a:xfrm>
        </p:spPr>
        <p:txBody>
          <a:bodyPr>
            <a:normAutofit fontScale="55000" lnSpcReduction="20000"/>
          </a:bodyPr>
          <a:lstStyle/>
          <a:p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Шаблон презентации с узла 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office.microsoft.com/ru</a:t>
            </a:r>
            <a:r>
              <a:rPr lang="ru-RU" dirty="0" smtClean="0"/>
              <a:t>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2: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4"/>
              </a:rPr>
              <a:t>Доска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5"/>
              </a:rPr>
              <a:t>Колокольчики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6"/>
              </a:rPr>
              <a:t>Голубой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hlinkClick r:id="rId6"/>
              </a:rPr>
              <a:t>парус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3: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7"/>
              </a:rPr>
              <a:t>Белый парус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8"/>
              </a:rPr>
              <a:t>Штурвал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9"/>
              </a:rPr>
              <a:t>Скрипичный ключ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10"/>
              </a:rPr>
              <a:t>Чайка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4: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Анимации «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11"/>
              </a:rPr>
              <a:t>Шлюзование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», «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12"/>
              </a:rPr>
              <a:t>Сообщающиеся сосуды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»,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13"/>
              </a:rPr>
              <a:t>Парусники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14"/>
              </a:rPr>
              <a:t> Якорь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15"/>
              </a:rPr>
              <a:t>Звук часов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16"/>
              </a:rPr>
              <a:t>Звонок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6: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17"/>
              </a:rPr>
              <a:t>Экскаватор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18"/>
              </a:rPr>
              <a:t>Рука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19"/>
              </a:rPr>
              <a:t>Эврика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8: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20"/>
              </a:rPr>
              <a:t>Экипаж «Беды»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21"/>
              </a:rPr>
              <a:t>Статуэтка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22"/>
              </a:rPr>
              <a:t>Стул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23"/>
              </a:rPr>
              <a:t>Свеча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24"/>
              </a:rPr>
              <a:t>Ложка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25"/>
              </a:rPr>
              <a:t>Люстра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26"/>
              </a:rPr>
              <a:t>Портфель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9: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27"/>
              </a:rPr>
              <a:t>Белка и стрелка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10: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28"/>
              </a:rPr>
              <a:t>Стакан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hlinkClick r:id="rId29"/>
              </a:rPr>
              <a:t>Громозека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11: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30"/>
              </a:rPr>
              <a:t>Бочка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31"/>
              </a:rPr>
              <a:t>Кран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32"/>
              </a:rPr>
              <a:t>Винтик и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hlinkClick r:id="rId32"/>
              </a:rPr>
              <a:t>Шпунтик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12: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33"/>
              </a:rPr>
              <a:t>Золотая рыбка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34"/>
              </a:rPr>
              <a:t>Серебряная рыбка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13: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35"/>
              </a:rPr>
              <a:t>Планшет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36"/>
              </a:rPr>
              <a:t>Мышь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37"/>
              </a:rPr>
              <a:t>Динамометр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14: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38"/>
              </a:rPr>
              <a:t>Оловянный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hlinkClick r:id="rId38"/>
              </a:rPr>
              <a:t>солдатик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15: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  <a:hlinkClick r:id="rId39"/>
              </a:rPr>
              <a:t>Дюймовочка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40"/>
              </a:rPr>
              <a:t>Кувшинка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41"/>
              </a:rPr>
              <a:t>Грецкий орех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>
                <a:solidFill>
                  <a:schemeClr val="bg1">
                    <a:lumMod val="95000"/>
                  </a:schemeClr>
                </a:solidFill>
                <a:hlinkClick r:id="rId42"/>
              </a:rPr>
              <a:t>Лягушка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16: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Музыка для физкультминутки (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«</a:t>
            </a:r>
            <a:r>
              <a:rPr lang="en-US" dirty="0">
                <a:solidFill>
                  <a:schemeClr val="bg1">
                    <a:lumMod val="95000"/>
                  </a:schemeClr>
                </a:solidFill>
                <a:hlinkClick r:id="rId43"/>
              </a:rPr>
              <a:t>Cotton Eye Joe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»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исп. группа </a:t>
            </a:r>
            <a:r>
              <a:rPr lang="en-US" dirty="0" err="1">
                <a:solidFill>
                  <a:schemeClr val="bg1">
                    <a:lumMod val="95000"/>
                  </a:schemeClr>
                </a:solidFill>
              </a:rPr>
              <a:t>Rednex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),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44"/>
              </a:rPr>
              <a:t>Рыбки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45"/>
              </a:rPr>
              <a:t>Водоросли зеленые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46"/>
              </a:rPr>
              <a:t>Водоросли красные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18: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Айвазовский «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47"/>
              </a:rPr>
              <a:t>Рыбаки на берегу моря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», «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48"/>
              </a:rPr>
              <a:t>Буря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», «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49"/>
              </a:rPr>
              <a:t>Штиль на Средиземном море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» 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Слайд 19: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50"/>
              </a:rPr>
              <a:t>Винни Пух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71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61524"/>
            <a:ext cx="8784976" cy="650747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Поле боя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1017066"/>
              </p:ext>
            </p:extLst>
          </p:nvPr>
        </p:nvGraphicFramePr>
        <p:xfrm>
          <a:off x="657000" y="1584000"/>
          <a:ext cx="3060000" cy="306000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3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>
                        <a:solidFill>
                          <a:schemeClr val="bg1">
                            <a:lumMod val="95000"/>
                          </a:schemeClr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</a:t>
                      </a:r>
                      <a:endParaRPr lang="ru-RU" sz="3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</a:t>
                      </a:r>
                      <a:endParaRPr lang="ru-RU" sz="3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</a:t>
                      </a:r>
                      <a:endParaRPr lang="ru-RU" sz="3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Объект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99573036"/>
              </p:ext>
            </p:extLst>
          </p:nvPr>
        </p:nvGraphicFramePr>
        <p:xfrm>
          <a:off x="5382000" y="1584000"/>
          <a:ext cx="3067200" cy="306000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9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algn="ctr"/>
                      <a:endParaRPr lang="ru-RU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ru-RU" sz="3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А</a:t>
                      </a:r>
                      <a:endParaRPr lang="ru-RU" sz="3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</a:t>
                      </a:r>
                      <a:endParaRPr lang="ru-RU" sz="3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</a:t>
                      </a:r>
                      <a:endParaRPr lang="ru-RU" sz="3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</a:t>
                      </a:r>
                      <a:endParaRPr lang="ru-RU" sz="32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29077"/>
              </p:ext>
            </p:extLst>
          </p:nvPr>
        </p:nvGraphicFramePr>
        <p:xfrm>
          <a:off x="657000" y="5274000"/>
          <a:ext cx="1080000" cy="36000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775300"/>
              </p:ext>
            </p:extLst>
          </p:nvPr>
        </p:nvGraphicFramePr>
        <p:xfrm>
          <a:off x="657000" y="5724000"/>
          <a:ext cx="720000" cy="36000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76509"/>
              </p:ext>
            </p:extLst>
          </p:nvPr>
        </p:nvGraphicFramePr>
        <p:xfrm>
          <a:off x="657000" y="6174000"/>
          <a:ext cx="360000" cy="360000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FF0000"/>
                          </a:solidFill>
                        </a:rPr>
                        <a:t>Х</a:t>
                      </a:r>
                      <a:endParaRPr lang="ru-RU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22000" y="4869000"/>
            <a:ext cx="12073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Корабли: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9118" y="1253750"/>
            <a:ext cx="724728" cy="87249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2000" y="1348365"/>
            <a:ext cx="705864" cy="77788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86679" y="5050237"/>
            <a:ext cx="1395000" cy="12609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2407176" y="6251366"/>
            <a:ext cx="17540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игры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Рисунок 14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7868" y="5173539"/>
            <a:ext cx="521437" cy="1137678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570260" y="6251366"/>
            <a:ext cx="1969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Физкультминутка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Рисунок 17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681" y="5603595"/>
            <a:ext cx="1381912" cy="64777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1" name="TextBox 20"/>
          <p:cNvSpPr txBox="1"/>
          <p:nvPr/>
        </p:nvSpPr>
        <p:spPr>
          <a:xfrm>
            <a:off x="6981372" y="6235977"/>
            <a:ext cx="1381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Рефлексия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>
            <a:hlinkClick r:id="rId11" action="ppaction://hlinksldjump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t="14601" r="17279" b="34598"/>
          <a:stretch/>
        </p:blipFill>
        <p:spPr>
          <a:xfrm>
            <a:off x="1305237" y="2188231"/>
            <a:ext cx="504056" cy="576064"/>
          </a:xfrm>
          <a:prstGeom prst="rect">
            <a:avLst/>
          </a:prstGeom>
        </p:spPr>
      </p:pic>
      <p:pic>
        <p:nvPicPr>
          <p:cNvPr id="16" name="Рисунок 15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7248055" y="4100631"/>
            <a:ext cx="504056" cy="504056"/>
          </a:xfrm>
          <a:prstGeom prst="rect">
            <a:avLst/>
          </a:prstGeom>
        </p:spPr>
      </p:pic>
      <p:pic>
        <p:nvPicPr>
          <p:cNvPr id="23" name="Рисунок 22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3138632" y="4098946"/>
            <a:ext cx="504056" cy="504056"/>
          </a:xfrm>
          <a:prstGeom prst="rect">
            <a:avLst/>
          </a:prstGeom>
        </p:spPr>
      </p:pic>
      <p:pic>
        <p:nvPicPr>
          <p:cNvPr id="24" name="Рисунок 23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3088753" y="2872629"/>
            <a:ext cx="504056" cy="504056"/>
          </a:xfrm>
          <a:prstGeom prst="rect">
            <a:avLst/>
          </a:prstGeom>
        </p:spPr>
      </p:pic>
      <p:pic>
        <p:nvPicPr>
          <p:cNvPr id="25" name="Рисунок 24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2495149" y="2870582"/>
            <a:ext cx="504056" cy="504056"/>
          </a:xfrm>
          <a:prstGeom prst="rect">
            <a:avLst/>
          </a:prstGeom>
        </p:spPr>
      </p:pic>
      <p:pic>
        <p:nvPicPr>
          <p:cNvPr id="26" name="Рисунок 25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2506959" y="4098946"/>
            <a:ext cx="504056" cy="504056"/>
          </a:xfrm>
          <a:prstGeom prst="rect">
            <a:avLst/>
          </a:prstGeom>
        </p:spPr>
      </p:pic>
      <p:pic>
        <p:nvPicPr>
          <p:cNvPr id="27" name="Рисунок 26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2506959" y="3500582"/>
            <a:ext cx="504056" cy="504056"/>
          </a:xfrm>
          <a:prstGeom prst="rect">
            <a:avLst/>
          </a:prstGeom>
        </p:spPr>
      </p:pic>
      <p:pic>
        <p:nvPicPr>
          <p:cNvPr id="28" name="Рисунок 27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1882079" y="3494126"/>
            <a:ext cx="504056" cy="504056"/>
          </a:xfrm>
          <a:prstGeom prst="rect">
            <a:avLst/>
          </a:prstGeom>
        </p:spPr>
      </p:pic>
      <p:pic>
        <p:nvPicPr>
          <p:cNvPr id="29" name="Рисунок 28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1269621" y="3494126"/>
            <a:ext cx="504056" cy="504056"/>
          </a:xfrm>
          <a:prstGeom prst="rect">
            <a:avLst/>
          </a:prstGeom>
        </p:spPr>
      </p:pic>
      <p:pic>
        <p:nvPicPr>
          <p:cNvPr id="30" name="Рисунок 29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3131840" y="2266283"/>
            <a:ext cx="504056" cy="504056"/>
          </a:xfrm>
          <a:prstGeom prst="rect">
            <a:avLst/>
          </a:prstGeom>
        </p:spPr>
      </p:pic>
      <p:pic>
        <p:nvPicPr>
          <p:cNvPr id="31" name="Рисунок 30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2523141" y="2288578"/>
            <a:ext cx="504056" cy="504056"/>
          </a:xfrm>
          <a:prstGeom prst="rect">
            <a:avLst/>
          </a:prstGeom>
        </p:spPr>
      </p:pic>
      <p:pic>
        <p:nvPicPr>
          <p:cNvPr id="32" name="Рисунок 31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7859228" y="4106989"/>
            <a:ext cx="504056" cy="504056"/>
          </a:xfrm>
          <a:prstGeom prst="rect">
            <a:avLst/>
          </a:prstGeom>
        </p:spPr>
      </p:pic>
      <p:pic>
        <p:nvPicPr>
          <p:cNvPr id="33" name="Рисунок 32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7257330" y="3488240"/>
            <a:ext cx="504056" cy="504056"/>
          </a:xfrm>
          <a:prstGeom prst="rect">
            <a:avLst/>
          </a:prstGeom>
        </p:spPr>
      </p:pic>
      <p:pic>
        <p:nvPicPr>
          <p:cNvPr id="34" name="Рисунок 33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7236296" y="2892882"/>
            <a:ext cx="504056" cy="504056"/>
          </a:xfrm>
          <a:prstGeom prst="rect">
            <a:avLst/>
          </a:prstGeom>
        </p:spPr>
      </p:pic>
      <p:pic>
        <p:nvPicPr>
          <p:cNvPr id="35" name="Рисунок 34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6655297" y="2872030"/>
            <a:ext cx="504056" cy="504056"/>
          </a:xfrm>
          <a:prstGeom prst="rect">
            <a:avLst/>
          </a:prstGeom>
        </p:spPr>
      </p:pic>
      <p:pic>
        <p:nvPicPr>
          <p:cNvPr id="36" name="Рисунок 35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6631451" y="3492062"/>
            <a:ext cx="504056" cy="504056"/>
          </a:xfrm>
          <a:prstGeom prst="rect">
            <a:avLst/>
          </a:prstGeom>
        </p:spPr>
      </p:pic>
      <p:pic>
        <p:nvPicPr>
          <p:cNvPr id="37" name="Рисунок 36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6621180" y="4096733"/>
            <a:ext cx="504056" cy="504056"/>
          </a:xfrm>
          <a:prstGeom prst="rect">
            <a:avLst/>
          </a:prstGeom>
        </p:spPr>
      </p:pic>
      <p:pic>
        <p:nvPicPr>
          <p:cNvPr id="38" name="Рисунок 37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7258745" y="2288578"/>
            <a:ext cx="504056" cy="504056"/>
          </a:xfrm>
          <a:prstGeom prst="rect">
            <a:avLst/>
          </a:prstGeom>
        </p:spPr>
      </p:pic>
      <p:pic>
        <p:nvPicPr>
          <p:cNvPr id="39" name="Рисунок 38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5987413" y="2856878"/>
            <a:ext cx="504056" cy="504056"/>
          </a:xfrm>
          <a:prstGeom prst="rect">
            <a:avLst/>
          </a:prstGeom>
        </p:spPr>
      </p:pic>
      <p:pic>
        <p:nvPicPr>
          <p:cNvPr id="40" name="Рисунок 39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5987413" y="2260239"/>
            <a:ext cx="504056" cy="504056"/>
          </a:xfrm>
          <a:prstGeom prst="rect">
            <a:avLst/>
          </a:prstGeom>
        </p:spPr>
      </p:pic>
      <p:pic>
        <p:nvPicPr>
          <p:cNvPr id="41" name="Рисунок 40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2" t="24462" r="27853" b="30847"/>
          <a:stretch/>
        </p:blipFill>
        <p:spPr>
          <a:xfrm>
            <a:off x="1927968" y="2276598"/>
            <a:ext cx="504056" cy="504056"/>
          </a:xfrm>
          <a:prstGeom prst="rect">
            <a:avLst/>
          </a:prstGeom>
        </p:spPr>
      </p:pic>
      <p:pic>
        <p:nvPicPr>
          <p:cNvPr id="42" name="Рисунок 41">
            <a:hlinkClick r:id="rId15" action="ppaction://hlinksldjump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t="14601" r="17279" b="34598"/>
          <a:stretch/>
        </p:blipFill>
        <p:spPr>
          <a:xfrm>
            <a:off x="6035546" y="3998182"/>
            <a:ext cx="504056" cy="576064"/>
          </a:xfrm>
          <a:prstGeom prst="rect">
            <a:avLst/>
          </a:prstGeom>
        </p:spPr>
      </p:pic>
      <p:pic>
        <p:nvPicPr>
          <p:cNvPr id="43" name="Рисунок 42">
            <a:hlinkClick r:id="rId16" action="ppaction://hlinksldjump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t="14601" r="17279" b="34598"/>
          <a:stretch/>
        </p:blipFill>
        <p:spPr>
          <a:xfrm>
            <a:off x="1931805" y="2836042"/>
            <a:ext cx="504056" cy="576064"/>
          </a:xfrm>
          <a:prstGeom prst="rect">
            <a:avLst/>
          </a:prstGeom>
        </p:spPr>
      </p:pic>
      <p:pic>
        <p:nvPicPr>
          <p:cNvPr id="44" name="Рисунок 43">
            <a:hlinkClick r:id="rId17" action="ppaction://hlinksldjump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t="14601" r="17279" b="34598"/>
          <a:stretch/>
        </p:blipFill>
        <p:spPr>
          <a:xfrm>
            <a:off x="7859228" y="2208431"/>
            <a:ext cx="504056" cy="576064"/>
          </a:xfrm>
          <a:prstGeom prst="rect">
            <a:avLst/>
          </a:prstGeom>
        </p:spPr>
      </p:pic>
      <p:pic>
        <p:nvPicPr>
          <p:cNvPr id="45" name="Рисунок 44">
            <a:hlinkClick r:id="rId18" action="ppaction://hlinksldjump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t="14601" r="17279" b="34598"/>
          <a:stretch/>
        </p:blipFill>
        <p:spPr>
          <a:xfrm>
            <a:off x="6663572" y="2208431"/>
            <a:ext cx="504056" cy="576064"/>
          </a:xfrm>
          <a:prstGeom prst="rect">
            <a:avLst/>
          </a:prstGeom>
        </p:spPr>
      </p:pic>
      <p:pic>
        <p:nvPicPr>
          <p:cNvPr id="46" name="Рисунок 45">
            <a:hlinkClick r:id="rId19" action="ppaction://hlinksldjump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t="14601" r="17279" b="34598"/>
          <a:stretch/>
        </p:blipFill>
        <p:spPr>
          <a:xfrm>
            <a:off x="6035546" y="3464578"/>
            <a:ext cx="504056" cy="576064"/>
          </a:xfrm>
          <a:prstGeom prst="rect">
            <a:avLst/>
          </a:prstGeom>
        </p:spPr>
      </p:pic>
      <p:pic>
        <p:nvPicPr>
          <p:cNvPr id="47" name="Рисунок 46">
            <a:hlinkClick r:id="rId20" action="ppaction://hlinksldjump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t="14601" r="17279" b="34598"/>
          <a:stretch/>
        </p:blipFill>
        <p:spPr>
          <a:xfrm>
            <a:off x="1305237" y="4026938"/>
            <a:ext cx="504056" cy="576064"/>
          </a:xfrm>
          <a:prstGeom prst="rect">
            <a:avLst/>
          </a:prstGeom>
        </p:spPr>
      </p:pic>
      <p:pic>
        <p:nvPicPr>
          <p:cNvPr id="48" name="Рисунок 47">
            <a:hlinkClick r:id="rId21" action="ppaction://hlinksldjump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t="14601" r="17279" b="34598"/>
          <a:stretch/>
        </p:blipFill>
        <p:spPr>
          <a:xfrm>
            <a:off x="1931805" y="4026938"/>
            <a:ext cx="504056" cy="576064"/>
          </a:xfrm>
          <a:prstGeom prst="rect">
            <a:avLst/>
          </a:prstGeom>
        </p:spPr>
      </p:pic>
      <p:pic>
        <p:nvPicPr>
          <p:cNvPr id="49" name="Рисунок 48">
            <a:hlinkClick r:id="rId22" action="ppaction://hlinksldjump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t="14601" r="17279" b="34598"/>
          <a:stretch/>
        </p:blipFill>
        <p:spPr>
          <a:xfrm>
            <a:off x="3131840" y="3441354"/>
            <a:ext cx="504056" cy="576064"/>
          </a:xfrm>
          <a:prstGeom prst="rect">
            <a:avLst/>
          </a:prstGeom>
        </p:spPr>
      </p:pic>
      <p:pic>
        <p:nvPicPr>
          <p:cNvPr id="50" name="Рисунок 49">
            <a:hlinkClick r:id="rId23" action="ppaction://hlinksldjump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t="14601" r="17279" b="34598"/>
          <a:stretch/>
        </p:blipFill>
        <p:spPr>
          <a:xfrm>
            <a:off x="1308788" y="2820874"/>
            <a:ext cx="504056" cy="576064"/>
          </a:xfrm>
          <a:prstGeom prst="rect">
            <a:avLst/>
          </a:prstGeom>
        </p:spPr>
      </p:pic>
      <p:pic>
        <p:nvPicPr>
          <p:cNvPr id="51" name="Рисунок 50">
            <a:hlinkClick r:id="rId24" action="ppaction://hlinksldjump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t="14601" r="17279" b="34598"/>
          <a:stretch/>
        </p:blipFill>
        <p:spPr>
          <a:xfrm>
            <a:off x="7859228" y="3428605"/>
            <a:ext cx="504056" cy="576064"/>
          </a:xfrm>
          <a:prstGeom prst="rect">
            <a:avLst/>
          </a:prstGeom>
        </p:spPr>
      </p:pic>
      <p:pic>
        <p:nvPicPr>
          <p:cNvPr id="52" name="Рисунок 51">
            <a:hlinkClick r:id="rId25" action="ppaction://hlinksldjump"/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t="14601" r="17279" b="34598"/>
          <a:stretch/>
        </p:blipFill>
        <p:spPr>
          <a:xfrm>
            <a:off x="7864538" y="2789275"/>
            <a:ext cx="504056" cy="576064"/>
          </a:xfrm>
          <a:prstGeom prst="rect">
            <a:avLst/>
          </a:prstGeom>
        </p:spPr>
      </p:pic>
      <p:sp>
        <p:nvSpPr>
          <p:cNvPr id="53" name="Прямоугольник 52">
            <a:hlinkClick r:id="rId19" action="ppaction://hlinksldjump"/>
          </p:cNvPr>
          <p:cNvSpPr/>
          <p:nvPr/>
        </p:nvSpPr>
        <p:spPr>
          <a:xfrm>
            <a:off x="6035546" y="3479352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>
            <a:hlinkClick r:id="rId13" action="ppaction://hlinksldjump"/>
          </p:cNvPr>
          <p:cNvSpPr/>
          <p:nvPr/>
        </p:nvSpPr>
        <p:spPr>
          <a:xfrm>
            <a:off x="6655297" y="3476701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>
            <a:hlinkClick r:id="rId13" action="ppaction://hlinksldjump"/>
          </p:cNvPr>
          <p:cNvSpPr/>
          <p:nvPr/>
        </p:nvSpPr>
        <p:spPr>
          <a:xfrm>
            <a:off x="7257330" y="3463420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>
            <a:hlinkClick r:id="rId13" action="ppaction://hlinksldjump"/>
          </p:cNvPr>
          <p:cNvSpPr/>
          <p:nvPr/>
        </p:nvSpPr>
        <p:spPr>
          <a:xfrm>
            <a:off x="6653999" y="4065528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>
            <a:hlinkClick r:id="rId13" action="ppaction://hlinksldjump"/>
          </p:cNvPr>
          <p:cNvSpPr/>
          <p:nvPr/>
        </p:nvSpPr>
        <p:spPr>
          <a:xfrm>
            <a:off x="7272452" y="4079070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>
            <a:hlinkClick r:id="rId13" action="ppaction://hlinksldjump"/>
          </p:cNvPr>
          <p:cNvSpPr/>
          <p:nvPr/>
        </p:nvSpPr>
        <p:spPr>
          <a:xfrm>
            <a:off x="7903090" y="4079070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>
            <a:hlinkClick r:id="rId13" action="ppaction://hlinksldjump"/>
          </p:cNvPr>
          <p:cNvSpPr/>
          <p:nvPr/>
        </p:nvSpPr>
        <p:spPr>
          <a:xfrm>
            <a:off x="7272170" y="2840233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>
            <a:hlinkClick r:id="rId13" action="ppaction://hlinksldjump"/>
          </p:cNvPr>
          <p:cNvSpPr/>
          <p:nvPr/>
        </p:nvSpPr>
        <p:spPr>
          <a:xfrm>
            <a:off x="6622669" y="2841608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Прямоугольник 60">
            <a:hlinkClick r:id="rId13" action="ppaction://hlinksldjump"/>
          </p:cNvPr>
          <p:cNvSpPr/>
          <p:nvPr/>
        </p:nvSpPr>
        <p:spPr>
          <a:xfrm>
            <a:off x="6034363" y="2856878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>
            <a:hlinkClick r:id="rId13" action="ppaction://hlinksldjump"/>
          </p:cNvPr>
          <p:cNvSpPr/>
          <p:nvPr/>
        </p:nvSpPr>
        <p:spPr>
          <a:xfrm>
            <a:off x="6024774" y="2249178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>
            <a:hlinkClick r:id="rId13" action="ppaction://hlinksldjump"/>
          </p:cNvPr>
          <p:cNvSpPr/>
          <p:nvPr/>
        </p:nvSpPr>
        <p:spPr>
          <a:xfrm>
            <a:off x="7272170" y="2249178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Прямоугольник 63">
            <a:hlinkClick r:id="rId13" action="ppaction://hlinksldjump"/>
          </p:cNvPr>
          <p:cNvSpPr/>
          <p:nvPr/>
        </p:nvSpPr>
        <p:spPr>
          <a:xfrm>
            <a:off x="3175788" y="4065017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>
            <a:hlinkClick r:id="rId13" action="ppaction://hlinksldjump"/>
          </p:cNvPr>
          <p:cNvSpPr/>
          <p:nvPr/>
        </p:nvSpPr>
        <p:spPr>
          <a:xfrm>
            <a:off x="2545009" y="4065017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>
            <a:hlinkClick r:id="rId13" action="ppaction://hlinksldjump"/>
          </p:cNvPr>
          <p:cNvSpPr/>
          <p:nvPr/>
        </p:nvSpPr>
        <p:spPr>
          <a:xfrm>
            <a:off x="2529807" y="3459584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>
            <a:hlinkClick r:id="rId13" action="ppaction://hlinksldjump"/>
          </p:cNvPr>
          <p:cNvSpPr/>
          <p:nvPr/>
        </p:nvSpPr>
        <p:spPr>
          <a:xfrm>
            <a:off x="3163084" y="2855770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>
            <a:hlinkClick r:id="rId13" action="ppaction://hlinksldjump"/>
          </p:cNvPr>
          <p:cNvSpPr/>
          <p:nvPr/>
        </p:nvSpPr>
        <p:spPr>
          <a:xfrm>
            <a:off x="2529807" y="2828777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>
            <a:hlinkClick r:id="rId13" action="ppaction://hlinksldjump"/>
          </p:cNvPr>
          <p:cNvSpPr/>
          <p:nvPr/>
        </p:nvSpPr>
        <p:spPr>
          <a:xfrm>
            <a:off x="1927344" y="3459584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>
            <a:hlinkClick r:id="rId13" action="ppaction://hlinksldjump"/>
          </p:cNvPr>
          <p:cNvSpPr/>
          <p:nvPr/>
        </p:nvSpPr>
        <p:spPr>
          <a:xfrm>
            <a:off x="3150521" y="2239552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>
            <a:hlinkClick r:id="rId13" action="ppaction://hlinksldjump"/>
          </p:cNvPr>
          <p:cNvSpPr/>
          <p:nvPr/>
        </p:nvSpPr>
        <p:spPr>
          <a:xfrm>
            <a:off x="2545009" y="2249178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>
            <a:hlinkClick r:id="rId13" action="ppaction://hlinksldjump"/>
          </p:cNvPr>
          <p:cNvSpPr/>
          <p:nvPr/>
        </p:nvSpPr>
        <p:spPr>
          <a:xfrm>
            <a:off x="1913435" y="2249178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>
            <a:hlinkClick r:id="rId13" action="ppaction://hlinksldjump"/>
          </p:cNvPr>
          <p:cNvSpPr/>
          <p:nvPr/>
        </p:nvSpPr>
        <p:spPr>
          <a:xfrm>
            <a:off x="1334634" y="3459584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>
            <a:hlinkClick r:id="rId18" action="ppaction://hlinksldjump"/>
          </p:cNvPr>
          <p:cNvSpPr/>
          <p:nvPr/>
        </p:nvSpPr>
        <p:spPr>
          <a:xfrm>
            <a:off x="6647810" y="2252728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Прямоугольник 74">
            <a:hlinkClick r:id="rId17" action="ppaction://hlinksldjump"/>
          </p:cNvPr>
          <p:cNvSpPr/>
          <p:nvPr/>
        </p:nvSpPr>
        <p:spPr>
          <a:xfrm>
            <a:off x="7864538" y="2220772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>
            <a:hlinkClick r:id="rId25" action="ppaction://hlinksldjump"/>
          </p:cNvPr>
          <p:cNvSpPr/>
          <p:nvPr/>
        </p:nvSpPr>
        <p:spPr>
          <a:xfrm>
            <a:off x="7888659" y="2855770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Прямоугольник 76">
            <a:hlinkClick r:id="rId24" action="ppaction://hlinksldjump"/>
          </p:cNvPr>
          <p:cNvSpPr/>
          <p:nvPr/>
        </p:nvSpPr>
        <p:spPr>
          <a:xfrm>
            <a:off x="7890417" y="3459584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Прямоугольник 77">
            <a:hlinkClick r:id="rId15" action="ppaction://hlinksldjump"/>
          </p:cNvPr>
          <p:cNvSpPr/>
          <p:nvPr/>
        </p:nvSpPr>
        <p:spPr>
          <a:xfrm>
            <a:off x="6047745" y="4065017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>
            <a:hlinkClick r:id="rId22" action="ppaction://hlinksldjump"/>
          </p:cNvPr>
          <p:cNvSpPr/>
          <p:nvPr/>
        </p:nvSpPr>
        <p:spPr>
          <a:xfrm>
            <a:off x="3163084" y="3488240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>
            <a:hlinkClick r:id="rId21" action="ppaction://hlinksldjump"/>
          </p:cNvPr>
          <p:cNvSpPr/>
          <p:nvPr/>
        </p:nvSpPr>
        <p:spPr>
          <a:xfrm>
            <a:off x="1926556" y="4079070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>
            <a:hlinkClick r:id="rId20" action="ppaction://hlinksldjump"/>
          </p:cNvPr>
          <p:cNvSpPr/>
          <p:nvPr/>
        </p:nvSpPr>
        <p:spPr>
          <a:xfrm>
            <a:off x="1321904" y="4079070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>
            <a:hlinkClick r:id="rId16" action="ppaction://hlinksldjump"/>
          </p:cNvPr>
          <p:cNvSpPr/>
          <p:nvPr/>
        </p:nvSpPr>
        <p:spPr>
          <a:xfrm>
            <a:off x="1913158" y="2855770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>
            <a:hlinkClick r:id="rId23" action="ppaction://hlinksldjump"/>
          </p:cNvPr>
          <p:cNvSpPr/>
          <p:nvPr/>
        </p:nvSpPr>
        <p:spPr>
          <a:xfrm>
            <a:off x="1333803" y="2870020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>
            <a:hlinkClick r:id="rId11" action="ppaction://hlinksldjump"/>
          </p:cNvPr>
          <p:cNvSpPr/>
          <p:nvPr/>
        </p:nvSpPr>
        <p:spPr>
          <a:xfrm>
            <a:off x="1305993" y="2249178"/>
            <a:ext cx="504056" cy="504056"/>
          </a:xfrm>
          <a:prstGeom prst="rect">
            <a:avLst/>
          </a:prstGeom>
          <a:solidFill>
            <a:srgbClr val="F2F2F2"/>
          </a:solidFill>
          <a:ln>
            <a:solidFill>
              <a:srgbClr val="F2F2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95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79512" y="175193"/>
            <a:ext cx="8784976" cy="6480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7260912" y="5364000"/>
            <a:ext cx="1550628" cy="1137934"/>
            <a:chOff x="5136372" y="5091501"/>
            <a:chExt cx="1550628" cy="1137934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2" name="Рисунок 1">
                <a:hlinkClick r:id="rId9" action="ppaction://hlinksldjump"/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3" name="Рисунок 2"/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10" name="TextBox 9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1" name="Мой филь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544954" y="1613690"/>
            <a:ext cx="4075641" cy="3056731"/>
          </a:xfrm>
          <a:prstGeom prst="rect">
            <a:avLst/>
          </a:prstGeom>
        </p:spPr>
      </p:pic>
      <p:pic>
        <p:nvPicPr>
          <p:cNvPr id="12" name="2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07887" y="1748690"/>
            <a:ext cx="3874113" cy="290558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" y="1494000"/>
            <a:ext cx="8151281" cy="3642105"/>
          </a:xfrm>
          <a:prstGeom prst="rect">
            <a:avLst/>
          </a:prstGeom>
          <a:noFill/>
          <a:ln>
            <a:noFill/>
          </a:ln>
          <a:effectLst>
            <a:outerShdw blurRad="152400" dist="63500" dir="2700000" algn="tl" rotWithShape="0">
              <a:schemeClr val="tx1"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457200" y="316140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b="1" kern="1200" cap="all" spc="200" baseline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>Что общего?</a:t>
            </a:r>
            <a:endParaRPr lang="ru-RU" dirty="0"/>
          </a:p>
        </p:txBody>
      </p:sp>
      <p:pic>
        <p:nvPicPr>
          <p:cNvPr id="6" name="1_minuta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03087" y="59824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90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45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71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712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616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75193"/>
            <a:ext cx="8784976" cy="6480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356" y="242620"/>
            <a:ext cx="850728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Вставьте пропущенные слова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68190"/>
            <a:ext cx="8229600" cy="4525963"/>
          </a:xfrm>
        </p:spPr>
        <p:txBody>
          <a:bodyPr/>
          <a:lstStyle/>
          <a:p>
            <a:pPr marL="0" indent="538163" algn="just">
              <a:buNone/>
            </a:pPr>
            <a:r>
              <a:rPr lang="ru-RU" dirty="0" smtClean="0"/>
              <a:t>Если сила тяжести </a:t>
            </a:r>
            <a:r>
              <a:rPr lang="ru-RU" dirty="0" smtClean="0">
                <a:solidFill>
                  <a:srgbClr val="FF0000"/>
                </a:solidFill>
              </a:rPr>
              <a:t>равна</a:t>
            </a:r>
            <a:r>
              <a:rPr lang="ru-RU" dirty="0" smtClean="0"/>
              <a:t> архимедовой силе, то тело может находиться в равновесии в любом месте жидкости.</a:t>
            </a:r>
          </a:p>
          <a:p>
            <a:pPr marL="0" indent="538163" algn="just">
              <a:buNone/>
            </a:pPr>
            <a:r>
              <a:rPr lang="ru-RU" dirty="0"/>
              <a:t>Если сила тяжести </a:t>
            </a:r>
            <a:r>
              <a:rPr lang="ru-RU" dirty="0" smtClean="0">
                <a:solidFill>
                  <a:srgbClr val="FF0000"/>
                </a:solidFill>
              </a:rPr>
              <a:t>меньше</a:t>
            </a:r>
            <a:r>
              <a:rPr lang="ru-RU" dirty="0" smtClean="0"/>
              <a:t> </a:t>
            </a:r>
            <a:r>
              <a:rPr lang="ru-RU" dirty="0"/>
              <a:t>архимедовой </a:t>
            </a:r>
            <a:r>
              <a:rPr lang="ru-RU" dirty="0" smtClean="0"/>
              <a:t>силы, </a:t>
            </a:r>
            <a:r>
              <a:rPr lang="ru-RU" dirty="0"/>
              <a:t>то тело </a:t>
            </a:r>
            <a:r>
              <a:rPr lang="ru-RU" dirty="0" smtClean="0"/>
              <a:t>будет подниматься из жидкости.</a:t>
            </a:r>
          </a:p>
          <a:p>
            <a:pPr marL="0" indent="538163" algn="just">
              <a:buNone/>
            </a:pPr>
            <a:r>
              <a:rPr lang="ru-RU" dirty="0"/>
              <a:t>Если сила тяжести </a:t>
            </a:r>
            <a:r>
              <a:rPr lang="ru-RU" dirty="0" smtClean="0">
                <a:solidFill>
                  <a:srgbClr val="FF0000"/>
                </a:solidFill>
              </a:rPr>
              <a:t>больше</a:t>
            </a:r>
            <a:r>
              <a:rPr lang="ru-RU" dirty="0" smtClean="0"/>
              <a:t> </a:t>
            </a:r>
            <a:r>
              <a:rPr lang="ru-RU" dirty="0"/>
              <a:t>архимедовой </a:t>
            </a:r>
            <a:r>
              <a:rPr lang="ru-RU" dirty="0" smtClean="0"/>
              <a:t>силы, </a:t>
            </a:r>
            <a:r>
              <a:rPr lang="ru-RU" dirty="0"/>
              <a:t>то тело </a:t>
            </a:r>
            <a:r>
              <a:rPr lang="ru-RU" dirty="0" smtClean="0"/>
              <a:t>будет опускаться на дно.</a:t>
            </a:r>
          </a:p>
          <a:p>
            <a:pPr marL="0" indent="0">
              <a:buNone/>
            </a:pP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7341372" y="5486066"/>
            <a:ext cx="1550628" cy="1137934"/>
            <a:chOff x="5136372" y="5091501"/>
            <a:chExt cx="1550628" cy="113793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8" name="Рисунок 7">
                <a:hlinkClick r:id="rId5" action="ppaction://hlinksldjump"/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4" name="1_minut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18356" y="5941633"/>
            <a:ext cx="609600" cy="609600"/>
          </a:xfrm>
          <a:prstGeom prst="rect">
            <a:avLst/>
          </a:prstGeom>
        </p:spPr>
      </p:pic>
      <p:grpSp>
        <p:nvGrpSpPr>
          <p:cNvPr id="17" name="Группа 16"/>
          <p:cNvGrpSpPr/>
          <p:nvPr/>
        </p:nvGrpSpPr>
        <p:grpSpPr>
          <a:xfrm>
            <a:off x="4594076" y="1585943"/>
            <a:ext cx="1562100" cy="3499241"/>
            <a:chOff x="4610100" y="1587500"/>
            <a:chExt cx="1562100" cy="3499241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4699000" y="1587500"/>
              <a:ext cx="1473200" cy="4191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4610100" y="3130550"/>
              <a:ext cx="1473200" cy="4191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4610100" y="4667641"/>
              <a:ext cx="1473200" cy="4191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2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28649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7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39150"/>
            <a:ext cx="8784976" cy="65748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8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16140"/>
            <a:ext cx="8229600" cy="1143000"/>
          </a:xfrm>
        </p:spPr>
        <p:txBody>
          <a:bodyPr/>
          <a:lstStyle/>
          <a:p>
            <a:r>
              <a:rPr lang="ru-RU" dirty="0" smtClean="0"/>
              <a:t>Разгадайте ребус</a:t>
            </a:r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7355870" y="5623340"/>
            <a:ext cx="1550628" cy="1137934"/>
            <a:chOff x="5136372" y="5091501"/>
            <a:chExt cx="1550628" cy="1137934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20" name="Рисунок 19">
                <a:hlinkClick r:id="rId5" action="ppaction://hlinksldjump"/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21" name="Рисунок 20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19" name="TextBox 18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43163" y="1608968"/>
            <a:ext cx="8344800" cy="3961751"/>
            <a:chOff x="343163" y="1608968"/>
            <a:chExt cx="8344800" cy="3961751"/>
          </a:xfrm>
        </p:grpSpPr>
        <p:sp>
          <p:nvSpPr>
            <p:cNvPr id="15" name="Горизонтальный свиток 14"/>
            <p:cNvSpPr/>
            <p:nvPr/>
          </p:nvSpPr>
          <p:spPr>
            <a:xfrm>
              <a:off x="343163" y="1608968"/>
              <a:ext cx="8344800" cy="3961751"/>
            </a:xfrm>
            <a:prstGeom prst="horizontalScroll">
              <a:avLst/>
            </a:prstGeom>
            <a:blipFill>
              <a:blip r:embed="rId8"/>
              <a:tile tx="0" ty="0" sx="100000" sy="100000" flip="none" algn="tl"/>
            </a:blipFill>
            <a:ln>
              <a:solidFill>
                <a:srgbClr val="6633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5"/>
            <p:cNvGrpSpPr/>
            <p:nvPr/>
          </p:nvGrpSpPr>
          <p:grpSpPr>
            <a:xfrm>
              <a:off x="1076970" y="2139762"/>
              <a:ext cx="7092359" cy="2976082"/>
              <a:chOff x="1076970" y="2139762"/>
              <a:chExt cx="7092359" cy="2976082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1826739" y="2139762"/>
                <a:ext cx="954107" cy="12926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0" b="1" dirty="0" smtClean="0">
                    <a:solidFill>
                      <a:schemeClr val="accent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16</a:t>
                </a:r>
                <a:endParaRPr lang="ru-RU" sz="6000" b="1" dirty="0">
                  <a:solidFill>
                    <a:schemeClr val="accent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dirty="0"/>
              </a:p>
            </p:txBody>
          </p:sp>
          <p:pic>
            <p:nvPicPr>
              <p:cNvPr id="12" name="Рисунок 11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076970" y="3038713"/>
                <a:ext cx="2355717" cy="1695236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" name="Рисунок 2"/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03162" y="2677132"/>
                <a:ext cx="3566167" cy="1146050"/>
              </a:xfrm>
              <a:prstGeom prst="rect">
                <a:avLst/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23" name="TextBox 22"/>
              <p:cNvSpPr txBox="1"/>
              <p:nvPr/>
            </p:nvSpPr>
            <p:spPr>
              <a:xfrm>
                <a:off x="5167292" y="3823182"/>
                <a:ext cx="1786066" cy="129266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0" b="1" dirty="0" smtClean="0">
                    <a:solidFill>
                      <a:srgbClr val="00206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У=И</a:t>
                </a:r>
                <a:endParaRPr lang="ru-RU" sz="6000" b="1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dirty="0"/>
              </a:p>
            </p:txBody>
          </p:sp>
        </p:grpSp>
      </p:grpSp>
      <p:pic>
        <p:nvPicPr>
          <p:cNvPr id="5" name="1_minut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89992" y="6021288"/>
            <a:ext cx="609600" cy="609600"/>
          </a:xfrm>
          <a:prstGeom prst="rect">
            <a:avLst/>
          </a:prstGeom>
        </p:spPr>
      </p:pic>
      <p:pic>
        <p:nvPicPr>
          <p:cNvPr id="11266" name="Picture 2" descr="https://zaochnik.ru/blog/wp-content/uploads/2017/03/4455626s-960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3331" y="1716123"/>
            <a:ext cx="4397337" cy="390721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364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7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38444"/>
            <a:ext cx="8784976" cy="6570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000"/>
            <a:ext cx="8229600" cy="1143000"/>
          </a:xfrm>
        </p:spPr>
        <p:txBody>
          <a:bodyPr/>
          <a:lstStyle/>
          <a:p>
            <a:r>
              <a:rPr lang="ru-RU" dirty="0" smtClean="0"/>
              <a:t>Решите кроссворд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41759"/>
            <a:ext cx="5305902" cy="100801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rgbClr val="660066"/>
                </a:solidFill>
              </a:rPr>
              <a:t>4</a:t>
            </a:r>
            <a:r>
              <a:rPr lang="ru-RU" sz="2800" dirty="0" smtClean="0">
                <a:solidFill>
                  <a:srgbClr val="660066"/>
                </a:solidFill>
              </a:rPr>
              <a:t>. Глубина, на которую судно погружается в воду.</a:t>
            </a:r>
            <a:endParaRPr lang="ru-RU" sz="2800" dirty="0">
              <a:solidFill>
                <a:srgbClr val="660066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48288" y="1073346"/>
            <a:ext cx="531481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dirty="0">
                <a:solidFill>
                  <a:srgbClr val="003300"/>
                </a:solidFill>
              </a:rPr>
              <a:t>1. </a:t>
            </a:r>
            <a:r>
              <a:rPr lang="ru-RU" sz="2600" dirty="0" smtClean="0">
                <a:solidFill>
                  <a:srgbClr val="003300"/>
                </a:solidFill>
              </a:rPr>
              <a:t>Разница между водоизмещением и весом судна.</a:t>
            </a:r>
            <a:endParaRPr lang="ru-RU" sz="2600" dirty="0">
              <a:solidFill>
                <a:srgbClr val="003300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33666" y="1841244"/>
            <a:ext cx="53652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600" dirty="0" smtClean="0">
                <a:solidFill>
                  <a:schemeClr val="accent2">
                    <a:lumMod val="50000"/>
                  </a:schemeClr>
                </a:solidFill>
              </a:rPr>
              <a:t>2. Вес воды, вытесняемой судном при погружении до ватерлинии.</a:t>
            </a:r>
            <a:endParaRPr lang="ru-RU" sz="2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427597" y="2985951"/>
            <a:ext cx="552696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>
                <a:solidFill>
                  <a:srgbClr val="663300"/>
                </a:solidFill>
              </a:rPr>
              <a:t>3. Красная линия на корпусе судна, показывающая наибольшую допустимую осадку.</a:t>
            </a:r>
            <a:endParaRPr lang="ru-RU" sz="2600" dirty="0">
              <a:solidFill>
                <a:srgbClr val="663300"/>
              </a:solidFill>
            </a:endParaRPr>
          </a:p>
        </p:txBody>
      </p:sp>
      <p:grpSp>
        <p:nvGrpSpPr>
          <p:cNvPr id="50" name="Группа 49"/>
          <p:cNvGrpSpPr/>
          <p:nvPr/>
        </p:nvGrpSpPr>
        <p:grpSpPr>
          <a:xfrm>
            <a:off x="7295179" y="5504270"/>
            <a:ext cx="1550628" cy="1137934"/>
            <a:chOff x="5136372" y="5091501"/>
            <a:chExt cx="1550628" cy="1137934"/>
          </a:xfrm>
        </p:grpSpPr>
        <p:grpSp>
          <p:nvGrpSpPr>
            <p:cNvPr id="51" name="Группа 50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53" name="Рисунок 52">
                <a:hlinkClick r:id="rId5" action="ppaction://hlinksldjump"/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54" name="Рисунок 53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52" name="TextBox 51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7540807" y="1857764"/>
            <a:ext cx="5610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60066"/>
                </a:solidFill>
              </a:rPr>
              <a:t>4.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927015" y="1079956"/>
            <a:ext cx="58855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63300"/>
                </a:solidFill>
              </a:rPr>
              <a:t>3. 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67370" y="4217432"/>
            <a:ext cx="4559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2.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76487" y="2657840"/>
            <a:ext cx="4710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3300"/>
                </a:solidFill>
              </a:rPr>
              <a:t>1.</a:t>
            </a:r>
            <a:endParaRPr lang="ru-RU" sz="2400" b="1" dirty="0"/>
          </a:p>
        </p:txBody>
      </p:sp>
      <p:pic>
        <p:nvPicPr>
          <p:cNvPr id="57" name="1_minut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89992" y="6022564"/>
            <a:ext cx="609600" cy="609600"/>
          </a:xfrm>
          <a:prstGeom prst="rect">
            <a:avLst/>
          </a:prstGeom>
        </p:spPr>
      </p:pic>
      <p:pic>
        <p:nvPicPr>
          <p:cNvPr id="60" name="Рисунок 5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518" y="1458023"/>
            <a:ext cx="6870787" cy="4084674"/>
          </a:xfrm>
          <a:prstGeom prst="rect">
            <a:avLst/>
          </a:prstGeom>
        </p:spPr>
      </p:pic>
      <p:pic>
        <p:nvPicPr>
          <p:cNvPr id="59" name="Рисунок 5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518" y="1480068"/>
            <a:ext cx="6870787" cy="408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76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574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75193"/>
            <a:ext cx="8784976" cy="6480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0537" y="206386"/>
            <a:ext cx="8229600" cy="1143000"/>
          </a:xfrm>
        </p:spPr>
        <p:txBody>
          <a:bodyPr/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2992" y="4253903"/>
            <a:ext cx="8784976" cy="1309006"/>
          </a:xfrm>
        </p:spPr>
        <p:txBody>
          <a:bodyPr>
            <a:noAutofit/>
          </a:bodyPr>
          <a:lstStyle/>
          <a:p>
            <a:pPr marL="0" indent="538163" algn="just">
              <a:buNone/>
            </a:pPr>
            <a:r>
              <a:rPr lang="ru-RU" sz="2800" dirty="0" smtClean="0"/>
              <a:t>В результате столкновения с айсбергом легендарная яхта «Беда» получила пробоину. </a:t>
            </a:r>
            <a:r>
              <a:rPr lang="ru-RU" sz="2800" dirty="0"/>
              <a:t>Старший помощник </a:t>
            </a:r>
            <a:r>
              <a:rPr lang="ru-RU" sz="2800" dirty="0" smtClean="0"/>
              <a:t>Лом </a:t>
            </a:r>
            <a:r>
              <a:rPr lang="ru-RU" sz="2800" dirty="0"/>
              <a:t>решил бросать за борт вещи.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7278642" y="5443655"/>
            <a:ext cx="1550628" cy="1137934"/>
            <a:chOff x="5136372" y="5091501"/>
            <a:chExt cx="1550628" cy="113793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8" name="Рисунок 7">
                <a:hlinkClick r:id="rId5" action="ppaction://hlinksldjump"/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295795" y="5557406"/>
            <a:ext cx="58327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8163" algn="just"/>
            <a:r>
              <a:rPr lang="ru-RU" sz="2800" dirty="0" smtClean="0"/>
              <a:t>Какие </a:t>
            </a:r>
            <a:r>
              <a:rPr lang="ru-RU" sz="2800" dirty="0"/>
              <a:t>из </a:t>
            </a:r>
            <a:r>
              <a:rPr lang="ru-RU" sz="2800" dirty="0" smtClean="0"/>
              <a:t>них </a:t>
            </a:r>
            <a:r>
              <a:rPr lang="ru-RU" sz="2800" dirty="0"/>
              <a:t>утонут, а какие будут плавать на поверхности воды?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46"/>
          <a:stretch/>
        </p:blipFill>
        <p:spPr>
          <a:xfrm>
            <a:off x="412726" y="1592932"/>
            <a:ext cx="2650286" cy="2369492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30" name="Группа 29"/>
          <p:cNvGrpSpPr/>
          <p:nvPr/>
        </p:nvGrpSpPr>
        <p:grpSpPr>
          <a:xfrm>
            <a:off x="7792576" y="839229"/>
            <a:ext cx="990977" cy="1407214"/>
            <a:chOff x="7792576" y="839229"/>
            <a:chExt cx="990977" cy="1407214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29070" y="839229"/>
              <a:ext cx="637353" cy="105024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" name="Прямоугольник 12"/>
            <p:cNvSpPr/>
            <p:nvPr/>
          </p:nvSpPr>
          <p:spPr>
            <a:xfrm>
              <a:off x="7792576" y="1877111"/>
              <a:ext cx="99097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Фарфор</a:t>
              </a:r>
              <a:endParaRPr lang="ru-RU" dirty="0"/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9200" y="2793644"/>
            <a:ext cx="657091" cy="11032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6314" y="1397458"/>
            <a:ext cx="785184" cy="98402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3230570" y="2301791"/>
            <a:ext cx="1091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Парафин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580108" y="3746601"/>
            <a:ext cx="567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Дуб</a:t>
            </a:r>
            <a:endParaRPr lang="ru-RU" dirty="0"/>
          </a:p>
        </p:txBody>
      </p:sp>
      <p:grpSp>
        <p:nvGrpSpPr>
          <p:cNvPr id="21" name="Группа 20"/>
          <p:cNvGrpSpPr/>
          <p:nvPr/>
        </p:nvGrpSpPr>
        <p:grpSpPr>
          <a:xfrm>
            <a:off x="6153955" y="2924293"/>
            <a:ext cx="659253" cy="1295547"/>
            <a:chOff x="6153955" y="2924293"/>
            <a:chExt cx="659253" cy="1295547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7243">
              <a:off x="6153955" y="3020405"/>
              <a:ext cx="659253" cy="787935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9" name="Прямоугольник 18"/>
            <p:cNvSpPr/>
            <p:nvPr/>
          </p:nvSpPr>
          <p:spPr>
            <a:xfrm rot="18702259">
              <a:off x="5970771" y="3387401"/>
              <a:ext cx="129554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Алюминий</a:t>
              </a:r>
              <a:endParaRPr lang="ru-RU" dirty="0"/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428983" y="2436006"/>
            <a:ext cx="870238" cy="1742508"/>
            <a:chOff x="4428983" y="2436006"/>
            <a:chExt cx="870238" cy="1742508"/>
          </a:xfrm>
        </p:grpSpPr>
        <p:pic>
          <p:nvPicPr>
            <p:cNvPr id="20" name="Рисунок 19"/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09191" y="2436006"/>
              <a:ext cx="709822" cy="1387732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2" name="Прямоугольник 21"/>
            <p:cNvSpPr/>
            <p:nvPr/>
          </p:nvSpPr>
          <p:spPr>
            <a:xfrm>
              <a:off x="4428983" y="3809182"/>
              <a:ext cx="8702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Золото</a:t>
              </a:r>
              <a:endParaRPr lang="ru-RU" dirty="0"/>
            </a:p>
          </p:txBody>
        </p:sp>
      </p:grpSp>
      <p:pic>
        <p:nvPicPr>
          <p:cNvPr id="23" name="Рисунок 22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9880" y="1249967"/>
            <a:ext cx="1511142" cy="113335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5" name="Прямоугольник 24"/>
          <p:cNvSpPr/>
          <p:nvPr/>
        </p:nvSpPr>
        <p:spPr>
          <a:xfrm>
            <a:off x="5822696" y="2259838"/>
            <a:ext cx="925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Пробка</a:t>
            </a:r>
            <a:endParaRPr lang="ru-RU" dirty="0"/>
          </a:p>
        </p:txBody>
      </p:sp>
      <p:pic>
        <p:nvPicPr>
          <p:cNvPr id="24" name="2_minut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84262" y="59250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13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44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-4.44444E-6 0.6479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38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L 2.22222E-6 0.5824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912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2.77556E-17 L -3.61111E-6 0.8944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435" y="99000"/>
            <a:ext cx="8229600" cy="1143000"/>
          </a:xfrm>
        </p:spPr>
        <p:txBody>
          <a:bodyPr/>
          <a:lstStyle/>
          <a:p>
            <a:r>
              <a:rPr lang="ru-RU" dirty="0" smtClean="0"/>
              <a:t>Решите задачу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252" y="1020456"/>
            <a:ext cx="8507288" cy="2363544"/>
          </a:xfrm>
        </p:spPr>
        <p:txBody>
          <a:bodyPr>
            <a:normAutofit fontScale="85000" lnSpcReduction="10000"/>
          </a:bodyPr>
          <a:lstStyle/>
          <a:p>
            <a:pPr marL="0" indent="628650" algn="just">
              <a:buNone/>
            </a:pPr>
            <a:r>
              <a:rPr lang="ru-RU" dirty="0" smtClean="0"/>
              <a:t>Звездные собаки Белка и Стрелка отправились на планету Каникула-1 системы Сириуса. В </a:t>
            </a:r>
            <a:r>
              <a:rPr lang="ru-RU" dirty="0" err="1" smtClean="0"/>
              <a:t>косморюкзаках</a:t>
            </a:r>
            <a:r>
              <a:rPr lang="ru-RU" dirty="0" smtClean="0"/>
              <a:t> лежали образцы из золота, мрамора и парафина. За время полета надписи на них стерлись. Как можно определить состав образца, если на планете имеются реки из воды и ртути?</a:t>
            </a:r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7107669" y="5435623"/>
            <a:ext cx="1550628" cy="1137934"/>
            <a:chOff x="5136372" y="5091501"/>
            <a:chExt cx="1550628" cy="1137934"/>
          </a:xfrm>
        </p:grpSpPr>
        <p:grpSp>
          <p:nvGrpSpPr>
            <p:cNvPr id="6" name="Группа 5"/>
            <p:cNvGrpSpPr/>
            <p:nvPr/>
          </p:nvGrpSpPr>
          <p:grpSpPr>
            <a:xfrm>
              <a:off x="5382000" y="5091501"/>
              <a:ext cx="1119455" cy="786190"/>
              <a:chOff x="1107778" y="588421"/>
              <a:chExt cx="1932116" cy="1356920"/>
            </a:xfr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grpSpPr>
          <p:pic>
            <p:nvPicPr>
              <p:cNvPr id="8" name="Рисунок 7">
                <a:hlinkClick r:id="rId5" action="ppaction://hlinksldjump"/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07778" y="588421"/>
                <a:ext cx="1701538" cy="1280823"/>
              </a:xfrm>
              <a:prstGeom prst="rect">
                <a:avLst/>
              </a:prstGeom>
            </p:spPr>
          </p:pic>
          <p:pic>
            <p:nvPicPr>
              <p:cNvPr id="9" name="Рисунок 8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78737" y="1381445"/>
                <a:ext cx="461157" cy="563896"/>
              </a:xfrm>
              <a:prstGeom prst="rect">
                <a:avLst/>
              </a:prstGeom>
            </p:spPr>
          </p:pic>
        </p:grpSp>
        <p:sp>
          <p:nvSpPr>
            <p:cNvPr id="7" name="TextBox 6"/>
            <p:cNvSpPr txBox="1"/>
            <p:nvPr/>
          </p:nvSpPr>
          <p:spPr>
            <a:xfrm>
              <a:off x="5136372" y="5829325"/>
              <a:ext cx="15506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поле боя</a:t>
              </a:r>
              <a:endPara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373722" y="3479803"/>
            <a:ext cx="4931223" cy="3189557"/>
            <a:chOff x="664742" y="3340366"/>
            <a:chExt cx="5861510" cy="3300419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667391" y="5463255"/>
              <a:ext cx="5858860" cy="990001"/>
            </a:xfrm>
            <a:prstGeom prst="rect">
              <a:avLst/>
            </a:prstGeom>
            <a:blipFill>
              <a:blip r:embed="rId8"/>
              <a:tile tx="0" ty="0" sx="100000" sy="100000" flip="none" algn="tl"/>
            </a:blip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Двойная волна 12"/>
            <p:cNvSpPr/>
            <p:nvPr/>
          </p:nvSpPr>
          <p:spPr>
            <a:xfrm rot="2398657">
              <a:off x="745438" y="5729031"/>
              <a:ext cx="1953556" cy="462868"/>
            </a:xfrm>
            <a:prstGeom prst="doubleWave">
              <a:avLst>
                <a:gd name="adj1" fmla="val 12500"/>
                <a:gd name="adj2" fmla="val -10000"/>
              </a:avLst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50000">
                  <a:schemeClr val="accent1">
                    <a:shade val="67500"/>
                    <a:satMod val="115000"/>
                  </a:schemeClr>
                </a:gs>
                <a:gs pos="100000">
                  <a:schemeClr val="accent1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Двойная волна 14"/>
            <p:cNvSpPr/>
            <p:nvPr/>
          </p:nvSpPr>
          <p:spPr>
            <a:xfrm rot="8353466" flipH="1">
              <a:off x="4488139" y="5720755"/>
              <a:ext cx="1953556" cy="462868"/>
            </a:xfrm>
            <a:prstGeom prst="doubleWave">
              <a:avLst>
                <a:gd name="adj1" fmla="val 12500"/>
                <a:gd name="adj2" fmla="val -10000"/>
              </a:avLst>
            </a:prstGeom>
            <a:solidFill>
              <a:srgbClr val="C00000"/>
            </a:solidFill>
            <a:ln>
              <a:solidFill>
                <a:schemeClr val="accent6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4742" y="3340366"/>
              <a:ext cx="5861510" cy="3300419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 rot="2285476" flipH="1">
            <a:off x="1820892" y="5858606"/>
            <a:ext cx="117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 rot="18871359" flipH="1">
            <a:off x="4895703" y="5674841"/>
            <a:ext cx="117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Ртуть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6687000" y="3024000"/>
            <a:ext cx="1819051" cy="675000"/>
            <a:chOff x="6687000" y="3024000"/>
            <a:chExt cx="1819051" cy="675000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6687000" y="3024000"/>
              <a:ext cx="1805399" cy="675000"/>
            </a:xfrm>
            <a:prstGeom prst="roundRect">
              <a:avLst/>
            </a:prstGeom>
            <a:blipFill>
              <a:blip r:embed="rId10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882056" y="3039424"/>
              <a:ext cx="16239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Золото</a:t>
              </a:r>
              <a:endPara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6687000" y="3790249"/>
            <a:ext cx="1805399" cy="675000"/>
            <a:chOff x="6687000" y="3790249"/>
            <a:chExt cx="1805399" cy="675000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6687000" y="3790249"/>
              <a:ext cx="1805399" cy="675000"/>
            </a:xfrm>
            <a:prstGeom prst="roundRect">
              <a:avLst/>
            </a:prstGeom>
            <a:blipFill>
              <a:blip r:embed="rId10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48459" y="3825145"/>
              <a:ext cx="17439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Мрамор</a:t>
              </a:r>
              <a:endPara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687000" y="4556498"/>
            <a:ext cx="1820209" cy="675000"/>
            <a:chOff x="6687000" y="4556498"/>
            <a:chExt cx="1820209" cy="675000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6687000" y="4556498"/>
              <a:ext cx="1805399" cy="675000"/>
            </a:xfrm>
            <a:prstGeom prst="roundRect">
              <a:avLst/>
            </a:prstGeom>
            <a:blipFill>
              <a:blip r:embed="rId10"/>
              <a:tile tx="0" ty="0" sx="100000" sy="100000" flip="none" algn="tl"/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689645" y="4594573"/>
              <a:ext cx="18175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Парафин</a:t>
              </a:r>
              <a:endPara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14" name="2_minuty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72386" y="60038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90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44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23629 0.4171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23" y="20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-0.60295 0.3143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56" y="15718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-0.60642 0.080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330" y="40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hipNature">
  <a:themeElements>
    <a:clrScheme name="Другая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2F2F2"/>
      </a:hlink>
      <a:folHlink>
        <a:srgbClr val="FF00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7721501-2662-4957-9C85-741F7553E6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Кораблик, плыви!</Template>
  <TotalTime>4218</TotalTime>
  <Words>1014</Words>
  <Application>Microsoft Office PowerPoint</Application>
  <PresentationFormat>Экран (4:3)</PresentationFormat>
  <Paragraphs>172</Paragraphs>
  <Slides>20</Slides>
  <Notes>15</Notes>
  <HiddenSlides>0</HiddenSlides>
  <MMClips>15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Monotype Corsiva</vt:lpstr>
      <vt:lpstr>Times New Roman</vt:lpstr>
      <vt:lpstr>ShipNature</vt:lpstr>
      <vt:lpstr>Презентация PowerPoint</vt:lpstr>
      <vt:lpstr>Презентация PowerPoint</vt:lpstr>
      <vt:lpstr>Поле боя</vt:lpstr>
      <vt:lpstr>Презентация PowerPoint</vt:lpstr>
      <vt:lpstr>Вставьте пропущенные слова</vt:lpstr>
      <vt:lpstr>Разгадайте ребус</vt:lpstr>
      <vt:lpstr>Решите кроссворд</vt:lpstr>
      <vt:lpstr>Решите задачу</vt:lpstr>
      <vt:lpstr>Решите задачу</vt:lpstr>
      <vt:lpstr>Презентация PowerPoint</vt:lpstr>
      <vt:lpstr>Решите задачу</vt:lpstr>
      <vt:lpstr>Решите задачу</vt:lpstr>
      <vt:lpstr>Решите задачу</vt:lpstr>
      <vt:lpstr>Решите задачу</vt:lpstr>
      <vt:lpstr>Решите задачу</vt:lpstr>
      <vt:lpstr>Физкультминутка</vt:lpstr>
      <vt:lpstr>Правила игры:</vt:lpstr>
      <vt:lpstr>Рефлексия:</vt:lpstr>
      <vt:lpstr>Домашнее задание:</vt:lpstr>
      <vt:lpstr>Источники изображений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</dc:title>
  <dc:creator>Елена</dc:creator>
  <cp:keywords/>
  <cp:lastModifiedBy>Elena</cp:lastModifiedBy>
  <cp:revision>317</cp:revision>
  <dcterms:created xsi:type="dcterms:W3CDTF">2013-08-09T09:18:38Z</dcterms:created>
  <dcterms:modified xsi:type="dcterms:W3CDTF">2018-12-24T18:24:37Z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TC300085589990</vt:lpwstr>
  </property>
</Properties>
</file>