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92" r:id="rId31"/>
    <p:sldId id="300" r:id="rId32"/>
    <p:sldId id="299" r:id="rId33"/>
    <p:sldId id="287" r:id="rId34"/>
    <p:sldId id="288" r:id="rId35"/>
    <p:sldId id="289" r:id="rId36"/>
    <p:sldId id="290" r:id="rId37"/>
    <p:sldId id="291" r:id="rId38"/>
    <p:sldId id="295" r:id="rId39"/>
    <p:sldId id="301" r:id="rId40"/>
    <p:sldId id="296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29" autoAdjust="0"/>
    <p:restoredTop sz="94660"/>
  </p:normalViewPr>
  <p:slideViewPr>
    <p:cSldViewPr>
      <p:cViewPr varScale="1">
        <p:scale>
          <a:sx n="70" d="100"/>
          <a:sy n="70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D8120-CC53-49BE-8908-E86C25794442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94CBB-6A94-42EA-97E7-A698233EB7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Блок-схема: документ 7"/>
          <p:cNvSpPr/>
          <p:nvPr userDrawn="1"/>
        </p:nvSpPr>
        <p:spPr>
          <a:xfrm>
            <a:off x="285720" y="285728"/>
            <a:ext cx="8572560" cy="6429420"/>
          </a:xfrm>
          <a:prstGeom prst="flowChartDocument">
            <a:avLst/>
          </a:prstGeom>
          <a:solidFill>
            <a:schemeClr val="accent2">
              <a:lumMod val="40000"/>
              <a:lumOff val="60000"/>
              <a:alpha val="59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85720" y="214290"/>
            <a:ext cx="8572560" cy="6357982"/>
          </a:xfrm>
          <a:prstGeom prst="rect">
            <a:avLst/>
          </a:prstGeom>
          <a:solidFill>
            <a:schemeClr val="accent2">
              <a:lumMod val="40000"/>
              <a:lumOff val="60000"/>
              <a:alpha val="58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85720" y="214290"/>
            <a:ext cx="8572560" cy="6357982"/>
          </a:xfrm>
          <a:prstGeom prst="rect">
            <a:avLst/>
          </a:prstGeom>
          <a:solidFill>
            <a:schemeClr val="accent2">
              <a:lumMod val="40000"/>
              <a:lumOff val="60000"/>
              <a:alpha val="58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85720" y="214290"/>
            <a:ext cx="8572560" cy="6357982"/>
          </a:xfrm>
          <a:prstGeom prst="rect">
            <a:avLst/>
          </a:prstGeom>
          <a:solidFill>
            <a:schemeClr val="accent2">
              <a:lumMod val="40000"/>
              <a:lumOff val="60000"/>
              <a:alpha val="58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85720" y="214290"/>
            <a:ext cx="8572560" cy="6357982"/>
          </a:xfrm>
          <a:prstGeom prst="rect">
            <a:avLst/>
          </a:prstGeom>
          <a:solidFill>
            <a:schemeClr val="accent2">
              <a:lumMod val="40000"/>
              <a:lumOff val="60000"/>
              <a:alpha val="58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85720" y="214290"/>
            <a:ext cx="8572560" cy="6357982"/>
          </a:xfrm>
          <a:prstGeom prst="rect">
            <a:avLst/>
          </a:prstGeom>
          <a:solidFill>
            <a:schemeClr val="accent2">
              <a:lumMod val="40000"/>
              <a:lumOff val="60000"/>
              <a:alpha val="58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285720" y="214290"/>
            <a:ext cx="8572560" cy="6357982"/>
          </a:xfrm>
          <a:prstGeom prst="rect">
            <a:avLst/>
          </a:prstGeom>
          <a:solidFill>
            <a:schemeClr val="accent2">
              <a:lumMod val="40000"/>
              <a:lumOff val="60000"/>
              <a:alpha val="58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85720" y="214290"/>
            <a:ext cx="8572560" cy="6357982"/>
          </a:xfrm>
          <a:prstGeom prst="rect">
            <a:avLst/>
          </a:prstGeom>
          <a:solidFill>
            <a:schemeClr val="accent2">
              <a:lumMod val="40000"/>
              <a:lumOff val="60000"/>
              <a:alpha val="58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Gallery For Rainbow Colors Wallpaper"/>
          <p:cNvPicPr>
            <a:picLocks noChangeAspect="1" noChangeArrowheads="1"/>
          </p:cNvPicPr>
          <p:nvPr userDrawn="1"/>
        </p:nvPicPr>
        <p:blipFill>
          <a:blip r:embed="rId13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25F55165-62F6-4868-A1BC-EAB1053317AD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3366353D-CEC0-48C5-A1F2-ABBA11D12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9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4.jpeg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slide" Target="slide3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15.xml"/><Relationship Id="rId18" Type="http://schemas.openxmlformats.org/officeDocument/2006/relationships/slide" Target="slide33.xml"/><Relationship Id="rId26" Type="http://schemas.openxmlformats.org/officeDocument/2006/relationships/slide" Target="slide9.xml"/><Relationship Id="rId3" Type="http://schemas.openxmlformats.org/officeDocument/2006/relationships/slide" Target="slide13.xml"/><Relationship Id="rId21" Type="http://schemas.openxmlformats.org/officeDocument/2006/relationships/slide" Target="slide24.xml"/><Relationship Id="rId34" Type="http://schemas.openxmlformats.org/officeDocument/2006/relationships/slide" Target="slide20.xml"/><Relationship Id="rId7" Type="http://schemas.openxmlformats.org/officeDocument/2006/relationships/slide" Target="slide22.xml"/><Relationship Id="rId12" Type="http://schemas.openxmlformats.org/officeDocument/2006/relationships/slide" Target="slide23.xml"/><Relationship Id="rId17" Type="http://schemas.openxmlformats.org/officeDocument/2006/relationships/slide" Target="slide7.xml"/><Relationship Id="rId25" Type="http://schemas.openxmlformats.org/officeDocument/2006/relationships/slide" Target="slide10.xml"/><Relationship Id="rId33" Type="http://schemas.openxmlformats.org/officeDocument/2006/relationships/slide" Target="slide35.xml"/><Relationship Id="rId38" Type="http://schemas.openxmlformats.org/officeDocument/2006/relationships/slide" Target="slide37.xml"/><Relationship Id="rId2" Type="http://schemas.openxmlformats.org/officeDocument/2006/relationships/notesSlide" Target="../notesSlides/notesSlide2.xml"/><Relationship Id="rId16" Type="http://schemas.openxmlformats.org/officeDocument/2006/relationships/slide" Target="slide8.xml"/><Relationship Id="rId20" Type="http://schemas.openxmlformats.org/officeDocument/2006/relationships/slide" Target="slide32.xml"/><Relationship Id="rId29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21.xml"/><Relationship Id="rId24" Type="http://schemas.openxmlformats.org/officeDocument/2006/relationships/slide" Target="slide17.xml"/><Relationship Id="rId32" Type="http://schemas.openxmlformats.org/officeDocument/2006/relationships/slide" Target="slide11.xml"/><Relationship Id="rId37" Type="http://schemas.openxmlformats.org/officeDocument/2006/relationships/slide" Target="slide19.xml"/><Relationship Id="rId5" Type="http://schemas.openxmlformats.org/officeDocument/2006/relationships/slide" Target="slide29.xml"/><Relationship Id="rId15" Type="http://schemas.openxmlformats.org/officeDocument/2006/relationships/slide" Target="slide30.xml"/><Relationship Id="rId23" Type="http://schemas.openxmlformats.org/officeDocument/2006/relationships/slide" Target="slide16.xml"/><Relationship Id="rId28" Type="http://schemas.openxmlformats.org/officeDocument/2006/relationships/slide" Target="slide26.xml"/><Relationship Id="rId36" Type="http://schemas.openxmlformats.org/officeDocument/2006/relationships/slide" Target="slide38.xml"/><Relationship Id="rId10" Type="http://schemas.openxmlformats.org/officeDocument/2006/relationships/slide" Target="slide4.xml"/><Relationship Id="rId19" Type="http://schemas.openxmlformats.org/officeDocument/2006/relationships/slide" Target="slide31.xml"/><Relationship Id="rId31" Type="http://schemas.openxmlformats.org/officeDocument/2006/relationships/slide" Target="slide25.xml"/><Relationship Id="rId4" Type="http://schemas.openxmlformats.org/officeDocument/2006/relationships/image" Target="../media/image4.jpeg"/><Relationship Id="rId9" Type="http://schemas.openxmlformats.org/officeDocument/2006/relationships/slide" Target="slide28.xml"/><Relationship Id="rId14" Type="http://schemas.openxmlformats.org/officeDocument/2006/relationships/slide" Target="slide6.xml"/><Relationship Id="rId22" Type="http://schemas.openxmlformats.org/officeDocument/2006/relationships/slide" Target="slide34.xml"/><Relationship Id="rId27" Type="http://schemas.openxmlformats.org/officeDocument/2006/relationships/slide" Target="slide12.xml"/><Relationship Id="rId30" Type="http://schemas.openxmlformats.org/officeDocument/2006/relationships/slide" Target="slide18.xml"/><Relationship Id="rId35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gif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4.jpeg"/><Relationship Id="rId4" Type="http://schemas.openxmlformats.org/officeDocument/2006/relationships/audio" Target="../media/audio2.wav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slide" Target="slide2.xml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laycast.ru/uploads/2016/02/27/17536688.png" TargetMode="External"/><Relationship Id="rId13" Type="http://schemas.openxmlformats.org/officeDocument/2006/relationships/hyperlink" Target="https://img-fotki.yandex.ru/get/124786/200418627.18f/0_184030_453cd9fe_orig.png" TargetMode="External"/><Relationship Id="rId18" Type="http://schemas.openxmlformats.org/officeDocument/2006/relationships/hyperlink" Target="https://img-fotki.yandex.ru/get/15521/200418627.44/0_115622_77177d91_orig.png" TargetMode="External"/><Relationship Id="rId26" Type="http://schemas.openxmlformats.org/officeDocument/2006/relationships/hyperlink" Target="http://aacerflooring.net/wp-content/uploads/2012/10/Yellow-Birch-bg.jpg" TargetMode="External"/><Relationship Id="rId3" Type="http://schemas.openxmlformats.org/officeDocument/2006/relationships/hyperlink" Target="https://deti-online.com/zagadki/" TargetMode="External"/><Relationship Id="rId21" Type="http://schemas.openxmlformats.org/officeDocument/2006/relationships/hyperlink" Target="https://im2-tub-ru.yandex.net/i?id=55e5917ae0a99ee9bd53baf2e9640329-l&amp;n=13" TargetMode="External"/><Relationship Id="rId34" Type="http://schemas.openxmlformats.org/officeDocument/2006/relationships/hyperlink" Target="https://ds03.infourok.ru/uploads/ex/0ad8/0002f107-61f62a4f/hello_html_4ad31e09.jpg" TargetMode="External"/><Relationship Id="rId7" Type="http://schemas.openxmlformats.org/officeDocument/2006/relationships/hyperlink" Target="http://www.medorod.ru/pchela600.png" TargetMode="External"/><Relationship Id="rId12" Type="http://schemas.openxmlformats.org/officeDocument/2006/relationships/hyperlink" Target="http://virtueller-rundgang.eu/zoo/frog-and-toad-clipart-i11.png" TargetMode="External"/><Relationship Id="rId17" Type="http://schemas.openxmlformats.org/officeDocument/2006/relationships/hyperlink" Target="http://www.playcast.ru/uploads/2014/11/11/10584205.png" TargetMode="External"/><Relationship Id="rId25" Type="http://schemas.openxmlformats.org/officeDocument/2006/relationships/hyperlink" Target="https://im0-tub-ru.yandex.net/i?id=19440a92156a55b24ec2959b9f267579-l&amp;n=13" TargetMode="External"/><Relationship Id="rId33" Type="http://schemas.openxmlformats.org/officeDocument/2006/relationships/hyperlink" Target="http://weclipart.com/gimg/DDE98BC615A373D0/Grass_Ground_with_Flowers_PNG_Clipart.png" TargetMode="External"/><Relationship Id="rId2" Type="http://schemas.openxmlformats.org/officeDocument/2006/relationships/hyperlink" Target="http://www.sulinlib.ru/eco-poeziya1" TargetMode="External"/><Relationship Id="rId16" Type="http://schemas.openxmlformats.org/officeDocument/2006/relationships/hyperlink" Target="https://avatanplus.com/files/resources/original/57e12445d28851574775b0e6.png" TargetMode="External"/><Relationship Id="rId20" Type="http://schemas.openxmlformats.org/officeDocument/2006/relationships/hyperlink" Target="http://www.playcast.ru/uploads/2016/03/18/17876811.gif" TargetMode="External"/><Relationship Id="rId29" Type="http://schemas.openxmlformats.org/officeDocument/2006/relationships/hyperlink" Target="http://images.fineartamerica.com/images-medium-large/mature-maple-tree-elena-elisseev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m3-tub-ru.yandex.net/i?id=560eab97ec510e5729f5befb819cec91-l&amp;n=13" TargetMode="External"/><Relationship Id="rId11" Type="http://schemas.openxmlformats.org/officeDocument/2006/relationships/hyperlink" Target="http://nashzeleniymir.ru/wp-content/uploads/2016/05/%D0%9A%D1%83%D0%B7%D0%BD%D0%B5%D1%87%D0%B8%D0%BA-%D1%84%D0%BE%D1%82%D0%BE.png" TargetMode="External"/><Relationship Id="rId24" Type="http://schemas.openxmlformats.org/officeDocument/2006/relationships/hyperlink" Target="http://smartfuse.s3.amazonaws.com/simonballe.herts.sch.uk/uploads/2015/06/LarchPic-bright.jpg" TargetMode="External"/><Relationship Id="rId32" Type="http://schemas.openxmlformats.org/officeDocument/2006/relationships/hyperlink" Target="http://potolki-design.com/images/gallery/catalog/babochki/bab-0087.jpg" TargetMode="External"/><Relationship Id="rId5" Type="http://schemas.openxmlformats.org/officeDocument/2006/relationships/hyperlink" Target="http://www.clipartbest.com/cliparts/dcr/LLj/dcrLLjzgi.png" TargetMode="External"/><Relationship Id="rId15" Type="http://schemas.openxmlformats.org/officeDocument/2006/relationships/hyperlink" Target="http://www.coollady.ru/pic/0002/zmei/106.jpg" TargetMode="External"/><Relationship Id="rId23" Type="http://schemas.openxmlformats.org/officeDocument/2006/relationships/hyperlink" Target="http://img13.deviantart.net/e142/i/2012/268/5/9/pine_tree_png_by_paradise234-d5fvhyc.png" TargetMode="External"/><Relationship Id="rId28" Type="http://schemas.openxmlformats.org/officeDocument/2006/relationships/hyperlink" Target="http://ronhaley.com/24/family-tree-clipart-28.jpg" TargetMode="External"/><Relationship Id="rId36" Type="http://schemas.openxmlformats.org/officeDocument/2006/relationships/slide" Target="slide1.xml"/><Relationship Id="rId10" Type="http://schemas.openxmlformats.org/officeDocument/2006/relationships/hyperlink" Target="http://www.cliparthut.com/clip-arts/1198/mosquito-clip-art-1198803.jpg" TargetMode="External"/><Relationship Id="rId19" Type="http://schemas.openxmlformats.org/officeDocument/2006/relationships/hyperlink" Target="http://img-fotki.yandex.ru/get/4805/39663434.676/0_9ec9c_e6209035_XL.png" TargetMode="External"/><Relationship Id="rId31" Type="http://schemas.openxmlformats.org/officeDocument/2006/relationships/hyperlink" Target="https://im1-tub-ru.yandex.net/i?id=f0be0face905b3d4e833af8bb8c65377-l&amp;n=13" TargetMode="External"/><Relationship Id="rId4" Type="http://schemas.openxmlformats.org/officeDocument/2006/relationships/hyperlink" Target="http://neposed.net/kids-literature/zagadki/zagadki-o-prirode/zagadki-pro-dikikh-zhivotnykh-rossii.html" TargetMode="External"/><Relationship Id="rId9" Type="http://schemas.openxmlformats.org/officeDocument/2006/relationships/hyperlink" Target="https://img-fotki.yandex.ru/get/120031/155295907.f17/0_1a35e0_1f4ad397_L" TargetMode="External"/><Relationship Id="rId14" Type="http://schemas.openxmlformats.org/officeDocument/2006/relationships/hyperlink" Target="https://im1-tub-ru.yandex.net/i?id=bd1a5c0bcd8e47cc822cad613bd33687-l&amp;n=13" TargetMode="External"/><Relationship Id="rId22" Type="http://schemas.openxmlformats.org/officeDocument/2006/relationships/hyperlink" Target="https://image.jimcdn.com/app/cms/image/transf/none/path/sbcf19b689f680f55/image/ica287317f54f67e6/version/1444848831/image.png" TargetMode="External"/><Relationship Id="rId27" Type="http://schemas.openxmlformats.org/officeDocument/2006/relationships/hyperlink" Target="http://&#1089;&#1077;&#1079;&#1086;&#1085;&#1099;-&#1075;&#1086;&#1076;&#1072;.&#1088;&#1092;/sites/default/files/images/detym/igra_rybina_derevo.jpg" TargetMode="External"/><Relationship Id="rId30" Type="http://schemas.openxmlformats.org/officeDocument/2006/relationships/hyperlink" Target="http://ru.stockfresh.com/thumbs/angelp/4514403_%D0%BE%D1%81%D0%B5%D0%BD%D1%8C-%D0%BA%D0%BB%D0%B5%D0%BD-%D0%B4%D0%B5%D1%80%D0%B5%D0%B2%D0%BE-%D0%BF%D1%80%D0%B8%D0%B1%D1%8B%D0%BB%D1%8C-%D0%BD%D0%B0-%D0%B0%D0%BA%D1%86%D0%B8%D1%8E-10-%D0%B0%D0%BD%D0%BD%D0%BE%25D" TargetMode="External"/><Relationship Id="rId35" Type="http://schemas.openxmlformats.org/officeDocument/2006/relationships/hyperlink" Target="http://creativefan.com/important/cf/2012/02/rainbow-backgrounds/rainbow-colors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4.jpe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736"/>
            <a:ext cx="7772400" cy="207170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 smtClean="0">
                <a:ln w="11430"/>
                <a:solidFill>
                  <a:srgbClr val="002060"/>
                </a:solidFill>
              </a:rPr>
              <a:t>Викторина</a:t>
            </a:r>
            <a:r>
              <a:rPr lang="en-US" sz="4800" b="1" dirty="0" smtClean="0">
                <a:ln w="11430"/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ln w="11430"/>
                <a:solidFill>
                  <a:srgbClr val="002060"/>
                </a:solidFill>
              </a:rPr>
              <a:t> «Экологический калейдоскоп»</a:t>
            </a:r>
            <a:endParaRPr lang="ru-RU" sz="4800" b="1" dirty="0">
              <a:ln w="11430"/>
              <a:solidFill>
                <a:srgbClr val="002060"/>
              </a:solidFill>
            </a:endParaRPr>
          </a:p>
        </p:txBody>
      </p:sp>
      <p:sp>
        <p:nvSpPr>
          <p:cNvPr id="5" name="Управляющая кнопка: в конец 4">
            <a:hlinkClick r:id="rId2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0" y="6215082"/>
            <a:ext cx="642910" cy="642918"/>
          </a:xfrm>
          <a:prstGeom prst="actionButtonInformation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881063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1571604" y="500042"/>
            <a:ext cx="62428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Фестиваль «Интерактивный калейдоскоп»</a:t>
            </a:r>
          </a:p>
        </p:txBody>
      </p:sp>
      <p:sp>
        <p:nvSpPr>
          <p:cNvPr id="10" name="Прямоугольник 7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285720" y="4125929"/>
            <a:ext cx="7500990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Скворцова Татьяна Александровна,                                                                                        </a:t>
            </a:r>
            <a:r>
              <a:rPr lang="ru-RU" sz="2400" b="1" dirty="0">
                <a:solidFill>
                  <a:srgbClr val="002060"/>
                </a:solidFill>
              </a:rPr>
              <a:t>учитель </a:t>
            </a:r>
            <a:r>
              <a:rPr lang="ru-RU" sz="2400" b="1" dirty="0" smtClean="0">
                <a:solidFill>
                  <a:srgbClr val="002060"/>
                </a:solidFill>
              </a:rPr>
              <a:t>биологии</a:t>
            </a:r>
          </a:p>
          <a:p>
            <a:pPr algn="l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МКОУ «</a:t>
            </a:r>
            <a:r>
              <a:rPr lang="ru-RU" sz="2400" b="1" dirty="0" err="1" smtClean="0">
                <a:solidFill>
                  <a:srgbClr val="002060"/>
                </a:solidFill>
              </a:rPr>
              <a:t>Краснобаковская</a:t>
            </a:r>
            <a:r>
              <a:rPr lang="ru-RU" sz="2400" b="1" dirty="0" smtClean="0">
                <a:solidFill>
                  <a:srgbClr val="002060"/>
                </a:solidFill>
              </a:rPr>
              <a:t> С(К)ШИ </a:t>
            </a:r>
            <a:r>
              <a:rPr lang="en-US" sz="2400" b="1" dirty="0" smtClean="0">
                <a:solidFill>
                  <a:srgbClr val="002060"/>
                </a:solidFill>
              </a:rPr>
              <a:t>VIII </a:t>
            </a:r>
            <a:r>
              <a:rPr lang="ru-RU" sz="2400" b="1" dirty="0" smtClean="0">
                <a:solidFill>
                  <a:srgbClr val="002060"/>
                </a:solidFill>
              </a:rPr>
              <a:t>вида»</a:t>
            </a:r>
          </a:p>
          <a:p>
            <a:pPr algn="l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р.п. Красные Баки, </a:t>
            </a:r>
          </a:p>
          <a:p>
            <a:pPr algn="l"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Нижегородская область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2800" dirty="0" smtClean="0"/>
          </a:p>
          <a:p>
            <a:pPr algn="ctr">
              <a:lnSpc>
                <a:spcPct val="80000"/>
              </a:lnSpc>
              <a:buNone/>
            </a:pPr>
            <a:r>
              <a:rPr lang="ru-RU" sz="2800" dirty="0" smtClean="0"/>
              <a:t>Словно гвоздик на магнит,</a:t>
            </a:r>
            <a:br>
              <a:rPr lang="ru-RU" sz="2800" dirty="0" smtClean="0"/>
            </a:br>
            <a:r>
              <a:rPr lang="ru-RU" sz="2800" dirty="0" smtClean="0"/>
              <a:t>Он на нас бросается –</a:t>
            </a:r>
            <a:br>
              <a:rPr lang="ru-RU" sz="2800" dirty="0" smtClean="0"/>
            </a:br>
            <a:r>
              <a:rPr lang="ru-RU" sz="2800" dirty="0" smtClean="0"/>
              <a:t>Без бубенчиков звенит,</a:t>
            </a:r>
            <a:br>
              <a:rPr lang="ru-RU" sz="2800" dirty="0" smtClean="0"/>
            </a:br>
            <a:r>
              <a:rPr lang="ru-RU" sz="2800" dirty="0" smtClean="0"/>
              <a:t>Без зубов кусается.</a:t>
            </a:r>
            <a:endParaRPr lang="ru-RU" altLang="ru-RU" sz="2800" dirty="0" smtClean="0"/>
          </a:p>
        </p:txBody>
      </p:sp>
      <p:sp>
        <p:nvSpPr>
          <p:cNvPr id="2150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151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64770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22</a:t>
            </a:r>
          </a:p>
        </p:txBody>
      </p:sp>
      <p:sp>
        <p:nvSpPr>
          <p:cNvPr id="15" name="Управляющая кнопка: в конец 14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42" name="Picture 2" descr="http://www.cliparthut.com/clip-arts/1198/mosquito-clip-art-119880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00232" y="2786058"/>
            <a:ext cx="6367300" cy="343237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b="1" dirty="0" smtClean="0">
              <a:solidFill>
                <a:schemeClr val="accent2"/>
              </a:solidFill>
            </a:endParaRPr>
          </a:p>
          <a:p>
            <a:pPr algn="ctr">
              <a:lnSpc>
                <a:spcPct val="80000"/>
              </a:lnSpc>
              <a:buNone/>
            </a:pPr>
            <a:r>
              <a:rPr lang="ru-RU" sz="2800" dirty="0" smtClean="0"/>
              <a:t>Во фраке зелёном маэстро</a:t>
            </a:r>
            <a:br>
              <a:rPr lang="ru-RU" sz="2800" dirty="0" smtClean="0"/>
            </a:br>
            <a:r>
              <a:rPr lang="ru-RU" sz="2800" dirty="0" smtClean="0"/>
              <a:t>Взлетает над лугом в цвету.</a:t>
            </a:r>
            <a:br>
              <a:rPr lang="ru-RU" sz="2800" dirty="0" smtClean="0"/>
            </a:br>
            <a:r>
              <a:rPr lang="ru-RU" sz="2800" dirty="0" smtClean="0"/>
              <a:t>Он — гордость местного оркестра</a:t>
            </a:r>
            <a:br>
              <a:rPr lang="ru-RU" sz="2800" dirty="0" smtClean="0"/>
            </a:br>
            <a:r>
              <a:rPr lang="ru-RU" sz="2800" dirty="0" smtClean="0"/>
              <a:t>И лучший прыгун в высоту.</a:t>
            </a:r>
            <a:endParaRPr lang="ru-RU" altLang="ru-RU" sz="2800" dirty="0" smtClean="0">
              <a:solidFill>
                <a:schemeClr val="accent2"/>
              </a:solidFill>
            </a:endParaRPr>
          </a:p>
        </p:txBody>
      </p:sp>
      <p:sp>
        <p:nvSpPr>
          <p:cNvPr id="2253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253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25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9394" name="Picture 2" descr="http://nashzeleniymir.ru/wp-content/uploads/2016/05/%D0%9A%D1%83%D0%B7%D0%BD%D0%B5%D1%87%D0%B8%D0%BA-%D1%84%D0%BE%D1%82%D0%BE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2786058"/>
            <a:ext cx="7557428" cy="356710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355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30</a:t>
            </a:r>
          </a:p>
        </p:txBody>
      </p:sp>
      <p:sp>
        <p:nvSpPr>
          <p:cNvPr id="14" name="Управляющая кнопка: в конец 13">
            <a:hlinkClick r:id="rId6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1835150" y="765175"/>
            <a:ext cx="69834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Повезло! </a:t>
            </a:r>
          </a:p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Дополнительно 10 баллов!</a:t>
            </a:r>
          </a:p>
        </p:txBody>
      </p:sp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 rot="-503879">
            <a:off x="980218" y="3390283"/>
            <a:ext cx="5492750" cy="20875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Ура!!!  Ура!!!   Ура!!!</a:t>
            </a:r>
          </a:p>
        </p:txBody>
      </p:sp>
      <p:pic>
        <p:nvPicPr>
          <p:cNvPr id="8" name="Picture 2" descr="http://www.cliparthut.com/clip-arts/1198/mosquito-clip-art-119880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718851">
            <a:off x="5918508" y="3357562"/>
            <a:ext cx="3054234" cy="164642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endParaRPr lang="en-US" altLang="ru-RU" sz="2800" b="1" dirty="0" smtClean="0"/>
          </a:p>
          <a:p>
            <a:pPr algn="ctr">
              <a:buNone/>
            </a:pPr>
            <a:r>
              <a:rPr lang="ru-RU" sz="2800" dirty="0" smtClean="0"/>
              <a:t>И у речки, и в болоте</a:t>
            </a:r>
            <a:br>
              <a:rPr lang="ru-RU" sz="2800" dirty="0" smtClean="0"/>
            </a:br>
            <a:r>
              <a:rPr lang="ru-RU" sz="2800" dirty="0" smtClean="0"/>
              <a:t>Их легко везде найдёте.</a:t>
            </a:r>
            <a:br>
              <a:rPr lang="ru-RU" sz="2800" dirty="0" smtClean="0"/>
            </a:br>
            <a:r>
              <a:rPr lang="ru-RU" sz="2800" dirty="0" smtClean="0"/>
              <a:t>Громко квакают, резвятся,</a:t>
            </a:r>
            <a:br>
              <a:rPr lang="ru-RU" sz="2800" dirty="0" smtClean="0"/>
            </a:br>
            <a:r>
              <a:rPr lang="ru-RU" sz="2800" dirty="0" smtClean="0"/>
              <a:t>Цапли очень все боятся.</a:t>
            </a:r>
            <a:endParaRPr lang="ru-RU" altLang="ru-RU" sz="2800" b="1" dirty="0" smtClean="0"/>
          </a:p>
        </p:txBody>
      </p:sp>
      <p:sp>
        <p:nvSpPr>
          <p:cNvPr id="2458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458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3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298" name="AutoShape 2" descr="https://im0-tub-ru.yandex.net/i?id=9c2de52d376765764ebf14f120401ccd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01" name="Picture 5" descr="http://virtueller-rundgang.eu/zoo/frog-and-toad-clipart-i1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00232" y="2434114"/>
            <a:ext cx="5453058" cy="428576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5605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7</a:t>
            </a:r>
          </a:p>
        </p:txBody>
      </p:sp>
      <p:sp>
        <p:nvSpPr>
          <p:cNvPr id="14" name="Управляющая кнопка: в конец 13">
            <a:hlinkClick r:id="rId5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1835150" y="765175"/>
            <a:ext cx="69834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Повезло! Заработанные </a:t>
            </a:r>
          </a:p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баллы удваиваются!</a:t>
            </a:r>
          </a:p>
        </p:txBody>
      </p:sp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 rot="-493288">
            <a:off x="971550" y="3716338"/>
            <a:ext cx="5692775" cy="20875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Ура!!!  Ура!!!   Ура!!!</a:t>
            </a:r>
          </a:p>
        </p:txBody>
      </p:sp>
      <p:pic>
        <p:nvPicPr>
          <p:cNvPr id="8" name="Picture 5" descr="http://virtueller-rundgang.eu/zoo/frog-and-toad-clipart-i1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00826" y="3714752"/>
            <a:ext cx="2460190" cy="193355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14546" y="340306"/>
            <a:ext cx="5400000" cy="2160000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Шелестя, шурша травой, </a:t>
            </a:r>
            <a:br>
              <a:rPr lang="ru-RU" sz="2800" dirty="0" smtClean="0"/>
            </a:br>
            <a:r>
              <a:rPr lang="ru-RU" sz="2800" dirty="0" smtClean="0"/>
              <a:t>Проползает кнут живой. </a:t>
            </a:r>
            <a:br>
              <a:rPr lang="ru-RU" sz="2800" dirty="0" smtClean="0"/>
            </a:br>
            <a:r>
              <a:rPr lang="ru-RU" sz="2800" dirty="0" smtClean="0"/>
              <a:t>Вот он встал и зашипел: </a:t>
            </a:r>
            <a:br>
              <a:rPr lang="ru-RU" sz="2800" dirty="0" smtClean="0"/>
            </a:br>
            <a:r>
              <a:rPr lang="ru-RU" sz="2800" dirty="0" smtClean="0"/>
              <a:t>Подходи, кто очень смел.</a:t>
            </a:r>
            <a:endParaRPr lang="ru-RU" altLang="ru-RU" sz="2800" dirty="0" smtClean="0"/>
          </a:p>
        </p:txBody>
      </p:sp>
      <p:sp>
        <p:nvSpPr>
          <p:cNvPr id="2662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663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11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228" name="Picture 4" descr="http://www.coollady.ru/pic/0002/zmei/106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000372"/>
            <a:ext cx="7086600" cy="3143250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На овчарку он похож,</a:t>
            </a:r>
            <a:br>
              <a:rPr lang="ru-RU" sz="2800" dirty="0" smtClean="0"/>
            </a:br>
            <a:r>
              <a:rPr lang="ru-RU" sz="2800" dirty="0" smtClean="0"/>
              <a:t>Что ни зуб - то острый нож,</a:t>
            </a:r>
            <a:br>
              <a:rPr lang="ru-RU" sz="2800" dirty="0" smtClean="0"/>
            </a:br>
            <a:r>
              <a:rPr lang="ru-RU" sz="2800" dirty="0" smtClean="0"/>
              <a:t>Он бежит, оскалив пасть,</a:t>
            </a:r>
            <a:br>
              <a:rPr lang="ru-RU" sz="2800" dirty="0" smtClean="0"/>
            </a:br>
            <a:r>
              <a:rPr lang="ru-RU" sz="2800" dirty="0" smtClean="0"/>
              <a:t>На овцу готов напасть.</a:t>
            </a:r>
            <a:endParaRPr lang="ru-RU" altLang="ru-RU" sz="2800" dirty="0" smtClean="0"/>
          </a:p>
        </p:txBody>
      </p:sp>
      <p:sp>
        <p:nvSpPr>
          <p:cNvPr id="2765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765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19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178" name="AutoShape 2" descr="https://im1-tub-ru.yandex.net/i?id=bd1a5c0bcd8e47cc822cad613bd33687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79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2857496"/>
            <a:ext cx="5715040" cy="3609499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2800" dirty="0" smtClean="0"/>
          </a:p>
          <a:p>
            <a:pPr algn="ctr">
              <a:lnSpc>
                <a:spcPct val="80000"/>
              </a:lnSpc>
              <a:buNone/>
            </a:pPr>
            <a:r>
              <a:rPr lang="ru-RU" sz="2800" dirty="0" smtClean="0"/>
              <a:t>За деревьями, кустами,</a:t>
            </a:r>
            <a:br>
              <a:rPr lang="ru-RU" sz="2800" dirty="0" smtClean="0"/>
            </a:br>
            <a:r>
              <a:rPr lang="ru-RU" sz="2800" dirty="0" smtClean="0"/>
              <a:t>Промелькнуло будто пламя,</a:t>
            </a:r>
            <a:br>
              <a:rPr lang="ru-RU" sz="2800" dirty="0" smtClean="0"/>
            </a:br>
            <a:r>
              <a:rPr lang="ru-RU" sz="2800" dirty="0" smtClean="0"/>
              <a:t>Промелькнуло, пробежало...</a:t>
            </a:r>
            <a:br>
              <a:rPr lang="ru-RU" sz="2800" dirty="0" smtClean="0"/>
            </a:br>
            <a:r>
              <a:rPr lang="ru-RU" sz="2800" dirty="0" smtClean="0"/>
              <a:t>Нет ни дыма, ни пожара.</a:t>
            </a:r>
            <a:endParaRPr lang="ru-RU" altLang="ru-RU" sz="2800" dirty="0" smtClean="0"/>
          </a:p>
        </p:txBody>
      </p:sp>
      <p:sp>
        <p:nvSpPr>
          <p:cNvPr id="2867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867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23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130" name="AutoShape 2" descr="https://im0-tub-ru.yandex.net/i?id=5bcf34defb249ab2ceef4ba8ce9ecb2b&amp;n=33&amp;h=215&amp;w=3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8131" name="Picture 3" descr="C:\Documents and Settings\Admin\Рабочий стол\i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28794" y="2714644"/>
            <a:ext cx="5525338" cy="364331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По лесной бежит тропинке,</a:t>
            </a:r>
            <a:br>
              <a:rPr lang="ru-RU" sz="2800" dirty="0" smtClean="0"/>
            </a:br>
            <a:r>
              <a:rPr lang="ru-RU" sz="2800" dirty="0" smtClean="0"/>
              <a:t>Гриб домой несёт на спинке.</a:t>
            </a:r>
            <a:br>
              <a:rPr lang="ru-RU" sz="2800" dirty="0" smtClean="0"/>
            </a:br>
            <a:r>
              <a:rPr lang="ru-RU" sz="2800" dirty="0" smtClean="0"/>
              <a:t>Не погладишь, не возьмёшь.</a:t>
            </a:r>
            <a:br>
              <a:rPr lang="ru-RU" sz="2800" dirty="0" smtClean="0"/>
            </a:br>
            <a:r>
              <a:rPr lang="ru-RU" sz="2800" dirty="0" smtClean="0"/>
              <a:t>Догадались? Это…</a:t>
            </a:r>
            <a:endParaRPr lang="ru-RU" altLang="ru-RU" sz="2800" dirty="0" smtClean="0"/>
          </a:p>
        </p:txBody>
      </p:sp>
      <p:sp>
        <p:nvSpPr>
          <p:cNvPr id="2970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970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27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2" name="AutoShape 2" descr="https://im1-tub-ru.yandex.net/i?id=da16ea0fe7c0a729b1f89e2b7d26001b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3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714620"/>
            <a:ext cx="5786478" cy="375599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И веселый, и красивый,</a:t>
            </a:r>
            <a:br>
              <a:rPr lang="ru-RU" sz="2800" dirty="0" smtClean="0"/>
            </a:br>
            <a:r>
              <a:rPr lang="ru-RU" sz="2800" dirty="0" smtClean="0"/>
              <a:t>Но немножко шаловливый.</a:t>
            </a:r>
            <a:br>
              <a:rPr lang="ru-RU" sz="2800" dirty="0" smtClean="0"/>
            </a:br>
            <a:r>
              <a:rPr lang="ru-RU" sz="2800" dirty="0" smtClean="0"/>
              <a:t>Целый день он строит дом</a:t>
            </a:r>
            <a:br>
              <a:rPr lang="ru-RU" sz="2800" dirty="0" smtClean="0"/>
            </a:br>
            <a:r>
              <a:rPr lang="ru-RU" sz="2800" dirty="0" smtClean="0"/>
              <a:t>На реке, под бережком. </a:t>
            </a:r>
            <a:endParaRPr lang="ru-RU" altLang="ru-RU" sz="2800" dirty="0" smtClean="0"/>
          </a:p>
        </p:txBody>
      </p:sp>
      <p:sp>
        <p:nvSpPr>
          <p:cNvPr id="3072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072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31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034" name="Picture 2" descr="http://img-fotki.yandex.ru/get/9798/230070907.2a/0_c8c33_a3245604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2571744"/>
            <a:ext cx="4762500" cy="394335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Text Box 19"/>
          <p:cNvSpPr txBox="1">
            <a:spLocks noChangeArrowheads="1"/>
          </p:cNvSpPr>
          <p:nvPr/>
        </p:nvSpPr>
        <p:spPr bwMode="auto">
          <a:xfrm>
            <a:off x="3428992" y="428604"/>
            <a:ext cx="5548314" cy="60016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Викторина  состоит из 4-х категорий: </a:t>
            </a:r>
            <a:r>
              <a:rPr lang="ru-RU" alt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насекомые, </a:t>
            </a:r>
            <a:r>
              <a:rPr lang="ru-RU" altLang="ru-RU" sz="2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растения,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животные, </a:t>
            </a:r>
            <a:r>
              <a:rPr lang="ru-RU" alt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птицы.</a:t>
            </a:r>
            <a:endParaRPr lang="en-US" alt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Класс делится на 2-3 команды.</a:t>
            </a:r>
          </a:p>
          <a:p>
            <a:pPr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Команды по очереди выбирают  номер вопроса.</a:t>
            </a:r>
            <a:endParaRPr lang="ru-RU" alt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Читают загадку, дают устный ответ.</a:t>
            </a:r>
            <a:endParaRPr lang="ru-RU" alt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За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правильный ответ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баллов.</a:t>
            </a:r>
          </a:p>
          <a:p>
            <a:pPr eaLnBrk="1" hangingPunct="1"/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Чтобы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узнать правильный ответ,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нужно кликнуть мышкой 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номеру вопроса. </a:t>
            </a:r>
            <a:endParaRPr lang="ru-RU" alt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Команда получает дополнительные 5 баллов за дополнительную </a:t>
            </a:r>
            <a:r>
              <a:rPr lang="en-US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информацию об отгадываемом представителе и о его значении.</a:t>
            </a:r>
            <a:endParaRPr lang="ru-RU" alt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в конец 6">
            <a:hlinkClick r:id="" action="ppaction://hlinkshowjump?jump=nextslide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I:\Экологический калейдоскоп\Экологический калейдоскоп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2786058"/>
            <a:ext cx="3143240" cy="235743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85720" y="785794"/>
            <a:ext cx="328614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Правила викторины</a:t>
            </a:r>
            <a:endParaRPr lang="ru-RU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Меньше тигра, больше кошки, </a:t>
            </a:r>
            <a:br>
              <a:rPr lang="ru-RU" sz="2800" dirty="0" smtClean="0"/>
            </a:br>
            <a:r>
              <a:rPr lang="ru-RU" sz="2800" dirty="0" smtClean="0"/>
              <a:t>Над ушами – кисти-рожки.</a:t>
            </a:r>
            <a:br>
              <a:rPr lang="ru-RU" sz="2800" dirty="0" smtClean="0"/>
            </a:br>
            <a:r>
              <a:rPr lang="ru-RU" sz="2800" dirty="0" smtClean="0"/>
              <a:t>С виду кроток, но не верь: </a:t>
            </a:r>
            <a:br>
              <a:rPr lang="ru-RU" sz="2800" dirty="0" smtClean="0"/>
            </a:br>
            <a:r>
              <a:rPr lang="ru-RU" sz="2800" dirty="0" smtClean="0"/>
              <a:t>Страшен в гневе этот зверь!</a:t>
            </a:r>
            <a:endParaRPr lang="en-US" altLang="ru-RU" sz="2800" dirty="0" smtClean="0"/>
          </a:p>
        </p:txBody>
      </p:sp>
      <p:sp>
        <p:nvSpPr>
          <p:cNvPr id="3174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175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35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986" name="AutoShape 2" descr="https://avatanplus.com/files/resources/original/57e12445d28851574775b0e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87" name="Picture 3" descr="C:\Documents and Settings\Admin\Рабочий стол\i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85852" y="2357430"/>
            <a:ext cx="6667961" cy="428468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None/>
            </a:pPr>
            <a:endParaRPr lang="en-US" sz="2800" dirty="0" smtClean="0"/>
          </a:p>
          <a:p>
            <a:pPr algn="ctr">
              <a:lnSpc>
                <a:spcPct val="80000"/>
              </a:lnSpc>
              <a:buNone/>
            </a:pPr>
            <a:r>
              <a:rPr lang="ru-RU" sz="2800" dirty="0" smtClean="0"/>
              <a:t>Дерево в лесу растёт.</a:t>
            </a:r>
            <a:br>
              <a:rPr lang="ru-RU" sz="2800" dirty="0" smtClean="0"/>
            </a:br>
            <a:r>
              <a:rPr lang="ru-RU" sz="2800" dirty="0" smtClean="0"/>
              <a:t>Цвет зелёный круглый год.</a:t>
            </a:r>
            <a:br>
              <a:rPr lang="ru-RU" sz="2800" dirty="0" smtClean="0"/>
            </a:br>
            <a:r>
              <a:rPr lang="ru-RU" sz="2800" dirty="0" smtClean="0"/>
              <a:t>Вместо листика иголка.</a:t>
            </a:r>
            <a:br>
              <a:rPr lang="ru-RU" sz="2800" dirty="0" smtClean="0"/>
            </a:br>
            <a:r>
              <a:rPr lang="ru-RU" sz="2800" dirty="0" smtClean="0"/>
              <a:t>Распушила ветки ...</a:t>
            </a:r>
            <a:endParaRPr lang="ru-RU" altLang="ru-RU" sz="2800" dirty="0" smtClean="0"/>
          </a:p>
        </p:txBody>
      </p:sp>
      <p:sp>
        <p:nvSpPr>
          <p:cNvPr id="3277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277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2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62" name="Picture 2" descr="http://img13.deviantart.net/e142/i/2012/268/5/9/pine_tree_png_by_paradise234-d5fvhyc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488" y="2543935"/>
            <a:ext cx="3286148" cy="431406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Есть у родственницы ёлки</a:t>
            </a:r>
            <a:br>
              <a:rPr lang="ru-RU" sz="2800" dirty="0" smtClean="0"/>
            </a:br>
            <a:r>
              <a:rPr lang="ru-RU" sz="2800" dirty="0" smtClean="0"/>
              <a:t>Неколючие иголки,</a:t>
            </a:r>
            <a:br>
              <a:rPr lang="ru-RU" sz="2800" dirty="0" smtClean="0"/>
            </a:br>
            <a:r>
              <a:rPr lang="ru-RU" sz="2800" dirty="0" smtClean="0"/>
              <a:t>Но, в отличие от ёлки,</a:t>
            </a:r>
            <a:br>
              <a:rPr lang="ru-RU" sz="2800" dirty="0" smtClean="0"/>
            </a:br>
            <a:r>
              <a:rPr lang="ru-RU" sz="2800" dirty="0" smtClean="0"/>
              <a:t>Опадают те иголки.</a:t>
            </a:r>
            <a:endParaRPr lang="ru-RU" altLang="ru-RU" sz="2800" dirty="0" smtClean="0"/>
          </a:p>
        </p:txBody>
      </p:sp>
      <p:sp>
        <p:nvSpPr>
          <p:cNvPr id="3379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379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6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14" name="AutoShape 2" descr="https://im3-tub-ru.yandex.net/i?id=c7819774785f15e8013d3a252fef9d15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 descr="https://img3.stockfresh.com/files/f/filipok/m/92/1840944_stock-photo-pin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 descr="C:\Documents and Settings\Admin\Рабочий стол\3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000" t="3500" r="7500"/>
          <a:stretch>
            <a:fillRect/>
          </a:stretch>
        </p:blipFill>
        <p:spPr bwMode="auto">
          <a:xfrm>
            <a:off x="3143240" y="2714620"/>
            <a:ext cx="3000396" cy="3939295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7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</a:pPr>
            <a:endParaRPr lang="en-US" sz="2800" dirty="0" smtClean="0"/>
          </a:p>
          <a:p>
            <a:pPr algn="ctr">
              <a:lnSpc>
                <a:spcPct val="90000"/>
              </a:lnSpc>
              <a:buNone/>
            </a:pPr>
            <a:r>
              <a:rPr lang="ru-RU" sz="2800" dirty="0" smtClean="0"/>
              <a:t>Всем давным-давно известно,</a:t>
            </a:r>
            <a:br>
              <a:rPr lang="ru-RU" sz="2800" dirty="0" smtClean="0"/>
            </a:br>
            <a:r>
              <a:rPr lang="ru-RU" sz="2800" dirty="0" smtClean="0"/>
              <a:t>Эта девушка прелестна.</a:t>
            </a:r>
            <a:br>
              <a:rPr lang="ru-RU" sz="2800" dirty="0" smtClean="0"/>
            </a:br>
            <a:r>
              <a:rPr lang="ru-RU" sz="2800" dirty="0" smtClean="0"/>
              <a:t>Выше всех в тайге она,</a:t>
            </a:r>
            <a:br>
              <a:rPr lang="ru-RU" sz="2800" dirty="0" smtClean="0"/>
            </a:br>
            <a:r>
              <a:rPr lang="ru-RU" sz="2800" dirty="0" smtClean="0"/>
              <a:t>Это - стройная ...</a:t>
            </a:r>
            <a:endParaRPr lang="ru-RU" altLang="ru-RU" sz="2800" b="1" dirty="0" smtClean="0">
              <a:solidFill>
                <a:srgbClr val="336600"/>
              </a:solidFill>
            </a:endParaRPr>
          </a:p>
        </p:txBody>
      </p:sp>
      <p:sp>
        <p:nvSpPr>
          <p:cNvPr id="3482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482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10</a:t>
            </a:r>
          </a:p>
        </p:txBody>
      </p:sp>
      <p:sp>
        <p:nvSpPr>
          <p:cNvPr id="18" name="Управляющая кнопка: в конец 17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8" name="AutoShape 4" descr="https://im0-tub-ru.yandex.net/i?id=19440a92156a55b24ec2959b9f267579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 descr="C:\Documents and Settings\Admin\Рабочий стол\y293931POfbXdV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2714620"/>
            <a:ext cx="3000396" cy="381281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8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</a:pPr>
            <a:endParaRPr lang="en-US" sz="2800" dirty="0" smtClean="0"/>
          </a:p>
          <a:p>
            <a:pPr algn="ctr">
              <a:lnSpc>
                <a:spcPct val="90000"/>
              </a:lnSpc>
              <a:buNone/>
            </a:pPr>
            <a:r>
              <a:rPr lang="ru-RU" sz="2800" dirty="0" smtClean="0"/>
              <a:t>Белоствольные красавицы</a:t>
            </a:r>
            <a:br>
              <a:rPr lang="ru-RU" sz="2800" dirty="0" smtClean="0"/>
            </a:br>
            <a:r>
              <a:rPr lang="ru-RU" sz="2800" dirty="0" smtClean="0"/>
              <a:t>Дружно встали у дорожки,</a:t>
            </a:r>
            <a:br>
              <a:rPr lang="ru-RU" sz="2800" dirty="0" smtClean="0"/>
            </a:br>
            <a:r>
              <a:rPr lang="ru-RU" sz="2800" dirty="0" smtClean="0"/>
              <a:t>Книзу веточки спускаются,</a:t>
            </a:r>
            <a:br>
              <a:rPr lang="ru-RU" sz="2800" dirty="0" smtClean="0"/>
            </a:br>
            <a:r>
              <a:rPr lang="ru-RU" sz="2800" dirty="0" smtClean="0"/>
              <a:t>А на веточках сережки.</a:t>
            </a:r>
            <a:endParaRPr lang="ru-RU" altLang="ru-RU" sz="2800" b="1" dirty="0" smtClean="0">
              <a:solidFill>
                <a:srgbClr val="336600"/>
              </a:solidFill>
            </a:endParaRPr>
          </a:p>
        </p:txBody>
      </p:sp>
      <p:sp>
        <p:nvSpPr>
          <p:cNvPr id="3584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584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18</a:t>
            </a:r>
          </a:p>
        </p:txBody>
      </p:sp>
      <p:sp>
        <p:nvSpPr>
          <p:cNvPr id="18" name="Управляющая кнопка: в конец 17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818" name="Picture 2" descr="http://aacerflooring.net/wp-content/uploads/2012/10/Yellow-Birch-bg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EFF0F4"/>
              </a:clrFrom>
              <a:clrTo>
                <a:srgbClr val="EFF0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430419"/>
            <a:ext cx="3000396" cy="4141853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8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Малы и неказисты</a:t>
            </a:r>
            <a:br>
              <a:rPr lang="ru-RU" sz="2800" dirty="0" smtClean="0"/>
            </a:br>
            <a:r>
              <a:rPr lang="ru-RU" sz="2800" dirty="0" smtClean="0"/>
              <a:t>И скромно зеленеют,</a:t>
            </a:r>
            <a:br>
              <a:rPr lang="ru-RU" sz="2800" dirty="0" smtClean="0"/>
            </a:br>
            <a:r>
              <a:rPr lang="ru-RU" sz="2800" dirty="0" smtClean="0"/>
              <a:t>Но осенью их листья</a:t>
            </a:r>
            <a:br>
              <a:rPr lang="ru-RU" sz="2800" dirty="0" smtClean="0"/>
            </a:br>
            <a:r>
              <a:rPr lang="ru-RU" sz="2800" dirty="0" smtClean="0"/>
              <a:t>И ягоды краснеют.</a:t>
            </a:r>
            <a:endParaRPr lang="ru-RU" altLang="ru-RU" sz="2800" b="1" dirty="0" smtClean="0">
              <a:solidFill>
                <a:srgbClr val="336600"/>
              </a:solidFill>
            </a:endParaRPr>
          </a:p>
        </p:txBody>
      </p:sp>
      <p:sp>
        <p:nvSpPr>
          <p:cNvPr id="3686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687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26</a:t>
            </a:r>
          </a:p>
        </p:txBody>
      </p:sp>
      <p:sp>
        <p:nvSpPr>
          <p:cNvPr id="18" name="Управляющая кнопка: в конец 17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70" name="AutoShape 2" descr="http://%D1%81%D0%B5%D0%B7%D0%BE%D0%BD%D1%8B-%D0%B3%D0%BE%D0%B4%D0%B0.%D1%80%D1%84/sites/default/files/images/detym/igra_rybina_derev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1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54" y="2463995"/>
            <a:ext cx="4500576" cy="4179715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0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И гадать не надо даже -</a:t>
            </a:r>
            <a:br>
              <a:rPr lang="ru-RU" sz="2800" dirty="0" smtClean="0"/>
            </a:br>
            <a:r>
              <a:rPr lang="ru-RU" sz="2800" dirty="0" smtClean="0"/>
              <a:t>Тут же, сразу назовём,</a:t>
            </a:r>
            <a:br>
              <a:rPr lang="ru-RU" sz="2800" dirty="0" smtClean="0"/>
            </a:br>
            <a:r>
              <a:rPr lang="ru-RU" sz="2800" dirty="0" smtClean="0"/>
              <a:t>Если только кто подскажет </a:t>
            </a:r>
            <a:br>
              <a:rPr lang="ru-RU" sz="2800" dirty="0" smtClean="0"/>
            </a:br>
            <a:r>
              <a:rPr lang="ru-RU" sz="2800" dirty="0" smtClean="0"/>
              <a:t>То, что жёлуди на нем!</a:t>
            </a:r>
            <a:endParaRPr lang="ru-RU" altLang="ru-RU" sz="2800" b="1" dirty="0" smtClean="0">
              <a:solidFill>
                <a:srgbClr val="336600"/>
              </a:solidFill>
            </a:endParaRPr>
          </a:p>
        </p:txBody>
      </p:sp>
      <p:sp>
        <p:nvSpPr>
          <p:cNvPr id="3789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789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29</a:t>
            </a:r>
          </a:p>
        </p:txBody>
      </p:sp>
      <p:sp>
        <p:nvSpPr>
          <p:cNvPr id="18" name="Управляющая кнопка: в конец 17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2" name="Picture 2" descr="http://ronhaley.com/24/family-tree-clipart-28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2643182"/>
            <a:ext cx="4515942" cy="3900482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8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dirty="0" smtClean="0"/>
              <a:t>    </a:t>
            </a:r>
            <a:r>
              <a:rPr lang="ru-RU" sz="2800" dirty="0" smtClean="0"/>
              <a:t>Легко дыша в моей тени,</a:t>
            </a:r>
            <a:br>
              <a:rPr lang="ru-RU" sz="2800" dirty="0" smtClean="0"/>
            </a:br>
            <a:r>
              <a:rPr lang="ru-RU" sz="2800" dirty="0" smtClean="0"/>
              <a:t>Меня ты летом часто хвалишь,</a:t>
            </a:r>
            <a:br>
              <a:rPr lang="ru-RU" sz="2800" dirty="0" smtClean="0"/>
            </a:br>
            <a:r>
              <a:rPr lang="ru-RU" sz="2800" dirty="0" smtClean="0"/>
              <a:t>Но буквы переставь мои -</a:t>
            </a:r>
            <a:br>
              <a:rPr lang="ru-RU" sz="2800" dirty="0" smtClean="0"/>
            </a:br>
            <a:r>
              <a:rPr lang="ru-RU" sz="2800" dirty="0" smtClean="0"/>
              <a:t>И целый лес ты мною свалишь.</a:t>
            </a:r>
          </a:p>
        </p:txBody>
      </p:sp>
      <p:sp>
        <p:nvSpPr>
          <p:cNvPr id="3891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891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34</a:t>
            </a:r>
          </a:p>
        </p:txBody>
      </p:sp>
      <p:sp>
        <p:nvSpPr>
          <p:cNvPr id="17" name="Управляющая кнопка: в конец 16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4" name="Picture 2" descr="http://images.fineartamerica.com/images-medium-large/mature-maple-tree-elena-elisseeva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2328037"/>
            <a:ext cx="4643470" cy="4529963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8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2800" dirty="0" smtClean="0"/>
              <a:t>И зимой ей не сидится:</a:t>
            </a:r>
            <a:br>
              <a:rPr lang="ru-RU" sz="2800" dirty="0" smtClean="0"/>
            </a:br>
            <a:r>
              <a:rPr lang="ru-RU" sz="2800" dirty="0" smtClean="0"/>
              <a:t>Над моим окном кружится,</a:t>
            </a:r>
            <a:br>
              <a:rPr lang="ru-RU" sz="2800" dirty="0" smtClean="0"/>
            </a:br>
            <a:r>
              <a:rPr lang="ru-RU" sz="2800" dirty="0" smtClean="0"/>
              <a:t>Хлебных крошек и пшеницы</a:t>
            </a:r>
            <a:br>
              <a:rPr lang="ru-RU" sz="2800" dirty="0" smtClean="0"/>
            </a:br>
            <a:r>
              <a:rPr lang="ru-RU" sz="2800" dirty="0" smtClean="0"/>
              <a:t>Просит к завтраку... </a:t>
            </a:r>
            <a:endParaRPr lang="ru-RU" altLang="ru-RU" sz="2800" b="1" dirty="0" smtClean="0">
              <a:solidFill>
                <a:srgbClr val="002060"/>
              </a:solidFill>
            </a:endParaRPr>
          </a:p>
        </p:txBody>
      </p:sp>
      <p:sp>
        <p:nvSpPr>
          <p:cNvPr id="3994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994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4</a:t>
            </a:r>
          </a:p>
        </p:txBody>
      </p:sp>
      <p:sp>
        <p:nvSpPr>
          <p:cNvPr id="18" name="Управляющая кнопка: в конец 17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2" name="Picture 2" descr="http://www.playcast.ru/uploads/2014/11/11/1058420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2714620"/>
            <a:ext cx="7620000" cy="39719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9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800" dirty="0" smtClean="0"/>
              <a:t>В лесу, под щебет, звон и свист,</a:t>
            </a:r>
            <a:br>
              <a:rPr lang="ru-RU" sz="2800" dirty="0" smtClean="0"/>
            </a:br>
            <a:r>
              <a:rPr lang="ru-RU" sz="2800" dirty="0" smtClean="0"/>
              <a:t>Стучит лесной телеграфист:</a:t>
            </a:r>
            <a:br>
              <a:rPr lang="ru-RU" sz="2800" dirty="0" smtClean="0"/>
            </a:br>
            <a:r>
              <a:rPr lang="ru-RU" sz="2800" dirty="0" smtClean="0"/>
              <a:t>"Здорово, дрозд, приятель!"</a:t>
            </a:r>
            <a:br>
              <a:rPr lang="ru-RU" sz="2800" dirty="0" smtClean="0"/>
            </a:br>
            <a:r>
              <a:rPr lang="ru-RU" sz="2800" dirty="0" smtClean="0"/>
              <a:t>И ставит подпись ...</a:t>
            </a:r>
            <a:endParaRPr lang="ru-RU" altLang="ru-RU" sz="2800" dirty="0" smtClean="0"/>
          </a:p>
        </p:txBody>
      </p:sp>
      <p:sp>
        <p:nvSpPr>
          <p:cNvPr id="4096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096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8</a:t>
            </a:r>
          </a:p>
        </p:txBody>
      </p:sp>
      <p:sp>
        <p:nvSpPr>
          <p:cNvPr id="18" name="Управляющая кнопка: в конец 17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554" name="AutoShape 2" descr="https://img-fotki.yandex.ru/get/15521/200418627.44/0_115622_77177d91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5" name="Picture 3" descr="C:\Documents and Settings\Admin\Рабочий стол\i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2786058"/>
            <a:ext cx="5000660" cy="368140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57158" y="49214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39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57158" y="279719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0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57158" y="1644669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1" name="AutoShape 4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81121" y="3948132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2" name="AutoShape 4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05083" y="5100657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3" name="AutoShape 4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81121" y="1644669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4" name="AutoShape 5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05083" y="279719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5" name="AutoShape 5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29046" y="3948132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6" name="AutoShape 5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53008" y="5100657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7" name="AutoShape 5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81121" y="279719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8" name="AutoShape 5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05083" y="3948132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9" name="AutoShape 5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29046" y="5100657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0" name="AutoShape 5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81121" y="49214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1" name="AutoShape 5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05083" y="1644669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2" name="AutoShape 5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29046" y="279719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3" name="AutoShape 5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53008" y="3948132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4" name="AutoShape 6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76971" y="5100657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5" name="AutoShape 6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805083" y="49214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6" name="AutoShape 6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29046" y="1644669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7" name="AutoShape 6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53008" y="279719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8" name="AutoShape 6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76971" y="3948132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59" name="AutoShape 6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00933" y="5100657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0" name="AutoShape 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029046" y="49214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1" name="AutoShape 6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53008" y="1644669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2" name="AutoShape 6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76971" y="279719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3" name="AutoShape 6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00933" y="3948132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4" name="AutoShape 7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53008" y="49214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5" name="AutoShape 7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76971" y="1644669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6" name="AutoShape 7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00933" y="279719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7" name="AutoShape 7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76971" y="492144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8" name="AutoShape 7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00933" y="1644669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69" name="AutoShape 7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57158" y="5100657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70" name="AutoShape 7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00933" y="492144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71" name="AutoShape 8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57158" y="3948132"/>
            <a:ext cx="1042988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72" name="AutoShape 8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81121" y="5100657"/>
            <a:ext cx="1042987" cy="1042987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5685" name="WordArt 85" descr="Орех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165446" y="708044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3</a:t>
            </a:r>
          </a:p>
        </p:txBody>
      </p:sp>
      <p:sp>
        <p:nvSpPr>
          <p:cNvPr id="25686" name="WordArt 86" descr="Орех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17521" y="1860569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8</a:t>
            </a:r>
          </a:p>
        </p:txBody>
      </p:sp>
      <p:sp>
        <p:nvSpPr>
          <p:cNvPr id="25690" name="WordArt 90" descr="Орех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061296" y="708044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7</a:t>
            </a:r>
          </a:p>
        </p:txBody>
      </p:sp>
      <p:sp>
        <p:nvSpPr>
          <p:cNvPr id="25691" name="WordArt 91" descr="Орех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37333" y="708044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6</a:t>
            </a:r>
          </a:p>
        </p:txBody>
      </p:sp>
      <p:sp>
        <p:nvSpPr>
          <p:cNvPr id="25692" name="WordArt 92" descr="Орех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613371" y="708044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5</a:t>
            </a:r>
          </a:p>
        </p:txBody>
      </p:sp>
      <p:sp>
        <p:nvSpPr>
          <p:cNvPr id="25693" name="WordArt 93" descr="Орех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389408" y="708044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4</a:t>
            </a:r>
          </a:p>
        </p:txBody>
      </p:sp>
      <p:sp>
        <p:nvSpPr>
          <p:cNvPr id="25694" name="WordArt 94" descr="Орех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17521" y="708044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</a:t>
            </a:r>
          </a:p>
        </p:txBody>
      </p:sp>
      <p:sp>
        <p:nvSpPr>
          <p:cNvPr id="25695" name="WordArt 95" descr="Орех">
            <a:hlinkClick r:id="rId1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941483" y="708044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</a:t>
            </a:r>
          </a:p>
        </p:txBody>
      </p:sp>
      <p:sp>
        <p:nvSpPr>
          <p:cNvPr id="25696" name="WordArt 96" descr="Орех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020983" y="1860569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10</a:t>
            </a:r>
          </a:p>
        </p:txBody>
      </p:sp>
      <p:sp>
        <p:nvSpPr>
          <p:cNvPr id="25697" name="WordArt 97" descr="Орех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244946" y="1860569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11</a:t>
            </a:r>
          </a:p>
        </p:txBody>
      </p:sp>
      <p:sp>
        <p:nvSpPr>
          <p:cNvPr id="25698" name="WordArt 98" descr="Орех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941483" y="1860569"/>
            <a:ext cx="2873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9</a:t>
            </a:r>
          </a:p>
        </p:txBody>
      </p:sp>
      <p:sp>
        <p:nvSpPr>
          <p:cNvPr id="25720" name="WordArt 120" descr="Орех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68908" y="1860569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12</a:t>
            </a:r>
          </a:p>
        </p:txBody>
      </p:sp>
      <p:sp>
        <p:nvSpPr>
          <p:cNvPr id="25721" name="WordArt 121" descr="Орех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020983" y="3013094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17</a:t>
            </a:r>
          </a:p>
        </p:txBody>
      </p:sp>
      <p:sp>
        <p:nvSpPr>
          <p:cNvPr id="25722" name="WordArt 122" descr="Орех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92871" y="1860569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13</a:t>
            </a:r>
          </a:p>
        </p:txBody>
      </p:sp>
      <p:sp>
        <p:nvSpPr>
          <p:cNvPr id="25723" name="WordArt 123" descr="Орех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797021" y="3013094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16</a:t>
            </a:r>
          </a:p>
        </p:txBody>
      </p:sp>
      <p:sp>
        <p:nvSpPr>
          <p:cNvPr id="25724" name="WordArt 124" descr="Орех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3058" y="3013094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15</a:t>
            </a:r>
          </a:p>
        </p:txBody>
      </p:sp>
      <p:sp>
        <p:nvSpPr>
          <p:cNvPr id="25725" name="WordArt 125" descr="Орех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18421" y="1860569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14</a:t>
            </a:r>
          </a:p>
        </p:txBody>
      </p:sp>
      <p:sp>
        <p:nvSpPr>
          <p:cNvPr id="25726" name="WordArt 126" descr="Орех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244946" y="3013094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18</a:t>
            </a:r>
          </a:p>
        </p:txBody>
      </p:sp>
      <p:sp>
        <p:nvSpPr>
          <p:cNvPr id="25727" name="WordArt 127" descr="Орех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92871" y="3013094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20</a:t>
            </a:r>
          </a:p>
        </p:txBody>
      </p:sp>
      <p:sp>
        <p:nvSpPr>
          <p:cNvPr id="25728" name="WordArt 128" descr="Орех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68908" y="3013094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19</a:t>
            </a:r>
          </a:p>
        </p:txBody>
      </p:sp>
      <p:sp>
        <p:nvSpPr>
          <p:cNvPr id="25729" name="WordArt 129" descr="Орех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797021" y="4165619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23</a:t>
            </a:r>
          </a:p>
        </p:txBody>
      </p:sp>
      <p:sp>
        <p:nvSpPr>
          <p:cNvPr id="25730" name="WordArt 130" descr="Орех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3058" y="4165619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22</a:t>
            </a:r>
          </a:p>
        </p:txBody>
      </p:sp>
      <p:sp>
        <p:nvSpPr>
          <p:cNvPr id="25731" name="WordArt 131" descr="Орех">
            <a:hlinkClick r:id="rId2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18421" y="3013094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21</a:t>
            </a:r>
          </a:p>
        </p:txBody>
      </p:sp>
      <p:sp>
        <p:nvSpPr>
          <p:cNvPr id="25732" name="WordArt 132" descr="Орех">
            <a:hlinkClick r:id="rId2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797021" y="5316557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30</a:t>
            </a:r>
          </a:p>
        </p:txBody>
      </p:sp>
      <p:sp>
        <p:nvSpPr>
          <p:cNvPr id="25733" name="WordArt 133" descr="Орех">
            <a:hlinkClick r:id="rId2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3058" y="5316557"/>
            <a:ext cx="5762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29</a:t>
            </a:r>
          </a:p>
        </p:txBody>
      </p:sp>
      <p:sp>
        <p:nvSpPr>
          <p:cNvPr id="25734" name="WordArt 134" descr="Орех">
            <a:hlinkClick r:id="rId2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18421" y="4165619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28</a:t>
            </a:r>
          </a:p>
        </p:txBody>
      </p:sp>
      <p:sp>
        <p:nvSpPr>
          <p:cNvPr id="25735" name="WordArt 135" descr="Орех">
            <a:hlinkClick r:id="rId3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92871" y="4165619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27</a:t>
            </a:r>
          </a:p>
        </p:txBody>
      </p:sp>
      <p:sp>
        <p:nvSpPr>
          <p:cNvPr id="25736" name="WordArt 136" descr="Орех">
            <a:hlinkClick r:id="rId3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68908" y="4165619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26</a:t>
            </a:r>
          </a:p>
        </p:txBody>
      </p:sp>
      <p:sp>
        <p:nvSpPr>
          <p:cNvPr id="25737" name="WordArt 137" descr="Орех">
            <a:hlinkClick r:id="rId3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244946" y="4165619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25</a:t>
            </a:r>
          </a:p>
        </p:txBody>
      </p:sp>
      <p:sp>
        <p:nvSpPr>
          <p:cNvPr id="25738" name="WordArt 138" descr="Орех">
            <a:hlinkClick r:id="rId3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020983" y="4165619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24</a:t>
            </a:r>
          </a:p>
        </p:txBody>
      </p:sp>
      <p:sp>
        <p:nvSpPr>
          <p:cNvPr id="25739" name="WordArt 139" descr="Орех">
            <a:hlinkClick r:id="rId3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18421" y="5316557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35</a:t>
            </a:r>
          </a:p>
        </p:txBody>
      </p:sp>
      <p:sp>
        <p:nvSpPr>
          <p:cNvPr id="25740" name="WordArt 140" descr="Орех">
            <a:hlinkClick r:id="rId3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692871" y="5316557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34</a:t>
            </a:r>
          </a:p>
        </p:txBody>
      </p:sp>
      <p:sp>
        <p:nvSpPr>
          <p:cNvPr id="25741" name="WordArt 141" descr="Орех">
            <a:hlinkClick r:id="rId3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468908" y="5316557"/>
            <a:ext cx="576263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33</a:t>
            </a:r>
          </a:p>
        </p:txBody>
      </p:sp>
      <p:sp>
        <p:nvSpPr>
          <p:cNvPr id="25742" name="WordArt 142" descr="Орех">
            <a:hlinkClick r:id="rId3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092421" y="5316557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31</a:t>
            </a:r>
          </a:p>
        </p:txBody>
      </p:sp>
      <p:sp>
        <p:nvSpPr>
          <p:cNvPr id="25743" name="WordArt 143" descr="Орех">
            <a:hlinkClick r:id="rId3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244946" y="5316557"/>
            <a:ext cx="576262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latin typeface="Book Antiqua"/>
              </a:rPr>
              <a:t>32</a:t>
            </a:r>
          </a:p>
        </p:txBody>
      </p:sp>
      <p:sp>
        <p:nvSpPr>
          <p:cNvPr id="72" name="Управляющая кнопка: в конец 71">
            <a:hlinkClick r:id="" action="ppaction://hlinkshowjump?jump=endshow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5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6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8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56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6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56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5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8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5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5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57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5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5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5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57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5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6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57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57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5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57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0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57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29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57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57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57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57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57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257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2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57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4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57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43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57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4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57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40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57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9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5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93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57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34"/>
                  </p:tgtEl>
                </p:cond>
              </p:nextCondLst>
            </p:seq>
          </p:childTnLst>
        </p:cTn>
      </p:par>
    </p:tnLst>
    <p:bldLst>
      <p:bldP spid="25685" grpId="0"/>
      <p:bldP spid="25686" grpId="0"/>
      <p:bldP spid="25690" grpId="0"/>
      <p:bldP spid="25691" grpId="0"/>
      <p:bldP spid="25692" grpId="0"/>
      <p:bldP spid="25693" grpId="0"/>
      <p:bldP spid="25694" grpId="0"/>
      <p:bldP spid="25695" grpId="0"/>
      <p:bldP spid="25696" grpId="0"/>
      <p:bldP spid="25697" grpId="0"/>
      <p:bldP spid="25698" grpId="0"/>
      <p:bldP spid="25720" grpId="0"/>
      <p:bldP spid="25721" grpId="0"/>
      <p:bldP spid="25722" grpId="0"/>
      <p:bldP spid="25723" grpId="0"/>
      <p:bldP spid="25724" grpId="0"/>
      <p:bldP spid="25725" grpId="0"/>
      <p:bldP spid="25726" grpId="0"/>
      <p:bldP spid="25727" grpId="0"/>
      <p:bldP spid="25728" grpId="0"/>
      <p:bldP spid="25729" grpId="0"/>
      <p:bldP spid="25730" grpId="0"/>
      <p:bldP spid="25731" grpId="0"/>
      <p:bldP spid="25732" grpId="0"/>
      <p:bldP spid="25733" grpId="0"/>
      <p:bldP spid="25734" grpId="0"/>
      <p:bldP spid="25735" grpId="0"/>
      <p:bldP spid="25736" grpId="0"/>
      <p:bldP spid="25737" grpId="0"/>
      <p:bldP spid="25738" grpId="0"/>
      <p:bldP spid="25739" grpId="0"/>
      <p:bldP spid="25740" grpId="0"/>
      <p:bldP spid="25741" grpId="0"/>
      <p:bldP spid="25742" grpId="0"/>
      <p:bldP spid="257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11188" y="476250"/>
            <a:ext cx="1042987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7107" name="WordArt 5" descr="Орех"/>
          <p:cNvSpPr>
            <a:spLocks noChangeArrowheads="1" noChangeShapeType="1" noTextEdit="1"/>
          </p:cNvSpPr>
          <p:nvPr/>
        </p:nvSpPr>
        <p:spPr bwMode="auto">
          <a:xfrm>
            <a:off x="827088" y="692150"/>
            <a:ext cx="57626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12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160000" y="360000"/>
            <a:ext cx="5400000" cy="2160000"/>
          </a:xfrm>
          <a:prstGeom prst="rect">
            <a:avLst/>
          </a:prstGeo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ts val="2400"/>
              </a:lnSpc>
              <a:spcBef>
                <a:spcPct val="20000"/>
              </a:spcBef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лету хватает мошек,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Хвостик - тонкие косицы,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Предсказать погоду может, -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Вам знакома эта птица. </a:t>
            </a:r>
            <a:endParaRPr kumimoji="0" lang="ru-RU" altLang="ru-RU" sz="28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в конец 12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6" name="Picture 2" descr="http://img-fotki.yandex.ru/get/4805/39663434.676/0_9ec9c_e6209035_X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71605" y="2683875"/>
            <a:ext cx="6282078" cy="381695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7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Хозяин лесной</a:t>
            </a:r>
            <a:br>
              <a:rPr lang="ru-RU" sz="2800" dirty="0" smtClean="0"/>
            </a:br>
            <a:r>
              <a:rPr lang="ru-RU" sz="2800" dirty="0" smtClean="0"/>
              <a:t>Просыпается весной,</a:t>
            </a:r>
            <a:br>
              <a:rPr lang="ru-RU" sz="2800" dirty="0" smtClean="0"/>
            </a:br>
            <a:r>
              <a:rPr lang="ru-RU" sz="2800" dirty="0" smtClean="0"/>
              <a:t>А зимой, под вьюжный вой,</a:t>
            </a:r>
            <a:br>
              <a:rPr lang="ru-RU" sz="2800" dirty="0" smtClean="0"/>
            </a:br>
            <a:r>
              <a:rPr lang="ru-RU" sz="2800" dirty="0" smtClean="0"/>
              <a:t>Спит в избушке снеговой.</a:t>
            </a:r>
            <a:endParaRPr lang="en-US" altLang="ru-RU" sz="2800" dirty="0" smtClean="0"/>
          </a:p>
        </p:txBody>
      </p:sp>
      <p:sp>
        <p:nvSpPr>
          <p:cNvPr id="3174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175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</a:t>
            </a:r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5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986" name="AutoShape 2" descr="https://avatanplus.com/files/resources/original/57e12445d28851574775b0e6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2" name="AutoShape 2" descr="https://image.jimcdn.com/app/cms/image/transf/none/path/sbcf19b689f680f55/image/ica287317f54f67e6/version/1444848831/imag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3" name="Picture 3" descr="C:\Documents and Settings\Admin\Рабочий стол\i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2643182"/>
            <a:ext cx="4832340" cy="39532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CC00">
              <a:alpha val="25882"/>
            </a:srgbClr>
          </a:solidFill>
          <a:ln w="57150" cmpd="thickThin">
            <a:solidFill>
              <a:srgbClr val="008000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None/>
            </a:pPr>
            <a:endParaRPr lang="en-US" sz="2800" dirty="0" smtClean="0"/>
          </a:p>
          <a:p>
            <a:pPr algn="ctr">
              <a:lnSpc>
                <a:spcPct val="80000"/>
              </a:lnSpc>
              <a:buNone/>
            </a:pPr>
            <a:r>
              <a:rPr lang="ru-RU" sz="2800" dirty="0" smtClean="0"/>
              <a:t>Каждый год на нём с охотой </a:t>
            </a:r>
            <a:br>
              <a:rPr lang="ru-RU" sz="2800" dirty="0" smtClean="0"/>
            </a:br>
            <a:r>
              <a:rPr lang="ru-RU" sz="2800" dirty="0" smtClean="0"/>
              <a:t>Вырастают вертолёты. </a:t>
            </a:r>
            <a:br>
              <a:rPr lang="ru-RU" sz="2800" dirty="0" smtClean="0"/>
            </a:br>
            <a:r>
              <a:rPr lang="ru-RU" sz="2800" dirty="0" smtClean="0"/>
              <a:t>Жаль, что каждый вертолёт </a:t>
            </a:r>
            <a:br>
              <a:rPr lang="ru-RU" sz="2800" dirty="0" smtClean="0"/>
            </a:br>
            <a:r>
              <a:rPr lang="ru-RU" sz="2800" dirty="0" smtClean="0"/>
              <a:t>На всего один полет.</a:t>
            </a:r>
            <a:endParaRPr lang="ru-RU" altLang="ru-RU" sz="2800" dirty="0" smtClean="0"/>
          </a:p>
        </p:txBody>
      </p:sp>
      <p:sp>
        <p:nvSpPr>
          <p:cNvPr id="3277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CC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277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85787" y="765175"/>
            <a:ext cx="571504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14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3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434" name="AutoShape 2" descr="http://ru.stockfresh.com/thumbs/angelp/4514403_%D0%BE%D1%81%D0%B5%D0%BD%D1%8C-%D0%BA%D0%BB%D0%B5%D0%BD-%D0%B4%D0%B5%D1%80%D0%B5%D0%B2%D0%BE-%D0%BF%D1%80%D0%B8%D0%B1%D1%8B%D0%BB%D1%8C-%D0%BD%D0%B0-%D0%B0%D0%BA%D1%86%D0%B8%D1%8E-10-%D0%B0%D0%BD%D0%BD%D0%BE%D1%82%D0%B0%D1%86%D0%B8%D1%8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5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371708"/>
            <a:ext cx="4286280" cy="4286280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>
            <a:normAutofit fontScale="77500" lnSpcReduction="20000"/>
          </a:bodyPr>
          <a:lstStyle/>
          <a:p>
            <a:pPr lvl="0" algn="ctr">
              <a:lnSpc>
                <a:spcPct val="120000"/>
              </a:lnSpc>
              <a:buNone/>
            </a:pPr>
            <a:r>
              <a:rPr lang="ru-RU" sz="3600" dirty="0" smtClean="0"/>
              <a:t>Все слепой меня считают</a:t>
            </a:r>
            <a:br>
              <a:rPr lang="ru-RU" sz="3600" dirty="0" smtClean="0"/>
            </a:br>
            <a:r>
              <a:rPr lang="ru-RU" sz="3600" dirty="0" smtClean="0"/>
              <a:t>Утром, днём. Но ночью я</a:t>
            </a:r>
            <a:br>
              <a:rPr lang="ru-RU" sz="3600" dirty="0" smtClean="0"/>
            </a:br>
            <a:r>
              <a:rPr lang="ru-RU" sz="3600" dirty="0" smtClean="0"/>
              <a:t>Вижу всех во тьме кромешной:</a:t>
            </a:r>
            <a:br>
              <a:rPr lang="ru-RU" sz="3600" dirty="0" smtClean="0"/>
            </a:br>
            <a:r>
              <a:rPr lang="ru-RU" sz="3600" dirty="0" smtClean="0"/>
              <a:t>Даже кроху муравья.</a:t>
            </a:r>
            <a:endParaRPr lang="ru-RU" altLang="ru-RU" sz="3600" dirty="0" smtClean="0">
              <a:solidFill>
                <a:srgbClr val="002060"/>
              </a:solidFill>
            </a:endParaRPr>
          </a:p>
          <a:p>
            <a:pPr algn="ctr">
              <a:lnSpc>
                <a:spcPct val="120000"/>
              </a:lnSpc>
              <a:buFontTx/>
              <a:buNone/>
            </a:pPr>
            <a:endParaRPr lang="ru-RU" altLang="ru-RU" sz="3600" b="1" dirty="0" smtClean="0">
              <a:solidFill>
                <a:srgbClr val="003366"/>
              </a:solidFill>
            </a:endParaRPr>
          </a:p>
        </p:txBody>
      </p:sp>
      <p:sp>
        <p:nvSpPr>
          <p:cNvPr id="4198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199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16</a:t>
            </a:r>
          </a:p>
        </p:txBody>
      </p:sp>
      <p:pic>
        <p:nvPicPr>
          <p:cNvPr id="11" name="Picture 2" descr="http://img15.deviantart.net/5f0e/i/2012/112/6/7/owl_png_by_lg_design-d4x9lcv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400300"/>
            <a:ext cx="8572500" cy="4457700"/>
          </a:xfrm>
          <a:prstGeom prst="rect">
            <a:avLst/>
          </a:prstGeom>
          <a:noFill/>
        </p:spPr>
      </p:pic>
      <p:sp>
        <p:nvSpPr>
          <p:cNvPr id="12" name="Управляющая кнопка: в конец 11">
            <a:hlinkClick r:id="rId5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9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0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500" y="571500"/>
            <a:ext cx="1042988" cy="107156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4301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Book Antiqua"/>
              </a:rPr>
              <a:t>20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2160000" y="360000"/>
            <a:ext cx="5400000" cy="2160000"/>
          </a:xfrm>
          <a:prstGeom prst="rect">
            <a:avLst/>
          </a:prstGeo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marL="342900" lvl="0" indent="-342900" algn="ctr">
              <a:lnSpc>
                <a:spcPts val="2400"/>
              </a:lnSpc>
              <a:spcBef>
                <a:spcPct val="20000"/>
              </a:spcBef>
              <a:defRPr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ctr">
              <a:lnSpc>
                <a:spcPts val="2400"/>
              </a:lnSpc>
              <a:spcBef>
                <a:spcPct val="20000"/>
              </a:spcBef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"Царем" ту птицу величают,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Хотя короны нет на ней.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многие, конечно, знают,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горы все подвластны ей. </a:t>
            </a:r>
            <a:endParaRPr lang="ru-RU" alt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правляющая кнопка: в конец 23">
            <a:hlinkClick r:id="rId3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www.playcast.ru/uploads/2017/02/26/2179989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469158"/>
            <a:ext cx="5929354" cy="410311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0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31372" y="360000"/>
            <a:ext cx="6626842" cy="2160000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Кто в лесу у нас гадает</a:t>
            </a:r>
            <a:br>
              <a:rPr lang="ru-RU" sz="2800" dirty="0" smtClean="0"/>
            </a:br>
            <a:r>
              <a:rPr lang="ru-RU" sz="2800" dirty="0" smtClean="0"/>
              <a:t>И про жизнь твою все знает?</a:t>
            </a:r>
            <a:br>
              <a:rPr lang="ru-RU" sz="2800" dirty="0" smtClean="0"/>
            </a:br>
            <a:r>
              <a:rPr lang="ru-RU" sz="2800" dirty="0" smtClean="0"/>
              <a:t>Прокукует, подсчитаешь,</a:t>
            </a:r>
            <a:br>
              <a:rPr lang="ru-RU" sz="2800" dirty="0" smtClean="0"/>
            </a:br>
            <a:r>
              <a:rPr lang="ru-RU" sz="2800" dirty="0" smtClean="0"/>
              <a:t>Сколько жить тебе узнаешь!</a:t>
            </a:r>
            <a:br>
              <a:rPr lang="ru-RU" sz="2800" dirty="0" smtClean="0"/>
            </a:br>
            <a:r>
              <a:rPr lang="ru-RU" sz="2800" dirty="0" smtClean="0"/>
              <a:t>Птичка, серая подружка,  А зовут её … </a:t>
            </a:r>
            <a:endParaRPr lang="ru-RU" altLang="ru-RU" sz="2800" b="1" dirty="0" smtClean="0">
              <a:solidFill>
                <a:srgbClr val="003300"/>
              </a:solidFill>
            </a:endParaRPr>
          </a:p>
          <a:p>
            <a:pPr algn="ctr" eaLnBrk="1" hangingPunct="1">
              <a:buFontTx/>
              <a:buNone/>
            </a:pPr>
            <a:endParaRPr lang="ru-RU" sz="2800" b="1" dirty="0" smtClean="0">
              <a:solidFill>
                <a:srgbClr val="660066"/>
              </a:solidFill>
            </a:endParaRPr>
          </a:p>
        </p:txBody>
      </p:sp>
      <p:sp>
        <p:nvSpPr>
          <p:cNvPr id="4403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403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24</a:t>
            </a:r>
          </a:p>
        </p:txBody>
      </p:sp>
      <p:sp>
        <p:nvSpPr>
          <p:cNvPr id="18" name="Управляющая кнопка: в конец 17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www.playcast.ru/uploads/2016/03/18/1787681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2595558"/>
            <a:ext cx="5429288" cy="398147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8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Вместе с этой чёрной птицей</a:t>
            </a:r>
            <a:br>
              <a:rPr lang="ru-RU" sz="2800" dirty="0" smtClean="0"/>
            </a:br>
            <a:r>
              <a:rPr lang="ru-RU" sz="2800" dirty="0" smtClean="0"/>
              <a:t>К нам весна в окно стучится.</a:t>
            </a:r>
            <a:br>
              <a:rPr lang="ru-RU" sz="2800" dirty="0" smtClean="0"/>
            </a:br>
            <a:r>
              <a:rPr lang="ru-RU" sz="2800" dirty="0" smtClean="0"/>
              <a:t>Зимнюю одежду прячь!</a:t>
            </a:r>
            <a:br>
              <a:rPr lang="ru-RU" sz="2800" dirty="0" smtClean="0"/>
            </a:br>
            <a:r>
              <a:rPr lang="ru-RU" sz="2800" dirty="0" smtClean="0"/>
              <a:t>Кто по пашне скачет? </a:t>
            </a:r>
            <a:endParaRPr lang="ru-RU" altLang="ru-RU" sz="2800" b="1" dirty="0" smtClean="0">
              <a:solidFill>
                <a:srgbClr val="003366"/>
              </a:solidFill>
            </a:endParaRPr>
          </a:p>
        </p:txBody>
      </p:sp>
      <p:sp>
        <p:nvSpPr>
          <p:cNvPr id="4506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506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28</a:t>
            </a:r>
          </a:p>
        </p:txBody>
      </p:sp>
      <p:sp>
        <p:nvSpPr>
          <p:cNvPr id="18" name="Управляющая кнопка: в конец 17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2" name="AutoShape 2" descr="https://im0-tub-ru.yandex.net/i?id=63af60d29a713d8bc67504cf4463a0fc&amp;n=33&amp;h=215&amp;w=38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4" name="Picture 4" descr="http://clipartbarn.com/wp-content/uploads/2016/10/Crow-images-download-pictures-clip-art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376195">
            <a:off x="874622" y="3071079"/>
            <a:ext cx="7313250" cy="32183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/>
          <a:lstStyle/>
          <a:p>
            <a:pPr algn="ctr">
              <a:buNone/>
              <a:defRPr/>
            </a:pPr>
            <a:r>
              <a:rPr lang="ru-RU" sz="2800" dirty="0" smtClean="0"/>
              <a:t>Кто в саду выводит трели</a:t>
            </a:r>
            <a:br>
              <a:rPr lang="ru-RU" sz="2800" dirty="0" smtClean="0"/>
            </a:br>
            <a:r>
              <a:rPr lang="ru-RU" sz="2800" dirty="0" smtClean="0"/>
              <a:t>На рожке и на свирели?</a:t>
            </a:r>
            <a:br>
              <a:rPr lang="ru-RU" sz="2800" dirty="0" smtClean="0"/>
            </a:br>
            <a:r>
              <a:rPr lang="ru-RU" sz="2800" dirty="0" smtClean="0"/>
              <a:t>Знать опять среди ветвей</a:t>
            </a:r>
            <a:br>
              <a:rPr lang="ru-RU" sz="2800" dirty="0" smtClean="0"/>
            </a:br>
            <a:r>
              <a:rPr lang="ru-RU" sz="2800" dirty="0" smtClean="0"/>
              <a:t>Поселился ...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608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608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32</a:t>
            </a:r>
          </a:p>
        </p:txBody>
      </p:sp>
      <p:sp>
        <p:nvSpPr>
          <p:cNvPr id="18" name="Управляющая кнопка: в конец 17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4" name="AutoShape 2" descr="https://im2-tub-ru.yandex.net/i?id=55e5917ae0a99ee9bd53baf2e9640329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2571744"/>
            <a:ext cx="4286280" cy="4011958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6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WordArt 5"/>
          <p:cNvSpPr>
            <a:spLocks noChangeArrowheads="1" noChangeShapeType="1" noTextEdit="1"/>
          </p:cNvSpPr>
          <p:nvPr/>
        </p:nvSpPr>
        <p:spPr bwMode="auto">
          <a:xfrm rot="-697116">
            <a:off x="1042988" y="3716338"/>
            <a:ext cx="5492750" cy="2087562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Как жаль! Как жаль!</a:t>
            </a:r>
          </a:p>
        </p:txBody>
      </p:sp>
      <p:sp>
        <p:nvSpPr>
          <p:cNvPr id="68614" name="WordArt 6"/>
          <p:cNvSpPr>
            <a:spLocks noChangeArrowheads="1" noChangeShapeType="1" noTextEdit="1"/>
          </p:cNvSpPr>
          <p:nvPr/>
        </p:nvSpPr>
        <p:spPr bwMode="auto">
          <a:xfrm>
            <a:off x="1979613" y="765175"/>
            <a:ext cx="6696075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Увы! </a:t>
            </a:r>
          </a:p>
          <a:p>
            <a:pPr algn="ctr"/>
            <a:r>
              <a:rPr lang="ru-RU" sz="3600" b="1" i="1" kern="10" dirty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Минус 5 баллов от общего количества!</a:t>
            </a:r>
          </a:p>
        </p:txBody>
      </p:sp>
      <p:sp>
        <p:nvSpPr>
          <p:cNvPr id="8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9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85787" y="765175"/>
            <a:ext cx="571504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33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10" name="Управляющая кнопка: в конец 9">
            <a:hlinkClick r:id="rId6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4000504"/>
            <a:ext cx="2286016" cy="2005979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  <p:bldP spid="68614" grpId="0" animBg="1"/>
      <p:bldP spid="68614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10" name="Picture 14" descr="http://weclipart.com/gimg/DDE98BC615A373D0/Grass_Ground_with_Flowers_PNG_Clipart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4572008"/>
            <a:ext cx="9144000" cy="2285992"/>
          </a:xfrm>
          <a:prstGeom prst="rect">
            <a:avLst/>
          </a:prstGeom>
          <a:noFill/>
        </p:spPr>
      </p:pic>
      <p:pic>
        <p:nvPicPr>
          <p:cNvPr id="55308" name="Picture 12" descr="http://potolki-design.com/images/gallery/catalog/babochki/bab-0087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43702" y="4572008"/>
            <a:ext cx="2027759" cy="195735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5302" name="Picture 6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917636"/>
            <a:ext cx="3786214" cy="2726074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928926" y="142852"/>
            <a:ext cx="62151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Радуюсь утру. Радуюсь солнцу.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Радуюсь я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голубым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небесам.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Радуюсь маленьким птичьим питомцам,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Травам, деревьям и нежным цветам.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Степям бескрайним, нивам зелёным,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снежных коронах высоким горам. 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Синему морю, бегущим волнам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ветром попутным к родным берегам.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Радуюсь зверю, радуюсь людям,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небе ночном восходящей звезде.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Пусть, как и я, также радостным будет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Всякий живущий на этой земле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в конец 3">
            <a:hlinkClick r:id="rId5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298" name="AutoShape 2" descr="https://im0-tub-ru.yandex.net/i?id=f59ce42c57bf95e96a1bcb1100a2fc9b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301" name="AutoShape 5" descr="https://im1-tub-ru.yandex.net/i?id=f0be0face905b3d4e833af8bb8c65377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3143240" y="4500570"/>
            <a:ext cx="928694" cy="64294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лако 11"/>
          <p:cNvSpPr/>
          <p:nvPr/>
        </p:nvSpPr>
        <p:spPr>
          <a:xfrm>
            <a:off x="357158" y="4071942"/>
            <a:ext cx="1000132" cy="78581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>
            <a:off x="357158" y="4857760"/>
            <a:ext cx="428628" cy="35719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304" name="Picture 8" descr="http://img-fotki.yandex.ru/get/9151/47407354.c93/0_12c81e_c8b89c26_orig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472" y="3357562"/>
            <a:ext cx="773087" cy="543738"/>
          </a:xfrm>
          <a:prstGeom prst="rect">
            <a:avLst/>
          </a:prstGeom>
          <a:noFill/>
        </p:spPr>
      </p:pic>
      <p:pic>
        <p:nvPicPr>
          <p:cNvPr id="55306" name="Picture 10" descr="http://by-anna.ucoz.ru/birds/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285852" y="2714620"/>
            <a:ext cx="1928826" cy="1192014"/>
          </a:xfrm>
          <a:prstGeom prst="rect">
            <a:avLst/>
          </a:prstGeom>
          <a:noFill/>
        </p:spPr>
      </p:pic>
      <p:sp>
        <p:nvSpPr>
          <p:cNvPr id="55312" name="AutoShape 16" descr="https://ds03.infourok.ru/uploads/ex/0ad8/0002f107-61f62a4f/hello_html_4ad31e0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13" name="Picture 17" descr="C:\Documents and Settings\Admin\Рабочий стол\i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390" y="785794"/>
            <a:ext cx="2898602" cy="2000264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buNone/>
            </a:pPr>
            <a:endParaRPr lang="en-US" sz="2800" dirty="0" smtClean="0"/>
          </a:p>
          <a:p>
            <a:pPr algn="ctr">
              <a:lnSpc>
                <a:spcPct val="80000"/>
              </a:lnSpc>
              <a:buNone/>
            </a:pPr>
            <a:r>
              <a:rPr lang="ru-RU" sz="2800" dirty="0" smtClean="0"/>
              <a:t>Спал цветок и вдруг проснулся –</a:t>
            </a:r>
            <a:br>
              <a:rPr lang="ru-RU" sz="2800" dirty="0" smtClean="0"/>
            </a:br>
            <a:r>
              <a:rPr lang="ru-RU" sz="2800" dirty="0" smtClean="0"/>
              <a:t>Больше спать не захотел.</a:t>
            </a:r>
            <a:br>
              <a:rPr lang="ru-RU" sz="2800" dirty="0" smtClean="0"/>
            </a:br>
            <a:r>
              <a:rPr lang="ru-RU" sz="2800" dirty="0" smtClean="0"/>
              <a:t>Шевельнулся, встрепенулся,</a:t>
            </a:r>
            <a:br>
              <a:rPr lang="ru-RU" sz="2800" dirty="0" smtClean="0"/>
            </a:br>
            <a:r>
              <a:rPr lang="ru-RU" sz="2800" dirty="0" smtClean="0"/>
              <a:t>Взвился вверх и улетел.</a:t>
            </a:r>
            <a:r>
              <a:rPr lang="ru-RU" altLang="ru-RU" sz="2800" b="1" dirty="0" smtClean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5365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5366" name="WordArt 7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</a:t>
            </a:r>
          </a:p>
        </p:txBody>
      </p:sp>
      <p:sp>
        <p:nvSpPr>
          <p:cNvPr id="15" name="Управляющая кнопка: в конец 14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3730" name="Picture 2" descr="http://www.clipartbest.com/cliparts/dcr/LLj/dcrLLjzgi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1802" y="2571744"/>
            <a:ext cx="3571900" cy="394140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6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ъект 1"/>
          <p:cNvSpPr>
            <a:spLocks noGrp="1"/>
          </p:cNvSpPr>
          <p:nvPr>
            <p:ph idx="1"/>
          </p:nvPr>
        </p:nvSpPr>
        <p:spPr>
          <a:xfrm>
            <a:off x="323850" y="1428736"/>
            <a:ext cx="8820150" cy="5141926"/>
          </a:xfrm>
        </p:spPr>
        <p:txBody>
          <a:bodyPr>
            <a:noAutofit/>
          </a:bodyPr>
          <a:lstStyle/>
          <a:p>
            <a:r>
              <a:rPr lang="ru-RU" altLang="ru-RU" sz="1400" dirty="0" smtClean="0">
                <a:hlinkClick r:id="rId2"/>
              </a:rPr>
              <a:t>Стихотворение</a:t>
            </a:r>
            <a:endParaRPr lang="ru-RU" altLang="ru-RU" sz="1400" dirty="0" smtClean="0"/>
          </a:p>
          <a:p>
            <a:r>
              <a:rPr lang="ru-RU" sz="1400" dirty="0" smtClean="0">
                <a:hlinkClick r:id="rId3"/>
              </a:rPr>
              <a:t>Загадки,</a:t>
            </a:r>
            <a:r>
              <a:rPr lang="ru-RU" sz="1400" dirty="0" smtClean="0"/>
              <a:t> </a:t>
            </a:r>
            <a:r>
              <a:rPr lang="en-US" sz="1400" dirty="0" smtClean="0"/>
              <a:t> </a:t>
            </a:r>
            <a:r>
              <a:rPr lang="ru-RU" sz="1400" dirty="0" smtClean="0">
                <a:hlinkClick r:id="rId4"/>
              </a:rPr>
              <a:t>загадки </a:t>
            </a:r>
            <a:r>
              <a:rPr lang="en-US" sz="1400" dirty="0" smtClean="0"/>
              <a:t>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5"/>
              </a:rPr>
              <a:t>Бабочка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6"/>
              </a:rPr>
              <a:t>Муравей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7"/>
              </a:rPr>
              <a:t>Пчела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8"/>
              </a:rPr>
              <a:t>Божья коровка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9"/>
              </a:rPr>
              <a:t>Шмель</a:t>
            </a:r>
            <a:r>
              <a:rPr lang="ru-RU" sz="1400" dirty="0" smtClean="0"/>
              <a:t>  </a:t>
            </a:r>
            <a:r>
              <a:rPr lang="ru-RU" sz="1400" dirty="0" smtClean="0">
                <a:hlinkClick r:id="rId10"/>
              </a:rPr>
              <a:t>Комар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11"/>
              </a:rPr>
              <a:t>Кузнечик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12"/>
              </a:rPr>
              <a:t>Лягушка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13"/>
              </a:rPr>
              <a:t>Лиса </a:t>
            </a:r>
            <a:endParaRPr lang="ru-RU" sz="1400" dirty="0" smtClean="0"/>
          </a:p>
          <a:p>
            <a:r>
              <a:rPr lang="ru-RU" sz="1400" dirty="0" smtClean="0">
                <a:hlinkClick r:id="rId14"/>
              </a:rPr>
              <a:t>Волк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15"/>
              </a:rPr>
              <a:t>Змея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16"/>
              </a:rPr>
              <a:t>Рысь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17"/>
              </a:rPr>
              <a:t>Синица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18"/>
              </a:rPr>
              <a:t>Дятел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19"/>
              </a:rPr>
              <a:t>Ласточка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0"/>
              </a:rPr>
              <a:t>Кукушка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1"/>
              </a:rPr>
              <a:t>Соловей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2"/>
              </a:rPr>
              <a:t>Медведь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3"/>
              </a:rPr>
              <a:t>Ель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4"/>
              </a:rPr>
              <a:t>Лиственница </a:t>
            </a:r>
            <a:endParaRPr lang="ru-RU" sz="1400" dirty="0" smtClean="0"/>
          </a:p>
          <a:p>
            <a:r>
              <a:rPr lang="ru-RU" sz="1400" dirty="0" smtClean="0">
                <a:hlinkClick r:id="rId25"/>
              </a:rPr>
              <a:t>Сосна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6"/>
              </a:rPr>
              <a:t>Береза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7"/>
              </a:rPr>
              <a:t>Рябина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8"/>
              </a:rPr>
              <a:t>Дуб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29"/>
              </a:rPr>
              <a:t>Липа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30"/>
              </a:rPr>
              <a:t>Клён 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31"/>
              </a:rPr>
              <a:t>Мальчик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32"/>
              </a:rPr>
              <a:t>Бабочки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33"/>
              </a:rPr>
              <a:t>Трава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34"/>
              </a:rPr>
              <a:t>Солнышко</a:t>
            </a:r>
            <a:r>
              <a:rPr lang="ru-RU" sz="1400" dirty="0" smtClean="0"/>
              <a:t> </a:t>
            </a:r>
            <a:r>
              <a:rPr lang="ru-RU" sz="1400" dirty="0" smtClean="0">
                <a:hlinkClick r:id="rId35"/>
              </a:rPr>
              <a:t>Фон презентации</a:t>
            </a:r>
            <a:endParaRPr lang="ru-RU" sz="1400" dirty="0" smtClean="0"/>
          </a:p>
          <a:p>
            <a:endParaRPr lang="ru-RU" altLang="ru-RU" sz="1000" dirty="0" smtClean="0"/>
          </a:p>
          <a:p>
            <a:endParaRPr lang="ru-RU" altLang="ru-RU" sz="1000" dirty="0" smtClean="0"/>
          </a:p>
        </p:txBody>
      </p:sp>
      <p:sp>
        <p:nvSpPr>
          <p:cNvPr id="51203" name="Заголовок 2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571480"/>
          </a:xfrm>
        </p:spPr>
        <p:txBody>
          <a:bodyPr/>
          <a:lstStyle/>
          <a:p>
            <a:r>
              <a:rPr lang="ru-RU" altLang="ru-RU" sz="2800" dirty="0" smtClean="0">
                <a:solidFill>
                  <a:srgbClr val="002060"/>
                </a:solidFill>
              </a:rPr>
              <a:t>Информационные источники:</a:t>
            </a:r>
          </a:p>
        </p:txBody>
      </p:sp>
      <p:sp>
        <p:nvSpPr>
          <p:cNvPr id="4" name="Управляющая кнопка: в конец 3">
            <a:hlinkClick r:id="rId36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</a:pPr>
            <a:endParaRPr lang="en-US" altLang="ru-RU" sz="2800" b="1" dirty="0" smtClean="0">
              <a:solidFill>
                <a:srgbClr val="000099"/>
              </a:solidFill>
            </a:endParaRPr>
          </a:p>
          <a:p>
            <a:pPr algn="ctr">
              <a:lnSpc>
                <a:spcPct val="90000"/>
              </a:lnSpc>
              <a:buNone/>
            </a:pPr>
            <a:r>
              <a:rPr lang="ru-RU" altLang="ru-RU" sz="2800" b="1" dirty="0" smtClean="0">
                <a:solidFill>
                  <a:srgbClr val="000099"/>
                </a:solidFill>
              </a:rPr>
              <a:t> </a:t>
            </a:r>
            <a:r>
              <a:rPr lang="ru-RU" sz="2800" dirty="0" smtClean="0"/>
              <a:t>На </a:t>
            </a:r>
            <a:r>
              <a:rPr lang="ru-RU" sz="2800" dirty="0" smtClean="0"/>
              <a:t>вид, конечно, мелковаты,</a:t>
            </a:r>
            <a:br>
              <a:rPr lang="ru-RU" sz="2800" dirty="0" smtClean="0"/>
            </a:br>
            <a:r>
              <a:rPr lang="ru-RU" sz="2800" dirty="0" smtClean="0"/>
              <a:t>Но всё, что можно, тащат в дом.</a:t>
            </a:r>
            <a:br>
              <a:rPr lang="ru-RU" sz="2800" dirty="0" smtClean="0"/>
            </a:br>
            <a:r>
              <a:rPr lang="ru-RU" sz="2800" dirty="0" smtClean="0"/>
              <a:t>Неугомонные ребята</a:t>
            </a:r>
            <a:br>
              <a:rPr lang="ru-RU" sz="2800" dirty="0" smtClean="0"/>
            </a:br>
            <a:r>
              <a:rPr lang="ru-RU" sz="2800" dirty="0" smtClean="0"/>
              <a:t>Вся жизнь их связана с трудом.</a:t>
            </a:r>
            <a:endParaRPr lang="ru-RU" altLang="ru-RU" sz="2800" b="1" dirty="0" smtClean="0">
              <a:solidFill>
                <a:srgbClr val="000099"/>
              </a:solidFill>
            </a:endParaRPr>
          </a:p>
        </p:txBody>
      </p:sp>
      <p:sp>
        <p:nvSpPr>
          <p:cNvPr id="16389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639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5</a:t>
            </a:r>
          </a:p>
        </p:txBody>
      </p:sp>
      <p:sp>
        <p:nvSpPr>
          <p:cNvPr id="16405" name="TextBox 2"/>
          <p:cNvSpPr txBox="1">
            <a:spLocks noChangeArrowheads="1"/>
          </p:cNvSpPr>
          <p:nvPr/>
        </p:nvSpPr>
        <p:spPr bwMode="auto">
          <a:xfrm>
            <a:off x="4932363" y="5084763"/>
            <a:ext cx="42116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6" name="Управляющая кнопка: в конец 15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685" name="AutoShape 5" descr="https://im3-tub-ru.yandex.net/i?id=560eab97ec510e5729f5befb819cec91-l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9634" name="AutoShape 2" descr="https://otvet.imgsmail.ru/download/5131348_e70b8c496e4aebbbc10002b7e91a6344_80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9635" name="Picture 3" descr="C:\Documents and Settings\Admin\Рабочий стол\5131348_e70b8c496e4aebbbc10002b7e91a6344_80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9371" y="2786058"/>
            <a:ext cx="6109897" cy="350046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  <a:buNone/>
            </a:pPr>
            <a:endParaRPr lang="en-US" sz="2800" b="1" dirty="0" smtClean="0">
              <a:solidFill>
                <a:srgbClr val="000099"/>
              </a:solidFill>
            </a:endParaRPr>
          </a:p>
          <a:p>
            <a:pPr algn="ctr">
              <a:lnSpc>
                <a:spcPct val="80000"/>
              </a:lnSpc>
              <a:buNone/>
            </a:pPr>
            <a:r>
              <a:rPr lang="ru-RU" sz="2800" dirty="0" smtClean="0"/>
              <a:t>Домовитая хозяйка</a:t>
            </a:r>
            <a:br>
              <a:rPr lang="ru-RU" sz="2800" dirty="0" smtClean="0"/>
            </a:br>
            <a:r>
              <a:rPr lang="ru-RU" sz="2800" dirty="0" smtClean="0"/>
              <a:t>Полетает над лужайкой,</a:t>
            </a:r>
            <a:br>
              <a:rPr lang="ru-RU" sz="2800" dirty="0" smtClean="0"/>
            </a:br>
            <a:r>
              <a:rPr lang="ru-RU" sz="2800" dirty="0" smtClean="0"/>
              <a:t>Похлопочет над цветком -</a:t>
            </a:r>
            <a:br>
              <a:rPr lang="ru-RU" sz="2800" dirty="0" smtClean="0"/>
            </a:br>
            <a:r>
              <a:rPr lang="ru-RU" sz="2800" dirty="0" smtClean="0"/>
              <a:t>Он поделится медком.</a:t>
            </a:r>
            <a:endParaRPr lang="ru-RU" altLang="ru-RU" sz="2800" b="1" dirty="0" smtClean="0">
              <a:solidFill>
                <a:srgbClr val="000099"/>
              </a:solidFill>
            </a:endParaRPr>
          </a:p>
        </p:txBody>
      </p:sp>
      <p:sp>
        <p:nvSpPr>
          <p:cNvPr id="1741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741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9</a:t>
            </a:r>
          </a:p>
        </p:txBody>
      </p:sp>
      <p:sp>
        <p:nvSpPr>
          <p:cNvPr id="17" name="Управляющая кнопка: в конец 16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9634" name="Picture 2" descr="http://www.medorod.ru/pchela600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28860" y="2571744"/>
            <a:ext cx="4500594" cy="400552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2800" b="1" dirty="0" smtClean="0">
              <a:solidFill>
                <a:srgbClr val="000099"/>
              </a:solidFill>
            </a:endParaRPr>
          </a:p>
          <a:p>
            <a:pPr algn="ctr">
              <a:lnSpc>
                <a:spcPct val="80000"/>
              </a:lnSpc>
              <a:buNone/>
            </a:pPr>
            <a:r>
              <a:rPr lang="ru-RU" sz="2800" dirty="0" smtClean="0"/>
              <a:t>Ой, что за насекомое,</a:t>
            </a:r>
            <a:br>
              <a:rPr lang="ru-RU" sz="2800" dirty="0" smtClean="0"/>
            </a:br>
            <a:r>
              <a:rPr lang="ru-RU" sz="2800" dirty="0" smtClean="0"/>
              <a:t>Пока что незнакомое?!</a:t>
            </a:r>
            <a:br>
              <a:rPr lang="ru-RU" sz="2800" dirty="0" smtClean="0"/>
            </a:br>
            <a:r>
              <a:rPr lang="ru-RU" sz="2800" dirty="0" smtClean="0"/>
              <a:t>Вперед ползет, не пятится,</a:t>
            </a:r>
            <a:br>
              <a:rPr lang="ru-RU" sz="2800" dirty="0" smtClean="0"/>
            </a:br>
            <a:r>
              <a:rPr lang="ru-RU" sz="2800" dirty="0" smtClean="0"/>
              <a:t>На нём в горошек платьице.</a:t>
            </a:r>
            <a:endParaRPr lang="ru-RU" altLang="ru-RU" sz="2800" b="1" dirty="0" smtClean="0">
              <a:solidFill>
                <a:srgbClr val="000099"/>
              </a:solidFill>
            </a:endParaRPr>
          </a:p>
        </p:txBody>
      </p:sp>
      <p:sp>
        <p:nvSpPr>
          <p:cNvPr id="1843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843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13</a:t>
            </a:r>
          </a:p>
        </p:txBody>
      </p:sp>
      <p:sp>
        <p:nvSpPr>
          <p:cNvPr id="17" name="Управляющая кнопка: в конец 16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7586" name="Picture 2" descr="http://www.playcast.ru/uploads/2016/02/27/1753668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10" y="2786058"/>
            <a:ext cx="7786742" cy="347513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60000" y="360000"/>
            <a:ext cx="5400000" cy="2160000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altLang="ru-RU" sz="2800" dirty="0" smtClean="0"/>
          </a:p>
          <a:p>
            <a:pPr algn="ctr">
              <a:lnSpc>
                <a:spcPct val="80000"/>
              </a:lnSpc>
              <a:buNone/>
            </a:pPr>
            <a:r>
              <a:rPr lang="ru-RU" sz="2800" dirty="0" smtClean="0"/>
              <a:t>На цветок, жужжа, садится,</a:t>
            </a:r>
            <a:br>
              <a:rPr lang="ru-RU" sz="2800" dirty="0" smtClean="0"/>
            </a:br>
            <a:r>
              <a:rPr lang="ru-RU" sz="2800" dirty="0" smtClean="0"/>
              <a:t>Чтоб нектаром насладиться,</a:t>
            </a:r>
            <a:br>
              <a:rPr lang="ru-RU" sz="2800" dirty="0" smtClean="0"/>
            </a:br>
            <a:r>
              <a:rPr lang="ru-RU" sz="2800" dirty="0" smtClean="0"/>
              <a:t>Он мохнатенький, как ель,</a:t>
            </a:r>
            <a:br>
              <a:rPr lang="ru-RU" sz="2800" dirty="0" smtClean="0"/>
            </a:br>
            <a:r>
              <a:rPr lang="ru-RU" sz="2800" dirty="0" smtClean="0"/>
              <a:t>На пчелу похожий ...</a:t>
            </a:r>
            <a:endParaRPr lang="ru-RU" altLang="ru-RU" sz="2800" dirty="0" smtClean="0"/>
          </a:p>
        </p:txBody>
      </p:sp>
      <p:sp>
        <p:nvSpPr>
          <p:cNvPr id="19461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946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3"/>
                  <a:srcRect/>
                  <a:tile tx="0" ty="0" sx="100000" sy="100000" flip="none" algn="tl"/>
                </a:blipFill>
                <a:latin typeface="Book Antiqua"/>
              </a:rPr>
              <a:t>17</a:t>
            </a:r>
          </a:p>
        </p:txBody>
      </p:sp>
      <p:sp>
        <p:nvSpPr>
          <p:cNvPr id="14" name="Управляющая кнопка: в конец 13">
            <a:hlinkClick r:id="rId4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538" name="AutoShape 2" descr="https://img-fotki.yandex.ru/get/120031/155295907.f17/0_1a35e0_1f4ad397_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5539" name="Picture 3" descr="C:\Documents and Settings\Admin\Рабочий стол\i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2714620"/>
            <a:ext cx="5827100" cy="371477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48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21</a:t>
            </a:r>
          </a:p>
        </p:txBody>
      </p:sp>
      <p:sp>
        <p:nvSpPr>
          <p:cNvPr id="14" name="Управляющая кнопка: в конец 13">
            <a:hlinkClick r:id="rId6" action="ppaction://hlinksldjump" highlightClick="1"/>
          </p:cNvPr>
          <p:cNvSpPr/>
          <p:nvPr/>
        </p:nvSpPr>
        <p:spPr>
          <a:xfrm>
            <a:off x="8101584" y="6357958"/>
            <a:ext cx="1042416" cy="500042"/>
          </a:xfrm>
          <a:prstGeom prst="actionButtonEnd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WordArt 10"/>
          <p:cNvSpPr>
            <a:spLocks noChangeArrowheads="1" noChangeShapeType="1" noTextEdit="1"/>
          </p:cNvSpPr>
          <p:nvPr/>
        </p:nvSpPr>
        <p:spPr bwMode="auto">
          <a:xfrm>
            <a:off x="1908175" y="765175"/>
            <a:ext cx="69834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Увы! Количество баллов </a:t>
            </a:r>
          </a:p>
          <a:p>
            <a:pPr algn="ctr"/>
            <a:r>
              <a:rPr lang="ru-RU" sz="3600" b="1" i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666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уменьшаются в 2 раза! </a:t>
            </a:r>
          </a:p>
        </p:txBody>
      </p:sp>
      <p:sp>
        <p:nvSpPr>
          <p:cNvPr id="12" name="WordArt 9"/>
          <p:cNvSpPr>
            <a:spLocks noChangeArrowheads="1" noChangeShapeType="1" noTextEdit="1"/>
          </p:cNvSpPr>
          <p:nvPr/>
        </p:nvSpPr>
        <p:spPr bwMode="auto">
          <a:xfrm rot="-697116">
            <a:off x="1042988" y="3644900"/>
            <a:ext cx="5492750" cy="2087563"/>
          </a:xfrm>
          <a:prstGeom prst="rect">
            <a:avLst/>
          </a:prstGeom>
        </p:spPr>
        <p:txBody>
          <a:bodyPr wrap="none" fromWordArt="1">
            <a:prstTxWarp prst="textFadeRight">
              <a:avLst>
                <a:gd name="adj" fmla="val 4313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Как жаль! Как жаль!</a:t>
            </a:r>
          </a:p>
        </p:txBody>
      </p:sp>
      <p:pic>
        <p:nvPicPr>
          <p:cNvPr id="8" name="Picture 3" descr="C:\Documents and Settings\Admin\Рабочий стол\i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2214554"/>
            <a:ext cx="2913550" cy="185738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453</Words>
  <Application>Microsoft Office PowerPoint</Application>
  <PresentationFormat>Экран (4:3)</PresentationFormat>
  <Paragraphs>149</Paragraphs>
  <Slides>40</Slides>
  <Notes>35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Викторина  «Экологический калейдоскоп»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Информационные источники: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 калейдоскоп</dc:title>
  <dc:subject>экология</dc:subject>
  <dc:creator>Скворцова Татьяна Александровна</dc:creator>
  <cp:lastModifiedBy>Таня</cp:lastModifiedBy>
  <cp:revision>67</cp:revision>
  <dcterms:created xsi:type="dcterms:W3CDTF">2015-03-14T18:40:41Z</dcterms:created>
  <dcterms:modified xsi:type="dcterms:W3CDTF">2018-12-24T17:41:15Z</dcterms:modified>
</cp:coreProperties>
</file>