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9" r:id="rId4"/>
    <p:sldId id="276" r:id="rId5"/>
    <p:sldId id="260" r:id="rId6"/>
    <p:sldId id="261" r:id="rId7"/>
    <p:sldId id="266" r:id="rId8"/>
    <p:sldId id="262" r:id="rId9"/>
    <p:sldId id="264" r:id="rId10"/>
    <p:sldId id="263" r:id="rId11"/>
    <p:sldId id="267" r:id="rId12"/>
    <p:sldId id="277" r:id="rId13"/>
    <p:sldId id="268" r:id="rId14"/>
    <p:sldId id="272" r:id="rId15"/>
    <p:sldId id="273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-1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6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64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39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3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9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1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0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3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17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4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49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1DCB-6904-4384-B8A8-14E5055095FA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97483-12C3-492E-A84C-6A9705A0B4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9.pn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fs00.infourok.ru/images/doc/189/216028/img7.jpg" TargetMode="External"/><Relationship Id="rId13" Type="http://schemas.openxmlformats.org/officeDocument/2006/relationships/hyperlink" Target="http://www.turismus.ru/spasskoe_lutovinovo.html" TargetMode="External"/><Relationship Id="rId18" Type="http://schemas.openxmlformats.org/officeDocument/2006/relationships/hyperlink" Target="https://galina-lukas.ru/sites/default/files/year2017/1304/1304-1/img_6619-1.jpg" TargetMode="External"/><Relationship Id="rId3" Type="http://schemas.openxmlformats.org/officeDocument/2006/relationships/hyperlink" Target="https://b.radikal.ru/b10/1810/2f/7c1fad352e93.png" TargetMode="External"/><Relationship Id="rId21" Type="http://schemas.openxmlformats.org/officeDocument/2006/relationships/hyperlink" Target="https://pbs.twimg.com/media/CwzPhWNXgAAcLmu.jpg" TargetMode="External"/><Relationship Id="rId7" Type="http://schemas.openxmlformats.org/officeDocument/2006/relationships/hyperlink" Target="https://jenskiymir.com/uploads/posts/2018-04-14/6587_8069_1523884841_0.jpg" TargetMode="External"/><Relationship Id="rId12" Type="http://schemas.openxmlformats.org/officeDocument/2006/relationships/hyperlink" Target="https://kulturologia.ru/files/u21946/219460488.jpg" TargetMode="External"/><Relationship Id="rId17" Type="http://schemas.openxmlformats.org/officeDocument/2006/relationships/hyperlink" Target="http://sobory.ru/pic/02300/02344_20130502_200741.jpg" TargetMode="External"/><Relationship Id="rId2" Type="http://schemas.openxmlformats.org/officeDocument/2006/relationships/hyperlink" Target="https://data.photo-ac.com/data/thumbnails/84/84f7b138f3927375809a1dc09f0049f1_t.jpeg" TargetMode="External"/><Relationship Id="rId16" Type="http://schemas.openxmlformats.org/officeDocument/2006/relationships/hyperlink" Target="https://avatars.mds.yandex.net/get-pdb/368827/c74cd3c0-265f-43a1-b57b-d7911468b2f0/s1200" TargetMode="External"/><Relationship Id="rId20" Type="http://schemas.openxmlformats.org/officeDocument/2006/relationships/hyperlink" Target="http://fruittree.ru/wp-content/uploads/2014/04/uhod_za_rozami_foto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pb.vsesorta.ru/upload/iblock/006/0066a853ea57d3e764859be1be793e06.jpg" TargetMode="External"/><Relationship Id="rId11" Type="http://schemas.openxmlformats.org/officeDocument/2006/relationships/hyperlink" Target="https://www.livelib.ru/readers-blog/post/37379-kulinarnye-pristrastiya-geniev-turgenev" TargetMode="External"/><Relationship Id="rId5" Type="http://schemas.openxmlformats.org/officeDocument/2006/relationships/hyperlink" Target="http://s2.fotokto.ru/photo/full/171/1717822.jpg" TargetMode="External"/><Relationship Id="rId15" Type="http://schemas.openxmlformats.org/officeDocument/2006/relationships/hyperlink" Target="https://bigslide.ru/images/28/27285/960/img3.jpg" TargetMode="External"/><Relationship Id="rId10" Type="http://schemas.openxmlformats.org/officeDocument/2006/relationships/hyperlink" Target="https://www.livelib.ru/go/https:/u.livelib.ru/reader/BrieTania/o/qnb5t7ct/L.I.Kurnakov_Turgenev_na_ohote_1950-o.jpeg" TargetMode="External"/><Relationship Id="rId19" Type="http://schemas.openxmlformats.org/officeDocument/2006/relationships/hyperlink" Target="https://yandex.ru/images/search?text=%D1%81%D0%BF%D0%B0%D1%81%D1%81%D0%BA%D0%BE%D0%B5-%D0%BB%D1%83%D1%82%D0%BE%D0%B2%D0%B8%D0%BD%D0%BE%D0%B2%D0%BE%20%D1%83%D1%81%D0%B0%D0%B4%D1%8C%D0%B1%D0%B0%20%D1%84%D0%BE%D1%82%D0%BE%20%D0%B2%D0%BD%D1%83%D1%82%D1%80%D0%B8" TargetMode="External"/><Relationship Id="rId4" Type="http://schemas.openxmlformats.org/officeDocument/2006/relationships/hyperlink" Target="https://s1.1zoom.ru/big0/263/Daffodils_Pansies_Yellow_521257_1365x1024.jpg" TargetMode="External"/><Relationship Id="rId9" Type="http://schemas.openxmlformats.org/officeDocument/2006/relationships/hyperlink" Target="https://upload.wikimedia.org/wikipedia/commons/f/fe/Pauline_Viardot_by_Timoleon_von_Neff.jpg" TargetMode="External"/><Relationship Id="rId14" Type="http://schemas.openxmlformats.org/officeDocument/2006/relationships/hyperlink" Target="http://cdn.onlinewebfonts.com/svg/img_554115.png" TargetMode="External"/><Relationship Id="rId22" Type="http://schemas.openxmlformats.org/officeDocument/2006/relationships/hyperlink" Target="https://yandex.ru/images/search?pos=2&amp;img_url=https://ds04.infourok.ru/uploads/ex/04d6/00002be5-2469aa13/img6.jpg&amp;text=%D0%BF%D0%BE%D1%80%D1%82%D1%80%D0%B5%D1%82%D1%8B+%D0%BC%D0%B0%D0%BB%D1%8C%D1%87%D0%B8%D0%BA%D0%BE%D0%B2+%D0%B8%D0%B7+%D1%80%D0%B0%D1%81%D1%81%D0%BA%D0%B0%D0%B7%D0%B0+%D0%B1%D0%B5%D0%B6%D0%B8%D0%BD+%D0%BB%D1%83%D0%B3&amp;rpt=simag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96" y="144463"/>
            <a:ext cx="2713631" cy="184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3811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6756" y="4077072"/>
            <a:ext cx="479631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Команда «</a:t>
            </a:r>
            <a:r>
              <a:rPr lang="ru-RU" sz="2400" b="1" dirty="0" err="1" smtClean="0">
                <a:solidFill>
                  <a:srgbClr val="002060"/>
                </a:solidFill>
              </a:rPr>
              <a:t>Лозымцы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dirty="0" smtClean="0"/>
              <a:t>Руководитель Потапова В.В.</a:t>
            </a:r>
          </a:p>
          <a:p>
            <a:pPr algn="ctr"/>
            <a:r>
              <a:rPr lang="ru-RU" dirty="0" smtClean="0"/>
              <a:t>ГОУ РК «Республиканский центр образования»</a:t>
            </a:r>
          </a:p>
          <a:p>
            <a:pPr algn="ctr"/>
            <a:r>
              <a:rPr lang="ru-RU" err="1" smtClean="0"/>
              <a:t>г</a:t>
            </a:r>
            <a:r>
              <a:rPr lang="ru-RU" smtClean="0"/>
              <a:t>. Сыктывкар </a:t>
            </a:r>
            <a:r>
              <a:rPr lang="ru-RU" dirty="0" smtClean="0"/>
              <a:t>Республика Коми.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6132342"/>
            <a:ext cx="780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2018г.</a:t>
            </a:r>
            <a:endParaRPr lang="ru-RU" dirty="0"/>
          </a:p>
        </p:txBody>
      </p:sp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19" y="2105561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>Светлый мир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>тургеневских героев</a:t>
            </a:r>
            <a:endParaRPr lang="ru-RU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78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305" y="2076460"/>
            <a:ext cx="87154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октябре 1918 имущество писателя стало национальным достоянием. 12 сентября 1921 года в соответствии с декретом «Об охране садов и парков» Спасское объявили государственным заповедником. В 1937 Совнаркомом РСФСР были отпущены средства на восстановление усадьбы. Во время Великой Отечественной войны территория Спасского находилось в зоне оккупации и была заминирована. В 1976, на основе проекта художника Луки Никитича Перепелицы, был открыт восстановленный главный дом с воспроизведённой на момент 1881 года обстановкой.</a:t>
            </a:r>
          </a:p>
          <a:p>
            <a:r>
              <a:rPr lang="ru-RU" sz="2400" dirty="0" smtClean="0"/>
              <a:t>В 1980 году были проведены лечебные мероприятия со знаменитым, посаженным самим Тургеневым, садом.</a:t>
            </a:r>
            <a:endParaRPr lang="ru-RU" sz="2400" dirty="0"/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2941340" cy="1959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557" y="117270"/>
            <a:ext cx="2941338" cy="195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115" y="116631"/>
            <a:ext cx="1493770" cy="195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664862" y="2255519"/>
            <a:ext cx="72276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Кто был самым смелым  мальчиком?</a:t>
            </a:r>
          </a:p>
          <a:p>
            <a:r>
              <a:rPr lang="ru-RU" sz="2400" dirty="0" smtClean="0"/>
              <a:t>2. Кто из мальчиков самый старший?</a:t>
            </a:r>
          </a:p>
          <a:p>
            <a:r>
              <a:rPr lang="ru-RU" sz="2400" dirty="0" smtClean="0"/>
              <a:t>3. Кто из мальчиков рассказал больше всех историй?</a:t>
            </a:r>
          </a:p>
          <a:p>
            <a:r>
              <a:rPr lang="ru-RU" sz="2400" dirty="0" smtClean="0"/>
              <a:t>4. Кто из мальчиков не рассказал ни одной  истории?</a:t>
            </a:r>
          </a:p>
          <a:p>
            <a:r>
              <a:rPr lang="ru-RU" sz="2400" dirty="0" smtClean="0"/>
              <a:t>           5. На каком лугу встретил автор мальчиков?</a:t>
            </a:r>
          </a:p>
          <a:p>
            <a:r>
              <a:rPr lang="ru-RU" sz="2400" dirty="0" smtClean="0"/>
              <a:t>         6. Как звали собаку автора?</a:t>
            </a:r>
          </a:p>
          <a:p>
            <a:r>
              <a:rPr lang="ru-RU" sz="2400" dirty="0" smtClean="0"/>
              <a:t>7.В каком месяце произошла встреча </a:t>
            </a:r>
          </a:p>
          <a:p>
            <a:r>
              <a:rPr lang="ru-RU" sz="2400" dirty="0" smtClean="0"/>
              <a:t>        автора и мальчиков?</a:t>
            </a:r>
          </a:p>
          <a:p>
            <a:r>
              <a:rPr lang="ru-RU" sz="2400" dirty="0" smtClean="0"/>
              <a:t>    8.Как звали собак мальчиков?</a:t>
            </a:r>
          </a:p>
          <a:p>
            <a:r>
              <a:rPr lang="ru-RU" sz="2400" dirty="0" smtClean="0"/>
              <a:t>   9.Что такое предвиденье небесное?</a:t>
            </a:r>
          </a:p>
          <a:p>
            <a:r>
              <a:rPr lang="ru-RU" sz="2400" dirty="0" smtClean="0"/>
              <a:t>    10. Как закончилась жизнь Павлуши?</a:t>
            </a:r>
            <a:endParaRPr lang="ru-RU" sz="2400" dirty="0"/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1601" y="260648"/>
            <a:ext cx="7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002060"/>
                </a:solidFill>
              </a:rPr>
              <a:t>3 этап </a:t>
            </a:r>
          </a:p>
          <a:p>
            <a:pPr lvl="0" algn="ctr"/>
            <a:r>
              <a:rPr lang="ru-RU" sz="2800" dirty="0" smtClean="0">
                <a:solidFill>
                  <a:srgbClr val="FF0000"/>
                </a:solidFill>
              </a:rPr>
              <a:t>« Занимательный»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3435" y="1191485"/>
            <a:ext cx="5256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Викторина по произведению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И.С. Тургенева «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Бежин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луг»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7458">
            <a:off x="436272" y="202515"/>
            <a:ext cx="1434096" cy="2032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20757800">
            <a:off x="1420433" y="1955282"/>
            <a:ext cx="919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Костя</a:t>
            </a:r>
            <a:endParaRPr lang="ru-RU" sz="24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0053">
            <a:off x="335419" y="2366907"/>
            <a:ext cx="1440465" cy="184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6333" y="4059731"/>
            <a:ext cx="1376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Павлуша</a:t>
            </a:r>
            <a:endParaRPr lang="ru-RU" sz="24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5099">
            <a:off x="7405796" y="237451"/>
            <a:ext cx="1389193" cy="1962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163355" y="2078249"/>
            <a:ext cx="892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Федя</a:t>
            </a:r>
            <a:endParaRPr lang="ru-RU" sz="24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697">
            <a:off x="7441107" y="4297837"/>
            <a:ext cx="1362809" cy="161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81097" y="5805264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Ваня</a:t>
            </a:r>
            <a:endParaRPr lang="ru-RU" sz="2400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3918">
            <a:off x="331262" y="4622234"/>
            <a:ext cx="1432211" cy="176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71600" y="6346911"/>
            <a:ext cx="1167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Илюша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406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1601" y="260648"/>
            <a:ext cx="7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002060"/>
                </a:solidFill>
              </a:rPr>
              <a:t>3 этап </a:t>
            </a:r>
          </a:p>
          <a:p>
            <a:pPr lvl="0" algn="ctr"/>
            <a:r>
              <a:rPr lang="ru-RU" sz="2800" dirty="0" smtClean="0">
                <a:solidFill>
                  <a:srgbClr val="FF0000"/>
                </a:solidFill>
              </a:rPr>
              <a:t>« Занимательный»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8568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Ответы на вопросы викторины по произведению И.С. Тургенева «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Бежин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луг»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246" y="1955375"/>
            <a:ext cx="86037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Кто был самым смелым  мальчиком? </a:t>
            </a:r>
            <a:r>
              <a:rPr lang="ru-RU" sz="2400" b="1" dirty="0" smtClean="0">
                <a:solidFill>
                  <a:srgbClr val="C00000"/>
                </a:solidFill>
              </a:rPr>
              <a:t>(Павлуша)</a:t>
            </a:r>
          </a:p>
          <a:p>
            <a:r>
              <a:rPr lang="ru-RU" sz="2400" dirty="0" smtClean="0"/>
              <a:t>2. Кто из мальчиков самый старший? </a:t>
            </a:r>
            <a:r>
              <a:rPr lang="ru-RU" sz="2400" b="1" dirty="0" smtClean="0">
                <a:solidFill>
                  <a:srgbClr val="C00000"/>
                </a:solidFill>
              </a:rPr>
              <a:t>(Федя)</a:t>
            </a:r>
          </a:p>
          <a:p>
            <a:r>
              <a:rPr lang="ru-RU" sz="2400" dirty="0" smtClean="0"/>
              <a:t>3. Кто из мальчиков рассказал больше всех историй? </a:t>
            </a:r>
            <a:r>
              <a:rPr lang="ru-RU" sz="2400" b="1" dirty="0" smtClean="0">
                <a:solidFill>
                  <a:srgbClr val="C00000"/>
                </a:solidFill>
              </a:rPr>
              <a:t>(Илюша)</a:t>
            </a:r>
          </a:p>
          <a:p>
            <a:r>
              <a:rPr lang="ru-RU" sz="2400" dirty="0" smtClean="0"/>
              <a:t>4. Кто из мальчиков не рассказал ни одной  истории? </a:t>
            </a:r>
            <a:r>
              <a:rPr lang="ru-RU" sz="2400" b="1" dirty="0" smtClean="0">
                <a:solidFill>
                  <a:srgbClr val="C00000"/>
                </a:solidFill>
              </a:rPr>
              <a:t>(Федя и Ваня)</a:t>
            </a:r>
          </a:p>
          <a:p>
            <a:r>
              <a:rPr lang="ru-RU" sz="2400" dirty="0" smtClean="0"/>
              <a:t>5. На каком лугу встретил автор мальчиков? </a:t>
            </a:r>
            <a:r>
              <a:rPr lang="ru-RU" sz="2400" b="1" dirty="0" smtClean="0">
                <a:solidFill>
                  <a:srgbClr val="C00000"/>
                </a:solidFill>
              </a:rPr>
              <a:t>(</a:t>
            </a:r>
            <a:r>
              <a:rPr lang="ru-RU" sz="2400" b="1" dirty="0" err="1" smtClean="0">
                <a:solidFill>
                  <a:srgbClr val="C00000"/>
                </a:solidFill>
              </a:rPr>
              <a:t>Бежин</a:t>
            </a:r>
            <a:r>
              <a:rPr lang="ru-RU" sz="2400" b="1" dirty="0" smtClean="0">
                <a:solidFill>
                  <a:srgbClr val="C00000"/>
                </a:solidFill>
              </a:rPr>
              <a:t>)</a:t>
            </a:r>
          </a:p>
          <a:p>
            <a:r>
              <a:rPr lang="ru-RU" sz="2400" dirty="0" smtClean="0"/>
              <a:t>6. Как звали собаку автора? </a:t>
            </a:r>
            <a:r>
              <a:rPr lang="ru-RU" sz="2400" b="1" dirty="0" smtClean="0">
                <a:solidFill>
                  <a:srgbClr val="C00000"/>
                </a:solidFill>
              </a:rPr>
              <a:t>(</a:t>
            </a:r>
            <a:r>
              <a:rPr lang="ru-RU" sz="2400" b="1" dirty="0" err="1" smtClean="0">
                <a:solidFill>
                  <a:srgbClr val="C00000"/>
                </a:solidFill>
              </a:rPr>
              <a:t>Дианка</a:t>
            </a:r>
            <a:r>
              <a:rPr lang="ru-RU" sz="2400" b="1" dirty="0" smtClean="0">
                <a:solidFill>
                  <a:srgbClr val="C00000"/>
                </a:solidFill>
              </a:rPr>
              <a:t>)</a:t>
            </a:r>
          </a:p>
          <a:p>
            <a:r>
              <a:rPr lang="ru-RU" sz="2400" dirty="0" smtClean="0"/>
              <a:t>7.В каком месяце произошла встреча автора и  мальчиков? </a:t>
            </a:r>
            <a:r>
              <a:rPr lang="ru-RU" sz="2400" b="1" dirty="0" smtClean="0">
                <a:solidFill>
                  <a:srgbClr val="C00000"/>
                </a:solidFill>
              </a:rPr>
              <a:t>(Июль)</a:t>
            </a:r>
          </a:p>
          <a:p>
            <a:r>
              <a:rPr lang="ru-RU" sz="2400" dirty="0" smtClean="0"/>
              <a:t> 8.Как звали собак мальчиков? </a:t>
            </a:r>
            <a:r>
              <a:rPr lang="ru-RU" sz="2400" b="1" dirty="0" smtClean="0">
                <a:solidFill>
                  <a:srgbClr val="C00000"/>
                </a:solidFill>
              </a:rPr>
              <a:t>(Серый и Жучка)</a:t>
            </a:r>
          </a:p>
          <a:p>
            <a:r>
              <a:rPr lang="ru-RU" sz="2400" dirty="0" smtClean="0"/>
              <a:t>9.Что такое предвиденье небесное? </a:t>
            </a:r>
            <a:r>
              <a:rPr lang="ru-RU" sz="2400" b="1" dirty="0" smtClean="0">
                <a:solidFill>
                  <a:srgbClr val="C00000"/>
                </a:solidFill>
              </a:rPr>
              <a:t>(Солнечное затмение)</a:t>
            </a:r>
          </a:p>
          <a:p>
            <a:r>
              <a:rPr lang="ru-RU" sz="2400" dirty="0" smtClean="0"/>
              <a:t>10. Как закончилась жизнь Павлуши? </a:t>
            </a:r>
            <a:r>
              <a:rPr lang="ru-RU" sz="2400" b="1" dirty="0" smtClean="0">
                <a:solidFill>
                  <a:srgbClr val="C00000"/>
                </a:solidFill>
              </a:rPr>
              <a:t>(Убился, упав с лошади)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18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7825" y="114589"/>
            <a:ext cx="36722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002060"/>
                </a:solidFill>
              </a:rPr>
              <a:t>4 </a:t>
            </a:r>
            <a:r>
              <a:rPr lang="ru-RU" sz="4000" dirty="0">
                <a:solidFill>
                  <a:srgbClr val="002060"/>
                </a:solidFill>
              </a:rPr>
              <a:t>этап </a:t>
            </a:r>
          </a:p>
          <a:p>
            <a:pPr lvl="0" algn="ctr"/>
            <a:r>
              <a:rPr lang="ru-RU" sz="4800" dirty="0">
                <a:solidFill>
                  <a:srgbClr val="FF0000"/>
                </a:solidFill>
              </a:rPr>
              <a:t>« </a:t>
            </a:r>
            <a:r>
              <a:rPr lang="ru-RU" sz="4800" dirty="0" smtClean="0">
                <a:solidFill>
                  <a:srgbClr val="FF0000"/>
                </a:solidFill>
              </a:rPr>
              <a:t>Актёрский»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pic>
        <p:nvPicPr>
          <p:cNvPr id="5" name="воробей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1587878"/>
            <a:ext cx="1152128" cy="1152128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0" y="1595927"/>
            <a:ext cx="5928529" cy="4231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180049" y="3212976"/>
            <a:ext cx="29612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</a:rPr>
              <a:t>Звучит отрывок из произведения </a:t>
            </a:r>
            <a:r>
              <a:rPr lang="ru-RU" sz="2400" b="1" dirty="0" smtClean="0">
                <a:solidFill>
                  <a:prstClr val="black"/>
                </a:solidFill>
              </a:rPr>
              <a:t>«Воробей»</a:t>
            </a:r>
            <a:endParaRPr lang="ru-RU" sz="2400" b="1" dirty="0">
              <a:solidFill>
                <a:prstClr val="black"/>
              </a:solidFill>
            </a:endParaRPr>
          </a:p>
          <a:p>
            <a:pPr lvl="0" algn="ctr"/>
            <a:r>
              <a:rPr lang="ru-RU" sz="2400" b="1" dirty="0">
                <a:solidFill>
                  <a:prstClr val="black"/>
                </a:solidFill>
              </a:rPr>
              <a:t>в исполнении ученицы </a:t>
            </a:r>
            <a:r>
              <a:rPr lang="ru-RU" sz="2400" b="1" dirty="0" smtClean="0">
                <a:solidFill>
                  <a:prstClr val="black"/>
                </a:solidFill>
              </a:rPr>
              <a:t>6класса </a:t>
            </a:r>
            <a:endParaRPr lang="ru-RU" sz="2400" b="1" dirty="0">
              <a:solidFill>
                <a:prstClr val="black"/>
              </a:solidFill>
            </a:endParaRPr>
          </a:p>
          <a:p>
            <a:pPr lvl="0" algn="ctr"/>
            <a:r>
              <a:rPr lang="ru-RU" sz="2400" b="1" dirty="0" err="1" smtClean="0">
                <a:solidFill>
                  <a:prstClr val="black"/>
                </a:solidFill>
              </a:rPr>
              <a:t>Жикиной</a:t>
            </a:r>
            <a:r>
              <a:rPr lang="ru-RU" sz="2400" b="1" dirty="0" smtClean="0">
                <a:solidFill>
                  <a:prstClr val="black"/>
                </a:solidFill>
              </a:rPr>
              <a:t> Марины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6688" y="5877272"/>
            <a:ext cx="58565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</a:rPr>
              <a:t>Иллюстрация </a:t>
            </a:r>
            <a:r>
              <a:rPr lang="ru-RU" sz="2400" b="1" dirty="0" smtClean="0">
                <a:solidFill>
                  <a:prstClr val="black"/>
                </a:solidFill>
              </a:rPr>
              <a:t>к </a:t>
            </a:r>
            <a:r>
              <a:rPr lang="ru-RU" sz="2400" b="1" dirty="0">
                <a:solidFill>
                  <a:prstClr val="black"/>
                </a:solidFill>
              </a:rPr>
              <a:t>произведению </a:t>
            </a:r>
            <a:endParaRPr lang="ru-RU" sz="2400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И.С</a:t>
            </a:r>
            <a:r>
              <a:rPr lang="ru-RU" sz="2400" b="1" dirty="0">
                <a:solidFill>
                  <a:prstClr val="black"/>
                </a:solidFill>
              </a:rPr>
              <a:t>. Тургенева </a:t>
            </a:r>
            <a:r>
              <a:rPr lang="ru-RU" sz="2400" b="1" dirty="0" smtClean="0">
                <a:solidFill>
                  <a:prstClr val="black"/>
                </a:solidFill>
              </a:rPr>
              <a:t>«Воробей»</a:t>
            </a:r>
            <a:endParaRPr lang="ru-R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6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1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99992" y="188640"/>
            <a:ext cx="45365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    5 этап</a:t>
            </a:r>
          </a:p>
          <a:p>
            <a:pPr lvl="0" algn="ctr"/>
            <a:r>
              <a:rPr lang="ru-RU" sz="4000" dirty="0" smtClean="0">
                <a:solidFill>
                  <a:srgbClr val="FF0000"/>
                </a:solidFill>
              </a:rPr>
              <a:t>«Художественный» </a:t>
            </a:r>
            <a:endParaRPr lang="ru-RU" sz="4000" dirty="0">
              <a:solidFill>
                <a:srgbClr val="FF0000"/>
              </a:solidFill>
            </a:endParaRPr>
          </a:p>
          <a:p>
            <a:pPr lvl="0" algn="ctr"/>
            <a:r>
              <a:rPr lang="ru-RU" sz="4800" dirty="0" smtClean="0">
                <a:solidFill>
                  <a:srgbClr val="FF0000"/>
                </a:solidFill>
              </a:rPr>
              <a:t>                    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7" y="188640"/>
            <a:ext cx="4260191" cy="5697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0597" y="5992640"/>
            <a:ext cx="55933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Иллюстрация </a:t>
            </a:r>
          </a:p>
          <a:p>
            <a:pPr algn="ctr"/>
            <a:r>
              <a:rPr lang="ru-RU" sz="2400" b="1" dirty="0" smtClean="0"/>
              <a:t>к произведению И.С. Тургенева «Муму»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92460" y="3429000"/>
            <a:ext cx="45440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Звучит отрывок из произведения «Муму»</a:t>
            </a:r>
          </a:p>
          <a:p>
            <a:pPr algn="ctr"/>
            <a:r>
              <a:rPr lang="ru-RU" sz="2400" b="1" dirty="0" smtClean="0"/>
              <a:t>в исполнении ученицы 5класса </a:t>
            </a:r>
          </a:p>
          <a:p>
            <a:pPr algn="ctr"/>
            <a:r>
              <a:rPr lang="ru-RU" sz="2400" b="1" dirty="0" err="1" smtClean="0"/>
              <a:t>Матычиной</a:t>
            </a:r>
            <a:r>
              <a:rPr lang="ru-RU" sz="2400" b="1" dirty="0" smtClean="0"/>
              <a:t> Дарьи</a:t>
            </a:r>
            <a:endParaRPr lang="ru-RU" sz="2400" b="1" dirty="0"/>
          </a:p>
        </p:txBody>
      </p:sp>
      <p:pic>
        <p:nvPicPr>
          <p:cNvPr id="8" name="Муму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60232" y="1988839"/>
            <a:ext cx="871503" cy="871503"/>
          </a:xfrm>
          <a:prstGeom prst="rect">
            <a:avLst/>
          </a:prstGeom>
          <a:solidFill>
            <a:srgbClr val="FFC000"/>
          </a:solidFill>
        </p:spPr>
      </p:pic>
    </p:spTree>
    <p:extLst>
      <p:ext uri="{BB962C8B-B14F-4D97-AF65-F5344CB8AC3E}">
        <p14:creationId xmlns:p14="http://schemas.microsoft.com/office/powerpoint/2010/main" val="10958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9790" y="476672"/>
            <a:ext cx="44100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Команда «</a:t>
            </a:r>
            <a:r>
              <a:rPr lang="ru-RU" sz="3600" dirty="0" err="1" smtClean="0"/>
              <a:t>Лозымцы</a:t>
            </a:r>
            <a:r>
              <a:rPr lang="ru-RU" sz="3600" dirty="0" smtClean="0"/>
              <a:t>»</a:t>
            </a:r>
          </a:p>
          <a:p>
            <a:pPr algn="ctr"/>
            <a:r>
              <a:rPr lang="ru-RU" sz="2400" dirty="0" smtClean="0"/>
              <a:t>учащиеся 5-8 классов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0305" y="2204864"/>
            <a:ext cx="86409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Сценарист: Потапова В.В. </a:t>
            </a:r>
          </a:p>
          <a:p>
            <a:pPr algn="ctr"/>
            <a:r>
              <a:rPr lang="ru-RU" sz="2400" dirty="0" smtClean="0"/>
              <a:t>Технический директор: </a:t>
            </a:r>
            <a:r>
              <a:rPr lang="ru-RU" sz="2400" dirty="0" err="1" smtClean="0"/>
              <a:t>Шеболкин</a:t>
            </a:r>
            <a:r>
              <a:rPr lang="ru-RU" sz="2400" dirty="0" smtClean="0"/>
              <a:t> Владислав</a:t>
            </a:r>
          </a:p>
          <a:p>
            <a:pPr algn="ctr"/>
            <a:r>
              <a:rPr lang="ru-RU" sz="2400" dirty="0" smtClean="0"/>
              <a:t>Актёры: </a:t>
            </a:r>
            <a:r>
              <a:rPr lang="ru-RU" sz="2400" dirty="0" err="1" smtClean="0"/>
              <a:t>Матычина</a:t>
            </a:r>
            <a:r>
              <a:rPr lang="ru-RU" sz="2400" dirty="0" smtClean="0"/>
              <a:t> Дарья,</a:t>
            </a:r>
            <a:r>
              <a:rPr lang="ru-RU" sz="2400" dirty="0"/>
              <a:t> </a:t>
            </a:r>
            <a:r>
              <a:rPr lang="ru-RU" sz="2400" dirty="0" err="1" smtClean="0"/>
              <a:t>Жикина</a:t>
            </a:r>
            <a:r>
              <a:rPr lang="ru-RU" sz="2400" dirty="0" smtClean="0"/>
              <a:t> Марина</a:t>
            </a:r>
          </a:p>
          <a:p>
            <a:pPr algn="ctr"/>
            <a:r>
              <a:rPr lang="ru-RU" sz="2400" dirty="0" smtClean="0"/>
              <a:t>Художники: </a:t>
            </a:r>
            <a:r>
              <a:rPr lang="ru-RU" sz="2400" dirty="0" err="1" smtClean="0"/>
              <a:t>Голубина</a:t>
            </a:r>
            <a:r>
              <a:rPr lang="ru-RU" sz="2400" dirty="0" smtClean="0"/>
              <a:t> Настя, </a:t>
            </a:r>
            <a:r>
              <a:rPr lang="ru-RU" sz="2400" dirty="0" err="1" smtClean="0"/>
              <a:t>Шугрова</a:t>
            </a:r>
            <a:r>
              <a:rPr lang="ru-RU" sz="2400" dirty="0" smtClean="0"/>
              <a:t> Лиза</a:t>
            </a:r>
          </a:p>
          <a:p>
            <a:pPr algn="ctr"/>
            <a:r>
              <a:rPr lang="ru-RU" sz="2400" dirty="0"/>
              <a:t> </a:t>
            </a:r>
            <a:r>
              <a:rPr lang="ru-RU" sz="2400" dirty="0" smtClean="0"/>
              <a:t>Составители викторины: Михайлов Владимир, </a:t>
            </a:r>
            <a:r>
              <a:rPr lang="ru-RU" sz="2400" dirty="0" err="1" smtClean="0"/>
              <a:t>Можегов</a:t>
            </a:r>
            <a:r>
              <a:rPr lang="ru-RU" sz="2400" dirty="0" smtClean="0"/>
              <a:t> Иван</a:t>
            </a:r>
          </a:p>
          <a:p>
            <a:pPr algn="ctr"/>
            <a:r>
              <a:rPr lang="ru-RU" sz="2400" dirty="0" smtClean="0"/>
              <a:t>Биограф: Игнатов Илья</a:t>
            </a:r>
          </a:p>
          <a:p>
            <a:pPr algn="ctr"/>
            <a:r>
              <a:rPr lang="ru-RU" sz="2400" dirty="0" smtClean="0"/>
              <a:t>Экскурсовод: Пантелеева Полина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423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2656"/>
            <a:ext cx="3072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Информационные источники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701988"/>
            <a:ext cx="4320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/>
              </a:rPr>
              <a:t>Фон</a:t>
            </a:r>
            <a:endParaRPr lang="ru-RU" dirty="0" smtClean="0">
              <a:hlinkClick r:id="rId3"/>
            </a:endParaRPr>
          </a:p>
          <a:p>
            <a:r>
              <a:rPr lang="ru-RU" dirty="0" smtClean="0">
                <a:hlinkClick r:id="rId3"/>
              </a:rPr>
              <a:t>Баннеры титульного слайда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Нарциссы и фиалки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Фиалки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6"/>
              </a:rPr>
              <a:t>Нарциссы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7"/>
              </a:rPr>
              <a:t>И. С. Тургенев и Полина Виардо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8"/>
              </a:rPr>
              <a:t>Портрет Е.Л. Шаховской</a:t>
            </a:r>
            <a:endParaRPr lang="ru-RU" dirty="0" smtClean="0"/>
          </a:p>
          <a:p>
            <a:r>
              <a:rPr lang="ru-RU" dirty="0" smtClean="0">
                <a:hlinkClick r:id="rId9"/>
              </a:rPr>
              <a:t>Портрет Виардо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0"/>
              </a:rPr>
              <a:t>И. С. Тургенев на охоте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1"/>
              </a:rPr>
              <a:t>Информация о И.С. Тургеневе –охотнике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2"/>
              </a:rPr>
              <a:t>Информация о крыжовенном варенье</a:t>
            </a:r>
            <a:endParaRPr lang="ru-RU" dirty="0" smtClean="0"/>
          </a:p>
          <a:p>
            <a:r>
              <a:rPr lang="ru-RU" dirty="0" smtClean="0">
                <a:hlinkClick r:id="rId13"/>
              </a:rPr>
              <a:t>Информация о</a:t>
            </a:r>
            <a:r>
              <a:rPr lang="ru-RU" dirty="0" smtClean="0">
                <a:solidFill>
                  <a:srgbClr val="222222"/>
                </a:solidFill>
                <a:latin typeface="Arial"/>
                <a:hlinkClick r:id="rId13"/>
              </a:rPr>
              <a:t> государственный музее-заповеднике</a:t>
            </a:r>
          </a:p>
          <a:p>
            <a:r>
              <a:rPr lang="ru-RU" dirty="0" smtClean="0">
                <a:solidFill>
                  <a:srgbClr val="222222"/>
                </a:solidFill>
                <a:latin typeface="Arial"/>
                <a:hlinkClick r:id="rId13"/>
              </a:rPr>
              <a:t>Спасское-</a:t>
            </a:r>
            <a:r>
              <a:rPr lang="ru-RU" dirty="0" err="1" smtClean="0">
                <a:solidFill>
                  <a:srgbClr val="222222"/>
                </a:solidFill>
                <a:latin typeface="Arial"/>
                <a:hlinkClick r:id="rId13"/>
              </a:rPr>
              <a:t>Лутовиново</a:t>
            </a:r>
            <a:endParaRPr lang="ru-RU" dirty="0" smtClean="0">
              <a:solidFill>
                <a:srgbClr val="222222"/>
              </a:solidFill>
              <a:latin typeface="Arial"/>
            </a:endParaRPr>
          </a:p>
          <a:p>
            <a:r>
              <a:rPr lang="ru-RU" dirty="0" smtClean="0">
                <a:solidFill>
                  <a:srgbClr val="222222"/>
                </a:solidFill>
                <a:latin typeface="Arial"/>
                <a:hlinkClick r:id="rId14"/>
              </a:rPr>
              <a:t>Фигура переходов- перо</a:t>
            </a:r>
            <a:r>
              <a:rPr lang="ru-RU" dirty="0" smtClean="0">
                <a:hlinkClick r:id="rId14"/>
              </a:rPr>
              <a:t> </a:t>
            </a:r>
            <a:endParaRPr lang="ru-RU" dirty="0" smtClean="0"/>
          </a:p>
          <a:p>
            <a:r>
              <a:rPr lang="ru-RU" dirty="0" smtClean="0">
                <a:hlinkClick r:id="rId15"/>
              </a:rPr>
              <a:t>Карта </a:t>
            </a:r>
            <a:r>
              <a:rPr lang="ru-RU" dirty="0" err="1" smtClean="0">
                <a:hlinkClick r:id="rId15"/>
              </a:rPr>
              <a:t>Мценского</a:t>
            </a:r>
            <a:r>
              <a:rPr lang="ru-RU" dirty="0" smtClean="0">
                <a:hlinkClick r:id="rId15"/>
              </a:rPr>
              <a:t> района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6"/>
              </a:rPr>
              <a:t>Дом в </a:t>
            </a:r>
            <a:r>
              <a:rPr lang="ru-RU" dirty="0" err="1" smtClean="0">
                <a:hlinkClick r:id="rId16"/>
              </a:rPr>
              <a:t>Лутовинове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7"/>
              </a:rPr>
              <a:t>Храм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>
                <a:hlinkClick r:id="rId18"/>
              </a:rPr>
              <a:t>Дуб</a:t>
            </a:r>
            <a:endParaRPr lang="ru-RU" dirty="0" smtClean="0"/>
          </a:p>
          <a:p>
            <a:r>
              <a:rPr lang="ru-RU" dirty="0" smtClean="0">
                <a:hlinkClick r:id="rId19"/>
              </a:rPr>
              <a:t>Обстановка внутри дома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1052736"/>
            <a:ext cx="2463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0"/>
              </a:rPr>
              <a:t>Розы</a:t>
            </a:r>
            <a:endParaRPr lang="ru-RU" dirty="0" smtClean="0"/>
          </a:p>
          <a:p>
            <a:r>
              <a:rPr lang="ru-RU" dirty="0" smtClean="0">
                <a:hlinkClick r:id="rId21"/>
              </a:rPr>
              <a:t>Молодой Тургенев И.С.</a:t>
            </a:r>
            <a:endParaRPr lang="ru-RU" dirty="0" smtClean="0"/>
          </a:p>
          <a:p>
            <a:r>
              <a:rPr lang="ru-RU" dirty="0" smtClean="0">
                <a:hlinkClick r:id="rId22"/>
              </a:rPr>
              <a:t>Портреты мальчиков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1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4684" y="385897"/>
            <a:ext cx="5112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1 этап</a:t>
            </a: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«Биографический»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828506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Увлечения И.С. Тургенева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Любимые женщины И. С. Тургенева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Любимые цветы И.С. Тургенева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252" y="260648"/>
            <a:ext cx="1781262" cy="20882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23" y="3933056"/>
            <a:ext cx="2838375" cy="215705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87" y="4374213"/>
            <a:ext cx="2298519" cy="2298519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02334"/>
            <a:ext cx="3086628" cy="2115369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4" y="272529"/>
            <a:ext cx="1914777" cy="220472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13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188640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Увлечения И. С. Тургенева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86718" y="1081532"/>
            <a:ext cx="45365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И.С. Тургенев любил вкусно поесть. Он обожал варенье из крыжовника. </a:t>
            </a:r>
            <a:r>
              <a:rPr lang="ru-RU" sz="2400" b="0" i="0" dirty="0" smtClean="0">
                <a:solidFill>
                  <a:srgbClr val="000000"/>
                </a:solidFill>
                <a:effectLst/>
              </a:rPr>
              <a:t>Варвара Петровна (его мать), выращивала целые поля махровых роз и в больших количествах заготавливала из их лепестков розовую воду, на которой и варили варенье.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Любимая еда Тургенева – </a:t>
            </a:r>
            <a:r>
              <a:rPr lang="ru-RU" sz="2400" dirty="0">
                <a:solidFill>
                  <a:prstClr val="black"/>
                </a:solidFill>
              </a:rPr>
              <a:t>пироги из </a:t>
            </a:r>
            <a:r>
              <a:rPr lang="ru-RU" sz="2400" dirty="0" smtClean="0">
                <a:solidFill>
                  <a:prstClr val="black"/>
                </a:solidFill>
              </a:rPr>
              <a:t>курицы, </a:t>
            </a:r>
            <a:r>
              <a:rPr lang="ru-RU" sz="2400" dirty="0" smtClean="0"/>
              <a:t>зернистая икра, </a:t>
            </a:r>
            <a:r>
              <a:rPr lang="ru-RU" sz="2400" dirty="0">
                <a:solidFill>
                  <a:prstClr val="black"/>
                </a:solidFill>
              </a:rPr>
              <a:t>белое мясо молодых </a:t>
            </a:r>
            <a:r>
              <a:rPr lang="ru-RU" sz="2400" dirty="0" smtClean="0">
                <a:solidFill>
                  <a:prstClr val="black"/>
                </a:solidFill>
              </a:rPr>
              <a:t>тетеревов, </a:t>
            </a:r>
            <a:r>
              <a:rPr lang="ru-RU" sz="2400" dirty="0" smtClean="0"/>
              <a:t>любимый суп – из куриных потрохов. 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97152"/>
            <a:ext cx="3051679" cy="1617390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11860"/>
            <a:ext cx="2844800" cy="381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3276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454">
            <a:off x="4193356" y="961147"/>
            <a:ext cx="4773494" cy="2498626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188640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Увлечения И. С. Тургенева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42900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</a:rPr>
              <a:t>И.С</a:t>
            </a:r>
            <a:r>
              <a:rPr lang="ru-RU" sz="2400" dirty="0">
                <a:solidFill>
                  <a:prstClr val="black"/>
                </a:solidFill>
              </a:rPr>
              <a:t>. Тургенев любил охоту.</a:t>
            </a:r>
          </a:p>
          <a:p>
            <a:r>
              <a:rPr lang="ru-RU" sz="2400" dirty="0" smtClean="0"/>
              <a:t>С семи лет он в саду любил ставить силки на птиц, а с 10-летнего возраста из купленного ему отцом ружья уже стрелял в диких голубей и плавающих на воде уток. Постепенно охота стала главной страстью И.С. Тургенева. </a:t>
            </a:r>
            <a:r>
              <a:rPr lang="ru-RU" sz="2400" b="0" i="0" dirty="0" smtClean="0">
                <a:solidFill>
                  <a:srgbClr val="222222"/>
                </a:solidFill>
                <a:effectLst/>
              </a:rPr>
              <a:t>Сопровождал его на охоте егерь Афанасий, выкупленный вместе с семьей у соседа-помещика и получивший вольную, а позднее выведенный в „Записках охотника“ под именем Ермолая. </a:t>
            </a:r>
            <a:endParaRPr lang="ru-RU" sz="2400" dirty="0" smtClean="0"/>
          </a:p>
        </p:txBody>
      </p:sp>
      <p:pic>
        <p:nvPicPr>
          <p:cNvPr id="8" name="Рисунок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0432" y="5847907"/>
            <a:ext cx="506418" cy="83029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6237">
            <a:off x="326156" y="287816"/>
            <a:ext cx="2195289" cy="3438774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72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88640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Любимые женщины И. С. Тургенева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8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Первой любовью Ивана Тургенева стала дочь княгини Шаховской — поэтесса Екатерина. Было это еще в юные годы: Тургеневу исполнилось 15 лет, а его возлюбленной 19 лет.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501008"/>
            <a:ext cx="3864335" cy="2622227"/>
          </a:xfrm>
          <a:prstGeom prst="rec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64192"/>
            <a:ext cx="1739285" cy="272322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/>
          </a:sp3d>
        </p:spPr>
      </p:pic>
      <p:pic>
        <p:nvPicPr>
          <p:cNvPr id="7" name="Рисунок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55976" y="3525843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Полина Виардо- оперная певица, любовь И.С. Тургенева. </a:t>
            </a:r>
            <a:r>
              <a:rPr lang="ru-RU" sz="2400" dirty="0">
                <a:solidFill>
                  <a:srgbClr val="663300"/>
                </a:solidFill>
              </a:rPr>
              <a:t>Когда они познакомились, Тургеневу было 25 лет, Виардо — 22 года.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Их </a:t>
            </a:r>
            <a:r>
              <a:rPr lang="ru-RU" sz="2400" dirty="0">
                <a:solidFill>
                  <a:srgbClr val="663300"/>
                </a:solidFill>
              </a:rPr>
              <a:t>роман занял долгие 40 лет и разделил всю жизнь Тургенева на периоды до и после встречи с Полиной</a:t>
            </a:r>
            <a:r>
              <a:rPr lang="ru-RU" sz="2400" dirty="0" smtClean="0">
                <a:solidFill>
                  <a:srgbClr val="663300"/>
                </a:solidFill>
              </a:rPr>
              <a:t>.</a:t>
            </a:r>
            <a:r>
              <a:rPr lang="ru-RU" sz="2400" dirty="0">
                <a:solidFill>
                  <a:srgbClr val="6633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543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7008" y="764704"/>
            <a:ext cx="46805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400" dirty="0" smtClean="0">
                <a:ea typeface="Calibri"/>
                <a:cs typeface="Times New Roman"/>
              </a:rPr>
              <a:t>И.С. Тургенев </a:t>
            </a:r>
            <a:r>
              <a:rPr lang="ru-RU" sz="2400" dirty="0">
                <a:ea typeface="Calibri"/>
                <a:cs typeface="Times New Roman"/>
              </a:rPr>
              <a:t>любил преподносить своим друзьям фиалки и был </a:t>
            </a:r>
            <a:r>
              <a:rPr lang="ru-RU" sz="2400" dirty="0" smtClean="0">
                <a:ea typeface="Calibri"/>
                <a:cs typeface="Times New Roman"/>
              </a:rPr>
              <a:t>благодарен</a:t>
            </a:r>
            <a:r>
              <a:rPr lang="ru-RU" sz="2400" dirty="0">
                <a:ea typeface="Calibri"/>
                <a:cs typeface="Times New Roman"/>
              </a:rPr>
              <a:t>, когда они ему отвечали тем же</a:t>
            </a:r>
            <a:r>
              <a:rPr lang="ru-RU" sz="2400" dirty="0" smtClean="0">
                <a:ea typeface="Calibri"/>
                <a:cs typeface="Times New Roman"/>
              </a:rPr>
              <a:t>. Известно, </a:t>
            </a:r>
            <a:r>
              <a:rPr lang="ru-RU" sz="2400" dirty="0">
                <a:ea typeface="Calibri"/>
                <a:cs typeface="Times New Roman"/>
              </a:rPr>
              <a:t>что нарцисс был любимым цветком </a:t>
            </a:r>
            <a:r>
              <a:rPr lang="ru-RU" sz="2400" dirty="0" smtClean="0">
                <a:ea typeface="Calibri"/>
                <a:cs typeface="Times New Roman"/>
              </a:rPr>
              <a:t>писателя, </a:t>
            </a:r>
            <a:r>
              <a:rPr lang="ru-RU" sz="2400" dirty="0">
                <a:ea typeface="Calibri"/>
                <a:cs typeface="Times New Roman"/>
              </a:rPr>
              <a:t>доказательство чего находим в оставшемся после его смерти альбоме, куда он имел </a:t>
            </a:r>
            <a:r>
              <a:rPr lang="ru-RU" sz="2400" dirty="0" smtClean="0">
                <a:ea typeface="Calibri"/>
                <a:cs typeface="Times New Roman"/>
              </a:rPr>
              <a:t>обыкновение записывать </a:t>
            </a:r>
            <a:r>
              <a:rPr lang="ru-RU" sz="2400" dirty="0">
                <a:ea typeface="Calibri"/>
                <a:cs typeface="Times New Roman"/>
              </a:rPr>
              <a:t>все то, что ему особенно нравилось</a:t>
            </a:r>
            <a:r>
              <a:rPr lang="ru-RU" sz="2400" dirty="0" smtClean="0">
                <a:ea typeface="Calibri"/>
                <a:cs typeface="Times New Roman"/>
              </a:rPr>
              <a:t>. В записях за 1867 </a:t>
            </a:r>
            <a:r>
              <a:rPr lang="ru-RU" sz="2400" dirty="0">
                <a:ea typeface="Calibri"/>
                <a:cs typeface="Times New Roman"/>
              </a:rPr>
              <a:t>год на вопрос: "Какой из цветков ему больше всего нравится?" - ответил</a:t>
            </a:r>
            <a:r>
              <a:rPr lang="ru-RU" sz="2400" dirty="0" smtClean="0">
                <a:ea typeface="Calibri"/>
                <a:cs typeface="Times New Roman"/>
              </a:rPr>
              <a:t>: "</a:t>
            </a:r>
            <a:r>
              <a:rPr lang="ru-RU" sz="2400" dirty="0">
                <a:ea typeface="Calibri"/>
                <a:cs typeface="Times New Roman"/>
              </a:rPr>
              <a:t>Нарцисс".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49468" y="128461"/>
            <a:ext cx="44450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Любимые цветы Тургенева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981" y="1628800"/>
            <a:ext cx="3467100" cy="2600960"/>
          </a:xfrm>
          <a:prstGeom prst="rect">
            <a:avLst/>
          </a:prstGeom>
        </p:spPr>
      </p:pic>
      <p:pic>
        <p:nvPicPr>
          <p:cNvPr id="6" name="Рисунок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2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8411" y="260648"/>
            <a:ext cx="51471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2 этап</a:t>
            </a: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« Географический»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707198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История усадьбы «Спасское – </a:t>
            </a:r>
            <a:r>
              <a:rPr lang="ru-RU" sz="3600" dirty="0" err="1" smtClean="0">
                <a:solidFill>
                  <a:schemeClr val="accent3">
                    <a:lumMod val="50000"/>
                  </a:schemeClr>
                </a:solidFill>
              </a:rPr>
              <a:t>Лутовиново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708920"/>
            <a:ext cx="4139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Спасское-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Лутовиново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400" dirty="0"/>
              <a:t>— </a:t>
            </a:r>
            <a:r>
              <a:rPr lang="ru-RU" sz="2400" dirty="0" smtClean="0"/>
              <a:t>усадьба </a:t>
            </a:r>
            <a:r>
              <a:rPr lang="ru-RU" sz="2400" dirty="0"/>
              <a:t>матери И. С. Тургенева, ныне государственный </a:t>
            </a:r>
            <a:r>
              <a:rPr lang="ru-RU" sz="2400" dirty="0" smtClean="0"/>
              <a:t>музей -заповедник  в</a:t>
            </a:r>
            <a:r>
              <a:rPr lang="ru-RU" sz="2400" dirty="0"/>
              <a:t> Мценском районе Орловской области.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07" y="2492895"/>
            <a:ext cx="4608513" cy="345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284984"/>
            <a:ext cx="8572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Слово спас означает Спаситель, Христос (Даль В.И.  «Толковый словарь…»т.4.стр.287.)</a:t>
            </a:r>
          </a:p>
          <a:p>
            <a:r>
              <a:rPr lang="ru-RU" sz="2400" dirty="0" smtClean="0"/>
              <a:t>Село Спасское было названо так из-за находящейся здесь церкви Спаса Преображения. В конце XVI века Иван Грозный пожаловал его Ивану </a:t>
            </a:r>
            <a:r>
              <a:rPr lang="ru-RU" sz="2400" dirty="0" err="1" smtClean="0"/>
              <a:t>Лутовинову</a:t>
            </a:r>
            <a:r>
              <a:rPr lang="ru-RU" sz="2400" dirty="0" smtClean="0"/>
              <a:t>, дяде матери И.С. Тургенева.</a:t>
            </a:r>
          </a:p>
          <a:p>
            <a:r>
              <a:rPr lang="ru-RU" sz="2400" dirty="0" smtClean="0"/>
              <a:t>Иван Иванович </a:t>
            </a:r>
            <a:r>
              <a:rPr lang="ru-RU" sz="2400" dirty="0" err="1" smtClean="0"/>
              <a:t>Лутовинов</a:t>
            </a:r>
            <a:r>
              <a:rPr lang="ru-RU" sz="2400" dirty="0" smtClean="0"/>
              <a:t> владел поместьями в Тульской, Тамбовской и Калужской губерниях и 5000 крепостных крестьян. Он решил создать усадьбу на рубеже 18-19 веков. </a:t>
            </a:r>
          </a:p>
        </p:txBody>
      </p:sp>
      <p:pic>
        <p:nvPicPr>
          <p:cNvPr id="5" name="Рисунок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5805264"/>
            <a:ext cx="506418" cy="830290"/>
          </a:xfrm>
          <a:prstGeom prst="rect">
            <a:avLst/>
          </a:prstGeom>
        </p:spPr>
      </p:pic>
      <p:pic>
        <p:nvPicPr>
          <p:cNvPr id="2052" name="Picture 4" descr="http://sobory.ru/pic/02300/02344_20130502_2007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58" y="116633"/>
            <a:ext cx="4857683" cy="3240360"/>
          </a:xfrm>
          <a:prstGeom prst="rect">
            <a:avLst/>
          </a:prstGeom>
          <a:noFill/>
          <a:ln w="127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01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280485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После смерти Ивана </a:t>
            </a:r>
            <a:r>
              <a:rPr lang="ru-RU" sz="2400" dirty="0" err="1" smtClean="0"/>
              <a:t>Лутовинова</a:t>
            </a:r>
            <a:r>
              <a:rPr lang="ru-RU" sz="2400" dirty="0" smtClean="0"/>
              <a:t> Спасская усадьба перешла в руки его племянницы Варвары Петровны </a:t>
            </a:r>
            <a:r>
              <a:rPr lang="ru-RU" sz="2400" dirty="0" err="1" smtClean="0"/>
              <a:t>Лутовиновой</a:t>
            </a:r>
            <a:r>
              <a:rPr lang="ru-RU" sz="2400" dirty="0" smtClean="0"/>
              <a:t>, которая с 16 лет жила в Спасском у своего дяди. В 1816 в Спасском произошла свадьба Варвары и офицера Сергея Николаевича Тургенева, участника Отечественной войны 1812 года. После смерти матери Ивану Тургеневу, уступившему брату Николаю все самые доходные поместья и дом в Москве, досталось родовое гнездо, где он провёл своё детство и куда он регулярно приезжал на каникулы и на отдых. 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И.С. Тургенев  </a:t>
            </a:r>
            <a:r>
              <a:rPr lang="ru-RU" sz="2400" dirty="0">
                <a:solidFill>
                  <a:prstClr val="black"/>
                </a:solidFill>
              </a:rPr>
              <a:t>по большей части проводит время за границей. Приезжая сюда, он открывает школу для крестьянских детей и богадельню для престарелых крестьян. </a:t>
            </a:r>
            <a:endParaRPr lang="ru-RU" dirty="0" smtClean="0"/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13940" y="5805264"/>
            <a:ext cx="506418" cy="830290"/>
          </a:xfrm>
          <a:prstGeom prst="rect">
            <a:avLst/>
          </a:prstGeom>
        </p:spPr>
      </p:pic>
      <p:pic>
        <p:nvPicPr>
          <p:cNvPr id="3074" name="Picture 2" descr="https://avatars.mds.yandex.net/get-pdb/368827/c74cd3c0-265f-43a1-b57b-d7911468b2f0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95" y="191174"/>
            <a:ext cx="3225806" cy="2137097"/>
          </a:xfrm>
          <a:prstGeom prst="rect">
            <a:avLst/>
          </a:prstGeom>
          <a:noFill/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galina-lukas.ru/sites/default/files/year2017/1304/1304-1/img_6619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174"/>
            <a:ext cx="3204081" cy="2137097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1049</Words>
  <Application>Microsoft Office PowerPoint</Application>
  <PresentationFormat>Экран (4:3)</PresentationFormat>
  <Paragraphs>114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 Владимировна</dc:creator>
  <cp:lastModifiedBy>Вера Владимировна</cp:lastModifiedBy>
  <cp:revision>44</cp:revision>
  <dcterms:created xsi:type="dcterms:W3CDTF">2018-11-05T05:01:49Z</dcterms:created>
  <dcterms:modified xsi:type="dcterms:W3CDTF">2018-11-23T15:49:54Z</dcterms:modified>
</cp:coreProperties>
</file>