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703"/>
    <a:srgbClr val="A9915D"/>
    <a:srgbClr val="AD9861"/>
    <a:srgbClr val="8A733F"/>
    <a:srgbClr val="FCFCE9"/>
    <a:srgbClr val="F5F1BF"/>
    <a:srgbClr val="B39E67"/>
    <a:srgbClr val="D3B255"/>
    <a:srgbClr val="0C40AA"/>
    <a:srgbClr val="72A0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6437" autoAdjust="0"/>
  </p:normalViewPr>
  <p:slideViewPr>
    <p:cSldViewPr snapToGrid="0"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teratura5.narod.ru/turgenef_perof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hyperlink" Target="http://literatura5.narod.ru/turgenef_makovsky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&#1058;&#1091;&#1088;&#1075;&#1077;&#1085;&#1077;&#1074;\&#1055;&#1088;&#1086;&#1077;&#1082;&#1090;%20&#1057;&#1074;&#1077;&#1090;&#1083;&#1099;&#1081;%20&#1084;&#1080;&#1088;%20&#1058;&#1091;&#1088;&#1075;&#1077;&#1085;&#1077;&#1074;&#1082;&#1086;&#1075;&#1086;%20&#1089;&#1083;&#1086;&#1074;&#1072;\&#1060;&#1080;&#1083;&#1100;&#1084;2.avi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28214" y="1602564"/>
            <a:ext cx="184731" cy="11003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endParaRPr lang="ru-RU" sz="7200" b="1" dirty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57378" y="1083735"/>
            <a:ext cx="4989422" cy="3911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Поэтический</a:t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мир </a:t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Тургенева</a:t>
            </a:r>
            <a:br>
              <a:rPr lang="ru-RU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786997" y="5034023"/>
            <a:ext cx="4675517" cy="165576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МАОУ СОШ №5 имени Ю.А.Гагарина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6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В класс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Рязанова Татьяна Петровна,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Клемешова Елена Юрьевна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ln w="19050">
                  <a:solidFill>
                    <a:srgbClr val="712703"/>
                  </a:solidFill>
                </a:ln>
                <a:gradFill flip="none" rotWithShape="1">
                  <a:gsLst>
                    <a:gs pos="0">
                      <a:srgbClr val="B39E67"/>
                    </a:gs>
                    <a:gs pos="42000">
                      <a:srgbClr val="F5F1BF"/>
                    </a:gs>
                    <a:gs pos="83000">
                      <a:srgbClr val="A9915D"/>
                    </a:gs>
                    <a:gs pos="100000">
                      <a:srgbClr val="8A733F"/>
                    </a:gs>
                  </a:gsLst>
                  <a:lin ang="0" scaled="1"/>
                  <a:tileRect/>
                </a:gradFill>
                <a:effectLst>
                  <a:glow rad="63500">
                    <a:schemeClr val="accent4">
                      <a:alpha val="40000"/>
                    </a:schemeClr>
                  </a:glow>
                </a:effectLst>
                <a:latin typeface="Lobster" panose="0200050600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Тамбов 2018 г.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2000" b="1" dirty="0" smtClean="0">
              <a:ln w="19050">
                <a:solidFill>
                  <a:srgbClr val="712703"/>
                </a:solidFill>
              </a:ln>
              <a:gradFill flip="none" rotWithShape="1">
                <a:gsLst>
                  <a:gs pos="0">
                    <a:srgbClr val="B39E67"/>
                  </a:gs>
                  <a:gs pos="42000">
                    <a:srgbClr val="F5F1BF"/>
                  </a:gs>
                  <a:gs pos="83000">
                    <a:srgbClr val="A9915D"/>
                  </a:gs>
                  <a:gs pos="100000">
                    <a:srgbClr val="8A733F"/>
                  </a:gs>
                </a:gsLst>
                <a:lin ang="0" scaled="1"/>
                <a:tileRect/>
              </a:gradFill>
              <a:effectLst>
                <a:glow rad="63500">
                  <a:schemeClr val="accent4">
                    <a:alpha val="40000"/>
                  </a:schemeClr>
                </a:glow>
              </a:effectLst>
              <a:latin typeface="Lobster" panose="0200050600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0388" y="1072092"/>
            <a:ext cx="2850878" cy="34745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Иллюстрируем произведения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>
          <a:xfrm>
            <a:off x="4885508" y="1904001"/>
            <a:ext cx="3492137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Весенний вечер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Гуляют тучи золотые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Над отдыхающей землей;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Поля просторные, немые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Блестят, облитые росой;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Ручей журчит во мгле долины,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Вдали гремит весенний гром,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Ленивый </a:t>
            </a:r>
            <a:r>
              <a:rPr lang="ru-RU" sz="1200" b="1" dirty="0" err="1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ветр</a:t>
            </a: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в листах осины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Трепещет пойманным крылом.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Молчит и млеет лес высокий,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Зеленый, темный лес молчит.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Лишь иногда в тени глубокой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Бессонный лист прошелестит.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Звезда дрожит в огнях заката,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Любви прекрасная звезда,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на душе легко и свято,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Легко, как в детские года.</a:t>
            </a:r>
          </a:p>
          <a:p>
            <a:pPr>
              <a:buNone/>
            </a:pPr>
            <a:endParaRPr lang="ru-RU" sz="12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7578" y="1633113"/>
            <a:ext cx="3230879" cy="4751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Иллюстрируем произведения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>
          <a:xfrm>
            <a:off x="5207726" y="1851751"/>
            <a:ext cx="3492137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Осень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грустный взгляд, люблю я осень.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туманный, тихий день хожу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Я часто в лес и там сижу —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На небо  белое гляжу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Да на верхушки темных сосен.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Люблю, кусая кислый лист,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 улыбкой развалясь ленивой,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Мечтой заняться прихотливой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Да слушать дятлов тонкий свист.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Трава завяла вся… холодный,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Спокойный блеск разлит по ней…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грусти тихой и свободной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Я предаюсь душою всей…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Чего не вспомню я? Какие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Меня мечты не посетят?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сосны гнутся, как живые,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так задумчиво шумят…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И, словно стадо птиц огромных,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Внезапно ветер налетит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в сучьях спутанных и темных</a:t>
            </a:r>
            <a:b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Нетерпеливо прошумит.</a:t>
            </a:r>
            <a:endParaRPr lang="ru-RU" sz="14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endParaRPr lang="ru-RU" sz="12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353" y="2162117"/>
            <a:ext cx="4632425" cy="321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6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Использованные материалы</a:t>
            </a:r>
            <a:r>
              <a:rPr lang="en-US" sz="32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b="1" dirty="0" smtClean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>
          <a:xfrm>
            <a:off x="4711338" y="2391682"/>
            <a:ext cx="3866606" cy="2911838"/>
          </a:xfrm>
        </p:spPr>
        <p:txBody>
          <a:bodyPr>
            <a:normAutofit/>
          </a:bodyPr>
          <a:lstStyle/>
          <a:p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Тургенев И.С. Сочинения</a:t>
            </a:r>
            <a:r>
              <a:rPr lang="en-US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en-US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15 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т.  –</a:t>
            </a:r>
            <a:r>
              <a:rPr lang="en-US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Т.  1. Стихотворения, поэмы, статьи и рецензии.  Прозаические наброски. 1834-1849. –М. </a:t>
            </a:r>
            <a:r>
              <a:rPr lang="en-US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 err="1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Академиздат</a:t>
            </a: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, 1960.</a:t>
            </a:r>
          </a:p>
          <a:p>
            <a:r>
              <a:rPr lang="en-US" sz="1200" u="sng" dirty="0" smtClean="0"/>
              <a:t>http://www.pushkinmuseum.ru/?q=content/muzey-turgeneva </a:t>
            </a:r>
            <a:r>
              <a:rPr lang="ru-RU" sz="1200" dirty="0" smtClean="0"/>
              <a:t>–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Дом-музей И.С. Тургенева в Москве</a:t>
            </a:r>
            <a:endParaRPr lang="en-US" sz="11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  <a:hlinkClick r:id="rId3"/>
            </a:endParaRPr>
          </a:p>
          <a:p>
            <a:r>
              <a:rPr lang="ru-RU" sz="1200" u="sng" dirty="0" smtClean="0">
                <a:hlinkClick r:id="rId3"/>
              </a:rPr>
              <a:t>http://literatura5.narod.ru/turgenef_perof.html</a:t>
            </a:r>
            <a:endParaRPr lang="ru-RU" sz="1200" dirty="0" smtClean="0"/>
          </a:p>
          <a:p>
            <a:pPr>
              <a:buNone/>
            </a:pP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И.С. Тургенев. Портрет работы В.Г. Перова</a:t>
            </a:r>
            <a:endParaRPr lang="en-US" sz="11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u="sng" dirty="0" smtClean="0">
                <a:hlinkClick r:id="rId4"/>
              </a:rPr>
              <a:t>http://literatura5.narod.ru/turgenef_</a:t>
            </a:r>
            <a:r>
              <a:rPr lang="en-US" sz="1200" u="sng" dirty="0" err="1" smtClean="0">
                <a:hlinkClick r:id="rId4"/>
              </a:rPr>
              <a:t>makovsky</a:t>
            </a:r>
            <a:r>
              <a:rPr lang="ru-RU" sz="1200" u="sng" dirty="0" smtClean="0">
                <a:hlinkClick r:id="rId4"/>
              </a:rPr>
              <a:t>.</a:t>
            </a:r>
            <a:r>
              <a:rPr lang="ru-RU" sz="1200" u="sng" dirty="0" err="1" smtClean="0">
                <a:hlinkClick r:id="rId4"/>
              </a:rPr>
              <a:t>html</a:t>
            </a:r>
            <a:endParaRPr lang="ru-RU" sz="1200" dirty="0" smtClean="0"/>
          </a:p>
          <a:p>
            <a:pPr>
              <a:buNone/>
            </a:pPr>
            <a:r>
              <a:rPr lang="ru-RU" sz="11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И.С. Тургенев. Портрет работы К.Е.  Маковского</a:t>
            </a:r>
          </a:p>
          <a:p>
            <a:pPr>
              <a:buNone/>
            </a:pP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endParaRPr lang="ru-RU" sz="12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353" y="2162117"/>
            <a:ext cx="4005957" cy="278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6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Интересные факты 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из жизни И.С. Тургенева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15933" y="1825625"/>
            <a:ext cx="3799417" cy="4351338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/>
          </a:p>
          <a:p>
            <a:pPr marL="0">
              <a:lnSpc>
                <a:spcPct val="110000"/>
              </a:lnSpc>
              <a:buNone/>
            </a:pP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Родился 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Иван Сергеевич Тургенев 28 октября (9 ноября) 1818 года в городе </a:t>
            </a: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Орёл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b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Первое </a:t>
            </a: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образование Тургеневым 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было получено </a:t>
            </a: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имении </a:t>
            </a:r>
            <a:r>
              <a:rPr lang="ru-RU" sz="4500" dirty="0" err="1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Спасском-Лутовинове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sz="45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>
              <a:lnSpc>
                <a:spcPct val="110000"/>
              </a:lnSpc>
              <a:buNone/>
            </a:pP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Затем </a:t>
            </a:r>
            <a:r>
              <a:rPr lang="ru-RU" sz="45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обучение Тургенева проходило в частных пансионах Москвы, после чего </a:t>
            </a:r>
            <a:r>
              <a:rPr lang="ru-RU" sz="45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16 лет он поступил в Московском, а позже  в Санкт-Петербургский университет. </a:t>
            </a:r>
            <a:r>
              <a:rPr lang="ru-RU" sz="38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8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393" y="2449595"/>
            <a:ext cx="4000078" cy="2875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Интересные факты 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из жизни И.С. Тургенева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>
              <a:buNone/>
            </a:pPr>
            <a:r>
              <a:rPr lang="ru-RU" sz="2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1835 году на Тургенева было заведено дело. </a:t>
            </a:r>
          </a:p>
          <a:p>
            <a:pPr marL="0">
              <a:buNone/>
            </a:pPr>
            <a:r>
              <a:rPr lang="ru-RU" sz="2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 ружьем в руках он вышел защищать крепостную девушку, которую собирались передать её законной хозяйке. </a:t>
            </a:r>
          </a:p>
          <a:p>
            <a:pPr marL="0">
              <a:buNone/>
            </a:pPr>
            <a:r>
              <a:rPr lang="ru-RU" sz="24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Писатель всегда был ярым противником крепостного права.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192" y="1710579"/>
            <a:ext cx="3643382" cy="4351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520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Интересные факты 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из жизни И.С. Тургенева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>
              <a:lnSpc>
                <a:spcPct val="110000"/>
              </a:lnSpc>
              <a:buNone/>
            </a:pP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Современники </a:t>
            </a:r>
            <a:r>
              <a:rPr lang="ru-RU" sz="21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отмечали, что внешность писателя совсем не соответствует его внутреннему миру. </a:t>
            </a:r>
            <a:endParaRPr lang="ru-RU" sz="21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>
              <a:lnSpc>
                <a:spcPct val="110000"/>
              </a:lnSpc>
              <a:buNone/>
            </a:pP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Тургенев </a:t>
            </a:r>
            <a:r>
              <a:rPr lang="ru-RU" sz="21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обладал атлетическим телосложением, при этом разговаривал тонким голосом и имел очень мягкий характер. </a:t>
            </a:r>
            <a:endParaRPr lang="ru-RU" sz="2100" dirty="0" smtClean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>
              <a:lnSpc>
                <a:spcPct val="110000"/>
              </a:lnSpc>
              <a:buNone/>
            </a:pP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Кроме </a:t>
            </a:r>
            <a:r>
              <a:rPr lang="ru-RU" sz="21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того, он был очень </a:t>
            </a: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эмоционален</a:t>
            </a:r>
            <a:r>
              <a:rPr lang="en-US" sz="2100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:</a:t>
            </a: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100" dirty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часто смеялся без причины, а на смену веселью моментально приходила </a:t>
            </a:r>
            <a:r>
              <a:rPr lang="ru-RU" sz="21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грусть.</a:t>
            </a:r>
            <a:endParaRPr lang="ru-RU" sz="21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F:\Тургенев\0_22e378_3e489e49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329" y="1804056"/>
            <a:ext cx="3469864" cy="43373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МузейИ.С. Тургенева 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Москве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04267" y="1659467"/>
            <a:ext cx="4011083" cy="4673600"/>
          </a:xfrm>
        </p:spPr>
        <p:txBody>
          <a:bodyPr>
            <a:noAutofit/>
          </a:bodyPr>
          <a:lstStyle/>
          <a:p>
            <a:pPr marL="0" fontAlgn="base">
              <a:lnSpc>
                <a:spcPct val="110000"/>
              </a:lnSpc>
              <a:buNone/>
            </a:pPr>
            <a:r>
              <a:rPr lang="ru-RU" sz="18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Тургеневы владели усадьбой на Арбате, вторая усадьба находилась в Китай-городе, у Варварских ворот. </a:t>
            </a:r>
          </a:p>
          <a:p>
            <a:pPr marL="0" fontAlgn="base">
              <a:lnSpc>
                <a:spcPct val="110000"/>
              </a:lnSpc>
              <a:buNone/>
            </a:pPr>
            <a:r>
              <a:rPr lang="ru-RU" sz="18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Дом-музей писателя на Остоженке описан в рассказе «Му-му»: </a:t>
            </a:r>
          </a:p>
          <a:p>
            <a:pPr marL="0" fontAlgn="base">
              <a:lnSpc>
                <a:spcPct val="110000"/>
              </a:lnSpc>
              <a:buNone/>
            </a:pPr>
            <a:r>
              <a:rPr lang="ru-RU" sz="1800" dirty="0" smtClean="0"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« В одной из отдаленных улиц Москвы, в сером доме с белыми колоннами, антресолью и покривившимся балконом, жила некогда барыня…". Прототипом барыни стала мать Тургенева Варвара Петровна. </a:t>
            </a:r>
          </a:p>
        </p:txBody>
      </p:sp>
      <p:pic>
        <p:nvPicPr>
          <p:cNvPr id="1028" name="Picture 4" descr="http://www.pushkinmuseum.ru/sites/default/files/pictures/muzey_turgeneva_-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029" y="1726347"/>
            <a:ext cx="3549572" cy="2197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pushkinmuseum.ru/sites/default/files/pictures/6zal_hozyay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759" y="3960751"/>
            <a:ext cx="3520374" cy="2346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3816" y="365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Что мы знаем о писателе 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Тургеневе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836021" y="1923596"/>
          <a:ext cx="426744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499"/>
                <a:gridCol w="385499"/>
                <a:gridCol w="397343"/>
                <a:gridCol w="373653"/>
                <a:gridCol w="385499"/>
                <a:gridCol w="385499"/>
                <a:gridCol w="385499"/>
                <a:gridCol w="385499"/>
                <a:gridCol w="385499"/>
                <a:gridCol w="369919"/>
                <a:gridCol w="428033"/>
              </a:tblGrid>
              <a:tr h="33252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48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0461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5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8429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52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52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52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9202" marR="9202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0" i="0" u="none" strike="noStrike" kern="1200" dirty="0">
                        <a:solidFill>
                          <a:srgbClr val="712703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 marL="88337" marR="8833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Содержимое 28"/>
          <p:cNvSpPr>
            <a:spLocks noGrp="1"/>
          </p:cNvSpPr>
          <p:nvPr>
            <p:ph sz="half" idx="2"/>
          </p:nvPr>
        </p:nvSpPr>
        <p:spPr>
          <a:xfrm>
            <a:off x="5131525" y="1989667"/>
            <a:ext cx="3469217" cy="4187296"/>
          </a:xfrm>
        </p:spPr>
        <p:txBody>
          <a:bodyPr>
            <a:noAutofit/>
          </a:bodyPr>
          <a:lstStyle/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Улица в Москве, на которой находится Дом-музей И.С. Тургенева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Название рассказа, действие которого происходит в доме детства Тургенева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Любимая женщина, муза Тургенева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Герой рассказа Тургенева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Рассказ из цикла «Записки охотника»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Стихотворение И.С. Тургенева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Российский журнал, с которым сотрудничал Тургенев</a:t>
            </a:r>
          </a:p>
          <a:p>
            <a:pPr marL="114300" indent="-342900">
              <a:buFont typeface="+mj-lt"/>
              <a:buAutoNum type="arabicPeriod"/>
            </a:pPr>
            <a:r>
              <a:rPr lang="ru-RU" sz="14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Художник - автор одного из портретов Тургенева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4573" y="2462107"/>
            <a:ext cx="303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1184366" y="3959738"/>
            <a:ext cx="3988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 </a:t>
            </a:r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3600" b="1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вцы</a:t>
            </a:r>
            <a:endParaRPr lang="ru-RU" sz="3600" spc="800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84960" y="4363720"/>
            <a:ext cx="2514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си</a:t>
            </a:r>
            <a:r>
              <a:rPr lang="ru-RU" sz="3600" b="1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ица</a:t>
            </a:r>
            <a:endParaRPr lang="ru-RU" sz="3600" spc="800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5994" y="4862044"/>
            <a:ext cx="4903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 совр</a:t>
            </a:r>
            <a:r>
              <a:rPr lang="ru-RU" sz="3600" b="1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3600" spc="8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менник</a:t>
            </a:r>
            <a:endParaRPr lang="ru-RU" sz="3600" spc="800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8602" y="5396653"/>
            <a:ext cx="381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spc="80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мако</a:t>
            </a:r>
            <a:r>
              <a:rPr lang="ru-RU" sz="3600" b="1" spc="80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3600" spc="80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ский</a:t>
            </a:r>
            <a:endParaRPr lang="ru-RU" sz="3600" spc="800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50852" y="1902582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967653" y="2349622"/>
            <a:ext cx="262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169368" y="2848187"/>
            <a:ext cx="20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296161" y="3407712"/>
            <a:ext cx="20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966686" y="39328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551093" y="4441613"/>
            <a:ext cx="35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813526" y="4983480"/>
            <a:ext cx="296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86432" y="5465353"/>
            <a:ext cx="237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1" name="Заголовок 2"/>
          <p:cNvSpPr txBox="1">
            <a:spLocks/>
          </p:cNvSpPr>
          <p:nvPr/>
        </p:nvSpPr>
        <p:spPr>
          <a:xfrm>
            <a:off x="1497875" y="1785256"/>
            <a:ext cx="3875314" cy="757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900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kumimoji="0" lang="ru-RU" sz="3600" i="0" u="none" strike="noStrike" kern="1200" cap="none" spc="900" normalizeH="0" baseline="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</a:t>
            </a:r>
            <a:r>
              <a:rPr kumimoji="0" lang="ru-RU" sz="3600" b="1" i="0" u="none" strike="noStrike" kern="1200" cap="none" spc="900" normalizeH="0" baseline="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kumimoji="0" lang="ru-RU" sz="3600" i="0" u="none" strike="noStrike" kern="1200" cap="none" spc="900" normalizeH="0" baseline="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оженка</a:t>
            </a:r>
            <a:endParaRPr kumimoji="0" lang="ru-RU" sz="3600" i="0" u="none" strike="noStrike" kern="1200" cap="none" spc="900" normalizeH="0" baseline="0" noProof="0" dirty="0" smtClean="0">
              <a:ln w="9525"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Заголовок 2"/>
          <p:cNvSpPr txBox="1">
            <a:spLocks/>
          </p:cNvSpPr>
          <p:nvPr/>
        </p:nvSpPr>
        <p:spPr>
          <a:xfrm>
            <a:off x="866503" y="2329543"/>
            <a:ext cx="3875314" cy="757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7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r>
              <a:rPr lang="ru-RU" sz="3600" b="1" spc="7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ru-RU" sz="3600" spc="7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му</a:t>
            </a:r>
            <a:endParaRPr kumimoji="0" lang="ru-RU" sz="3600" i="0" u="none" strike="noStrike" kern="1200" cap="none" spc="700" normalizeH="0" baseline="0" noProof="0" dirty="0" smtClean="0">
              <a:ln w="9525"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Заголовок 2"/>
          <p:cNvSpPr txBox="1">
            <a:spLocks/>
          </p:cNvSpPr>
          <p:nvPr/>
        </p:nvSpPr>
        <p:spPr>
          <a:xfrm>
            <a:off x="526869" y="2817222"/>
            <a:ext cx="3875314" cy="757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9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виа</a:t>
            </a:r>
            <a:r>
              <a:rPr lang="ru-RU" sz="3600" b="1" spc="9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3600" spc="9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до</a:t>
            </a:r>
            <a:endParaRPr kumimoji="0" lang="ru-RU" sz="3600" i="0" u="none" strike="noStrike" kern="1200" cap="none" spc="900" normalizeH="0" baseline="0" noProof="0" dirty="0" smtClean="0">
              <a:ln w="9525"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Заголовок 2"/>
          <p:cNvSpPr txBox="1">
            <a:spLocks/>
          </p:cNvSpPr>
          <p:nvPr/>
        </p:nvSpPr>
        <p:spPr>
          <a:xfrm>
            <a:off x="1641566" y="3365861"/>
            <a:ext cx="3875314" cy="757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1" algn="ctr">
              <a:lnSpc>
                <a:spcPct val="90000"/>
              </a:lnSpc>
              <a:spcBef>
                <a:spcPct val="0"/>
              </a:spcBef>
            </a:pPr>
            <a:r>
              <a:rPr lang="ru-RU" sz="3600" b="1" spc="9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3600" spc="900" noProof="0" dirty="0" err="1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ерасим</a:t>
            </a:r>
            <a:endParaRPr kumimoji="0" lang="ru-RU" sz="3600" i="0" u="none" strike="noStrike" kern="1200" cap="none" spc="900" normalizeH="0" baseline="0" noProof="0" dirty="0" smtClean="0">
              <a:ln w="9525"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Читаем стихи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Тургенева</a:t>
            </a:r>
          </a:p>
        </p:txBody>
      </p:sp>
      <p:pic>
        <p:nvPicPr>
          <p:cNvPr id="8" name="Фильм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14695" y="2185850"/>
            <a:ext cx="6836229" cy="3845379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527147" y="2191386"/>
            <a:ext cx="2946293" cy="4351338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ru-RU" sz="1200" dirty="0" smtClean="0">
              <a:solidFill>
                <a:schemeClr val="bg1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Осенний вечер... Небо ясно,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А роща вся обнажена –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Ищу глазами я напрасно: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Нигде забытого листа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Нет - по песку аллей широких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Все улеглись - и тихо спят,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Как в сердце грустном дней далёких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chemeClr val="bg1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Безмолвно спит печальный ряд.</a:t>
            </a:r>
          </a:p>
        </p:txBody>
      </p:sp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Иллюстрируем произведения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812" y="2072640"/>
            <a:ext cx="4963885" cy="360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>
          <a:xfrm>
            <a:off x="5564777" y="1999796"/>
            <a:ext cx="3011532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Синица 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Слышу я: звенит синица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Средь желтеющих ветвей;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Здравствуй, маленькая птица,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Вестница осенних дней!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Хоть грозит он нам ненастьем,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Хоть зимы он нам пророк —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Дышит благодатным счастьем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Твой веселый голосок.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 песенке твоей приветной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Слух пленен ужели ж мой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Лишь природы безответной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Равнодушною игрой?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Иль беспечно распевает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в тебе охота жить —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Та, что людям помогает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Смерть и жизнь переносить?</a:t>
            </a:r>
          </a:p>
        </p:txBody>
      </p:sp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_2\Documents\Рязанова\Конкурсы\Конкурсы 2018\Тургенев\03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Иллюстрируем произведения</a:t>
            </a:r>
            <a:b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И.С. Тургенева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>
          <a:xfrm>
            <a:off x="5564777" y="1964962"/>
            <a:ext cx="3169920" cy="4351338"/>
          </a:xfrm>
        </p:spPr>
        <p:txBody>
          <a:bodyPr>
            <a:normAutofit/>
          </a:bodyPr>
          <a:lstStyle/>
          <a:p>
            <a:pPr indent="0" algn="ctr">
              <a:buNone/>
            </a:pPr>
            <a:endParaRPr lang="ru-RU" sz="12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0" algn="ctr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Откуда веет тишиной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Откуда веет тишиной?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Откуда мчится зов?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Что дышит на меня весной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запахом лугов?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Чего тебе, душа моя,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Внезапно стало жаль —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Скажи: какую вспомнил я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Любимую печаль?</a:t>
            </a:r>
          </a:p>
          <a:p>
            <a:pPr indent="0">
              <a:buNone/>
            </a:pP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Но всё былое, боже мой,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Так бедно, так темно…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И то, над чем я плакал,- мной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Осмеяно давно.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Невежда сам, среди других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Забывчивых невежд,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Любуюсь гибелью моих</a:t>
            </a:r>
            <a:b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solidFill>
                  <a:srgbClr val="712703"/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Восторженных надежд…</a:t>
            </a:r>
          </a:p>
          <a:p>
            <a:pPr algn="ctr">
              <a:buNone/>
            </a:pPr>
            <a:endParaRPr lang="ru-RU" sz="1200" b="1" dirty="0" smtClean="0">
              <a:solidFill>
                <a:srgbClr val="712703"/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" y="2037806"/>
            <a:ext cx="4971511" cy="3509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070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758</TotalTime>
  <Words>377</Words>
  <Application>Microsoft Office PowerPoint</Application>
  <PresentationFormat>Экран (4:3)</PresentationFormat>
  <Paragraphs>88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    Поэтический мир  Тургенева </vt:lpstr>
      <vt:lpstr>Интересные факты  из жизни И.С. Тургенева</vt:lpstr>
      <vt:lpstr>Интересные факты  из жизни И.С. Тургенева</vt:lpstr>
      <vt:lpstr>Интересные факты  из жизни И.С. Тургенева</vt:lpstr>
      <vt:lpstr>МузейИ.С. Тургенева  в Москве</vt:lpstr>
      <vt:lpstr>Что мы знаем о писателе  И.С. Тургеневе</vt:lpstr>
      <vt:lpstr>Читаем стихи И.С. Тургенева</vt:lpstr>
      <vt:lpstr>Иллюстрируем произведения И.С. Тургенева</vt:lpstr>
      <vt:lpstr>Иллюстрируем произведения И.С. Тургенева</vt:lpstr>
      <vt:lpstr>Иллюстрируем произведения И.С. Тургенева</vt:lpstr>
      <vt:lpstr>Иллюстрируем произведения И.С. Тургенева</vt:lpstr>
      <vt:lpstr>Использованные материалы: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школа_2</cp:lastModifiedBy>
  <cp:revision>83</cp:revision>
  <dcterms:created xsi:type="dcterms:W3CDTF">2013-11-19T05:52:05Z</dcterms:created>
  <dcterms:modified xsi:type="dcterms:W3CDTF">2018-11-19T13:38:20Z</dcterms:modified>
</cp:coreProperties>
</file>