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340" r:id="rId2"/>
    <p:sldId id="258" r:id="rId3"/>
    <p:sldId id="339" r:id="rId4"/>
    <p:sldId id="301" r:id="rId5"/>
    <p:sldId id="302" r:id="rId6"/>
    <p:sldId id="303" r:id="rId7"/>
    <p:sldId id="266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330" r:id="rId35"/>
    <p:sldId id="331" r:id="rId36"/>
    <p:sldId id="332" r:id="rId37"/>
    <p:sldId id="336" r:id="rId38"/>
    <p:sldId id="337" r:id="rId39"/>
    <p:sldId id="338" r:id="rId40"/>
    <p:sldId id="341" r:id="rId41"/>
    <p:sldId id="342" r:id="rId42"/>
  </p:sldIdLst>
  <p:sldSz cx="9144000" cy="5143500" type="screen16x9"/>
  <p:notesSz cx="6858000" cy="9144000"/>
  <p:embeddedFontLst>
    <p:embeddedFont>
      <p:font typeface="Open Sans" charset="0"/>
      <p:regular r:id="rId43"/>
      <p:bold r:id="rId44"/>
      <p:italic r:id="rId45"/>
    </p:embeddedFont>
    <p:embeddedFont>
      <p:font typeface="Roboto Slab" charset="0"/>
      <p:regular r:id="rId46"/>
      <p:bold r:id="rId47"/>
    </p:embeddedFont>
  </p:embeddedFontLst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7" userDrawn="1">
          <p15:clr>
            <a:srgbClr val="A4A3A4"/>
          </p15:clr>
        </p15:guide>
        <p15:guide id="2" pos="68" userDrawn="1">
          <p15:clr>
            <a:srgbClr val="A4A3A4"/>
          </p15:clr>
        </p15:guide>
        <p15:guide id="3" pos="5692" userDrawn="1">
          <p15:clr>
            <a:srgbClr val="A4A3A4"/>
          </p15:clr>
        </p15:guide>
        <p15:guide id="4" orient="horz" pos="3026" userDrawn="1">
          <p15:clr>
            <a:srgbClr val="A4A3A4"/>
          </p15:clr>
        </p15:guide>
        <p15:guide id="5" pos="2993" userDrawn="1">
          <p15:clr>
            <a:srgbClr val="A4A3A4"/>
          </p15:clr>
        </p15:guide>
        <p15:guide id="6" pos="2767" userDrawn="1">
          <p15:clr>
            <a:srgbClr val="A4A3A4"/>
          </p15:clr>
        </p15:guide>
        <p15:guide id="7" pos="1837" userDrawn="1">
          <p15:clr>
            <a:srgbClr val="A4A3A4"/>
          </p15:clr>
        </p15:guide>
        <p15:guide id="8" pos="3901" userDrawn="1">
          <p15:clr>
            <a:srgbClr val="A4A3A4"/>
          </p15:clr>
        </p15:guide>
        <p15:guide id="9" pos="2018" userDrawn="1">
          <p15:clr>
            <a:srgbClr val="A4A3A4"/>
          </p15:clr>
        </p15:guide>
        <p15:guide id="10" pos="3696" userDrawn="1">
          <p15:clr>
            <a:srgbClr val="A4A3A4"/>
          </p15:clr>
        </p15:guide>
        <p15:guide id="11" pos="431" userDrawn="1">
          <p15:clr>
            <a:srgbClr val="A4A3A4"/>
          </p15:clr>
        </p15:guide>
        <p15:guide id="12" pos="5307" userDrawn="1">
          <p15:clr>
            <a:srgbClr val="A4A3A4"/>
          </p15:clr>
        </p15:guide>
        <p15:guide id="13" orient="horz" pos="486" userDrawn="1">
          <p15:clr>
            <a:srgbClr val="A4A3A4"/>
          </p15:clr>
        </p15:guide>
        <p15:guide id="14" orient="horz" pos="2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8029"/>
    <a:srgbClr val="FF6600"/>
    <a:srgbClr val="88B6E0"/>
    <a:srgbClr val="FF0000"/>
    <a:srgbClr val="FF4FB2"/>
    <a:srgbClr val="0ACC6B"/>
    <a:srgbClr val="F2F2F2"/>
    <a:srgbClr val="F7F6F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12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-450" y="-96"/>
      </p:cViewPr>
      <p:guideLst>
        <p:guide orient="horz" pos="237"/>
        <p:guide orient="horz" pos="3026"/>
        <p:guide orient="horz" pos="486"/>
        <p:guide orient="horz" pos="2754"/>
        <p:guide pos="68"/>
        <p:guide pos="5692"/>
        <p:guide pos="2993"/>
        <p:guide pos="2767"/>
        <p:guide pos="1837"/>
        <p:guide pos="3901"/>
        <p:guide pos="2018"/>
        <p:guide pos="3696"/>
        <p:guide pos="431"/>
        <p:guide pos="530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5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1590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24224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70443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34865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95771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89636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9083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25260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6069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99515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64557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6E679-DC75-4745-852D-F583D5FA2C9D}" type="datetimeFigureOut">
              <a:rPr lang="ru-RU" smtClean="0"/>
              <a:pPr/>
              <a:t>09.05.2017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1A449-B48E-44C3-9B97-791039936F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717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slide" Target="slide41.xml"/><Relationship Id="rId3" Type="http://schemas.openxmlformats.org/officeDocument/2006/relationships/slide" Target="slide3.xml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11" Type="http://schemas.openxmlformats.org/officeDocument/2006/relationships/image" Target="../media/image8.jpeg"/><Relationship Id="rId5" Type="http://schemas.openxmlformats.org/officeDocument/2006/relationships/image" Target="../media/image2.gif"/><Relationship Id="rId10" Type="http://schemas.openxmlformats.org/officeDocument/2006/relationships/image" Target="../media/image7.jpeg"/><Relationship Id="rId4" Type="http://schemas.openxmlformats.org/officeDocument/2006/relationships/slide" Target="slide2.xml"/><Relationship Id="rId9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fb.ru/article/198816/krupneyshie-bitvyi-velikoy-otechestvennoy-voynyi-v-istoricheskom-poryadke-nazvaniya-tablitsa" TargetMode="External"/><Relationship Id="rId2" Type="http://schemas.openxmlformats.org/officeDocument/2006/relationships/hyperlink" Target="http://www.encyclopaedia-russia.ru/article.php?id=628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fb.ru/article/198816/krupneyshie-bitvyi-velikoy-otechestvennoy-voynyi-v-istoricheskom-poryadke-nazvaniya-tablitsa" TargetMode="External"/><Relationship Id="rId2" Type="http://schemas.openxmlformats.org/officeDocument/2006/relationships/hyperlink" Target="http://www.encyclopaedia-russia.ru/article.php?id=628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://3mv.ru/publ/srazhenija/oborona_brestskoj_kreposti/19-1-0-12137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://3mv.ru/publ/srazhenija/oborona_brestskoj_kreposti/19-1-0-12137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://www.psj.ru/saver_people/detail.php?ID=6201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://www.psj.ru/saver_people/detail.php?ID=6201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radiochel.ru/Radio.files/2012.files/tank.htm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radiochel.ru/Radio.files/2012.files/tank.htm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://nnm.me/blogs/OlDi/zazhigatelnye_butylki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://nnm.me/blogs/OlDi/zazhigatelnye_butylki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ava.md/2015/04/30/orden-pobeda-vysshiy-voennyy-orden-velikoy/" TargetMode="External"/><Relationship Id="rId4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ava.md/2015/04/30/orden-pobeda-vysshiy-voennyy-orden-velikoy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hyperlink" Target="https://artrussian.com/museum_vuchetich.html" TargetMode="External"/><Relationship Id="rId7" Type="http://schemas.openxmlformats.org/officeDocument/2006/relationships/image" Target="../media/image30.jpeg"/><Relationship Id="rId2" Type="http://schemas.openxmlformats.org/officeDocument/2006/relationships/hyperlink" Target="http://fb.ru/article/193942/pamyatnik-soldatu-s-devochkoy-na-rukah-i-ego-istoriya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hyperlink" Target="https://artrussian.com/museum_gorpenko.html" TargetMode="External"/><Relationship Id="rId4" Type="http://schemas.openxmlformats.org/officeDocument/2006/relationships/hyperlink" Target="http://dic.academic.ru/dic.nsf/ruwiki/162134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34.xml"/><Relationship Id="rId3" Type="http://schemas.openxmlformats.org/officeDocument/2006/relationships/slide" Target="slide4.xml"/><Relationship Id="rId7" Type="http://schemas.openxmlformats.org/officeDocument/2006/relationships/slide" Target="slide16.xml"/><Relationship Id="rId12" Type="http://schemas.openxmlformats.org/officeDocument/2006/relationships/slide" Target="slide31.xml"/><Relationship Id="rId2" Type="http://schemas.openxmlformats.org/officeDocument/2006/relationships/image" Target="../media/image11.jpeg"/><Relationship Id="rId16" Type="http://schemas.openxmlformats.org/officeDocument/2006/relationships/image" Target="../media/image13.gif"/><Relationship Id="rId1" Type="http://schemas.openxmlformats.org/officeDocument/2006/relationships/slideLayout" Target="../slideLayouts/slideLayout1.xml"/><Relationship Id="rId6" Type="http://schemas.openxmlformats.org/officeDocument/2006/relationships/slide" Target="slide13.xml"/><Relationship Id="rId11" Type="http://schemas.openxmlformats.org/officeDocument/2006/relationships/slide" Target="slide28.xml"/><Relationship Id="rId5" Type="http://schemas.openxmlformats.org/officeDocument/2006/relationships/slide" Target="slide10.xml"/><Relationship Id="rId15" Type="http://schemas.openxmlformats.org/officeDocument/2006/relationships/image" Target="../media/image12.jpeg"/><Relationship Id="rId10" Type="http://schemas.openxmlformats.org/officeDocument/2006/relationships/slide" Target="slide25.xml"/><Relationship Id="rId4" Type="http://schemas.openxmlformats.org/officeDocument/2006/relationships/slide" Target="slide7.xml"/><Relationship Id="rId9" Type="http://schemas.openxmlformats.org/officeDocument/2006/relationships/slide" Target="slide22.xml"/><Relationship Id="rId14" Type="http://schemas.openxmlformats.org/officeDocument/2006/relationships/slide" Target="slide3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hyperlink" Target="http://fb.ru/article/193942/pamyatnik-soldatu-s-devochkoy-na-rukah-i-ego-istoriya" TargetMode="External"/><Relationship Id="rId7" Type="http://schemas.openxmlformats.org/officeDocument/2006/relationships/image" Target="../media/image3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artrussian.com/museum_gorpenko.html" TargetMode="External"/><Relationship Id="rId5" Type="http://schemas.openxmlformats.org/officeDocument/2006/relationships/hyperlink" Target="http://dic.academic.ru/dic.nsf/ruwiki/162134" TargetMode="External"/><Relationship Id="rId4" Type="http://schemas.openxmlformats.org/officeDocument/2006/relationships/hyperlink" Target="https://artrussian.com/museum_vuchetich.html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s://topwar.ru/14479-nevidimyy-front-sovetskaya-razvedka-vremen-velikoy-otechestvennoy-voyny.html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s://topwar.ru/14479-nevidimyy-front-sovetskaya-razvedka-vremen-velikoy-otechestvennoy-voyny.html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6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scadet.ru/names/military/marshals/win-marshals.htm" TargetMode="External"/><Relationship Id="rId2" Type="http://schemas.openxmlformats.org/officeDocument/2006/relationships/hyperlink" Target="https://24smi.org/celebrity/3520-georgii-zhukov.html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scadet.ru/names/military/marshals/win-marshals.htm" TargetMode="External"/><Relationship Id="rId2" Type="http://schemas.openxmlformats.org/officeDocument/2006/relationships/hyperlink" Target="https://24smi.org/celebrity/3520-georgii-zhukov.html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slide" Target="slide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s://ru.wikipedia.org/wiki/&#1054;&#1092;&#1080;&#1094;&#1077;&#1088;&#1099;_(&#1092;&#1080;&#1083;&#1100;&#1084;)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s://ru.wikipedia.org/wiki/&#1054;&#1092;&#1080;&#1094;&#1077;&#1088;&#1099;_(&#1092;&#1080;&#1083;&#1100;&#1084;)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&#1042;&#1099;&#1089;&#1090;&#1091;&#1087;&#1083;&#1077;&#1085;&#1080;&#1077;_&#1042;._&#1052;._&#1052;&#1086;&#1083;&#1086;&#1090;&#1086;&#1074;&#1072;_&#1087;&#1086;_&#1088;&#1072;&#1076;&#1080;&#1086;_22_&#1080;&#1102;&#1085;&#1103;_1941_&#1075;&#1086;&#1076;&#1072;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hyperlink" Target="https://www.youtube.com/watch?v=4rkOJZwmQVo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file:///C:\Users\user\Desktop\&#1053;&#1086;&#1074;&#1072;&#1103;%20&#1087;&#1072;&#1087;&#1082;&#1072;\YU._Levitan_-_Obyavlenie_o_zavershenii_vojny_(iPlayer.fm).mp3" TargetMode="External"/><Relationship Id="rId1" Type="http://schemas.openxmlformats.org/officeDocument/2006/relationships/audio" Target="file:///C:\Users\user\Desktop\&#1053;&#1086;&#1074;&#1072;&#1103;%20&#1087;&#1072;&#1087;&#1082;&#1072;\Levitan_-_Nachalo_vojny_(iPlayer.fm).mp3" TargetMode="External"/><Relationship Id="rId6" Type="http://schemas.openxmlformats.org/officeDocument/2006/relationships/image" Target="../media/image15.jpeg"/><Relationship Id="rId5" Type="http://schemas.openxmlformats.org/officeDocument/2006/relationships/slide" Target="slide3.xml"/><Relationship Id="rId4" Type="http://schemas.openxmlformats.org/officeDocument/2006/relationships/hyperlink" Target="http://news.tochka.net/121509-kak-nachinalas-velikaya-otechestvennaya-voyna-audio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file:///C:\Users\user\Desktop\&#1053;&#1086;&#1074;&#1072;&#1103;%20&#1087;&#1072;&#1087;&#1082;&#1072;\YU._Levitan_-_Obyavlenie_o_zavershenii_vojny_(iPlayer.fm).mp3" TargetMode="External"/><Relationship Id="rId1" Type="http://schemas.openxmlformats.org/officeDocument/2006/relationships/audio" Target="file:///C:\Users\user\Desktop\&#1053;&#1086;&#1074;&#1072;&#1103;%20&#1087;&#1072;&#1087;&#1082;&#1072;\Levitan_-_Nachalo_vojny_(iPlayer.fm).mp3" TargetMode="External"/><Relationship Id="rId6" Type="http://schemas.openxmlformats.org/officeDocument/2006/relationships/image" Target="../media/image15.jpeg"/><Relationship Id="rId5" Type="http://schemas.openxmlformats.org/officeDocument/2006/relationships/slide" Target="slide3.xml"/><Relationship Id="rId4" Type="http://schemas.openxmlformats.org/officeDocument/2006/relationships/hyperlink" Target="http://news.tochka.net/121509-kak-nachinalas-velikaya-otechestvennaya-voyna-audio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58" name="Picture 22" descr="http://www.playcast.ru/uploads/2016/05/08/1857952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1032" y="2972"/>
            <a:ext cx="5702968" cy="514052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708484" y="144379"/>
            <a:ext cx="56227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Эхо ушедшей войны</a:t>
            </a:r>
            <a:endParaRPr lang="ru-RU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>
            <a:hlinkClick r:id="rId3" action="ppaction://hlinksldjump"/>
          </p:cNvPr>
          <p:cNvSpPr/>
          <p:nvPr/>
        </p:nvSpPr>
        <p:spPr>
          <a:xfrm>
            <a:off x="6985720" y="4307345"/>
            <a:ext cx="2016987" cy="640551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80000" rIns="360000" bIns="180000" rtlCol="0" anchor="ctr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Начать игру</a:t>
            </a:r>
            <a:endParaRPr lang="ru-RU" sz="1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>
            <a:hlinkClick r:id="rId4" action="ppaction://hlinksldjump"/>
          </p:cNvPr>
          <p:cNvSpPr txBox="1"/>
          <p:nvPr/>
        </p:nvSpPr>
        <p:spPr>
          <a:xfrm rot="5400000">
            <a:off x="7893174" y="3084332"/>
            <a:ext cx="1710624" cy="338554"/>
          </a:xfrm>
          <a:prstGeom prst="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 defTabSz="685800"/>
            <a:r>
              <a:rPr lang="ru-RU" sz="1600" b="1" dirty="0">
                <a:latin typeface="Arial" pitchFamily="34" charset="0"/>
                <a:cs typeface="Arial" pitchFamily="34" charset="0"/>
              </a:rPr>
              <a:t>Правила игры</a:t>
            </a:r>
          </a:p>
        </p:txBody>
      </p:sp>
      <p:pic>
        <p:nvPicPr>
          <p:cNvPr id="39942" name="Picture 6" descr="http://img0.liveinternet.ru/images/attach/d/0/129/485/129485256_6010135_13338901.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BBBFC2"/>
              </a:clrFrom>
              <a:clrTo>
                <a:srgbClr val="BBBFC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1972" y="3291090"/>
            <a:ext cx="2778615" cy="1852410"/>
          </a:xfrm>
          <a:prstGeom prst="rect">
            <a:avLst/>
          </a:prstGeom>
          <a:noFill/>
        </p:spPr>
      </p:pic>
      <p:pic>
        <p:nvPicPr>
          <p:cNvPr id="39948" name="Picture 12" descr="http://www.artantique.ru/images/big-web/22/21456-0-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BF2D5"/>
              </a:clrFrom>
              <a:clrTo>
                <a:srgbClr val="FBF2D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71691" y="954507"/>
            <a:ext cx="1330425" cy="1604210"/>
          </a:xfrm>
          <a:prstGeom prst="rect">
            <a:avLst/>
          </a:prstGeom>
          <a:noFill/>
        </p:spPr>
      </p:pic>
      <p:pic>
        <p:nvPicPr>
          <p:cNvPr id="39950" name="Picture 14" descr="http://www.lycee81tmn.ru/nabey/pic/zaicev_b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40380">
            <a:off x="3557973" y="1277749"/>
            <a:ext cx="1259183" cy="1673973"/>
          </a:xfrm>
          <a:prstGeom prst="rect">
            <a:avLst/>
          </a:prstGeom>
          <a:noFill/>
        </p:spPr>
      </p:pic>
      <p:pic>
        <p:nvPicPr>
          <p:cNvPr id="39952" name="Picture 16" descr="http://pijnec.in.ua/uploads/posts/2014-10/image-7395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B6BAB9"/>
              </a:clrFrom>
              <a:clrTo>
                <a:srgbClr val="B6BAB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121359">
            <a:off x="88659" y="3360617"/>
            <a:ext cx="1034285" cy="1349800"/>
          </a:xfrm>
          <a:prstGeom prst="rect">
            <a:avLst/>
          </a:prstGeom>
          <a:noFill/>
        </p:spPr>
      </p:pic>
      <p:pic>
        <p:nvPicPr>
          <p:cNvPr id="39946" name="Picture 10" descr="http://alkova-art.ru/wp-content/uploads/2015/05/%D0%B8%D1%82%D0%BE%D0%B3266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42418" y="1818721"/>
            <a:ext cx="1324341" cy="1819645"/>
          </a:xfrm>
          <a:prstGeom prst="rect">
            <a:avLst/>
          </a:prstGeom>
          <a:noFill/>
        </p:spPr>
      </p:pic>
      <p:pic>
        <p:nvPicPr>
          <p:cNvPr id="39955" name="Picture 19" descr="http://www.virtualrm.spb.ru/files/images/%20%D0%90.%D0%A4.%20-%20%D0%9F%D0%BE%D1%8F%D1%81%D0%BD%D0%BE%D0%B9%20%D0%BF%D0%BE%D1%80%D1%82%D1%80%D0%B5%D1%82%20%D1%81%D0%BE%D0%BB%D0%B4%D0%B0%D1%82%D0%B0%20%D0%B2%20%D0%B1%D1%83%D1%88%D0%BB%D0%B0%D1%82%D0%B5%D0%A5%D0%9A%D0%A0%D0%A1.preview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C9C9C7"/>
              </a:clrFrom>
              <a:clrTo>
                <a:srgbClr val="C9C9C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0708" y="953923"/>
            <a:ext cx="997610" cy="1461031"/>
          </a:xfrm>
          <a:prstGeom prst="rect">
            <a:avLst/>
          </a:prstGeom>
          <a:noFill/>
        </p:spPr>
      </p:pic>
      <p:pic>
        <p:nvPicPr>
          <p:cNvPr id="39956" name="Picture 20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645017"/>
            <a:ext cx="1335087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4" name="Группа 23"/>
          <p:cNvGrpSpPr/>
          <p:nvPr/>
        </p:nvGrpSpPr>
        <p:grpSpPr>
          <a:xfrm>
            <a:off x="1" y="953923"/>
            <a:ext cx="4817156" cy="4189577"/>
            <a:chOff x="1" y="953923"/>
            <a:chExt cx="4817156" cy="4189577"/>
          </a:xfrm>
        </p:grpSpPr>
        <p:pic>
          <p:nvPicPr>
            <p:cNvPr id="39953" name="Picture 17" descr="C:\Users\user\Desktop\335062_soldaty-vov-risunki-karandashom.jpg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50498">
              <a:off x="3596259" y="2728964"/>
              <a:ext cx="1155158" cy="1396111"/>
            </a:xfrm>
            <a:prstGeom prst="rect">
              <a:avLst/>
            </a:prstGeom>
            <a:noFill/>
          </p:spPr>
        </p:pic>
        <p:pic>
          <p:nvPicPr>
            <p:cNvPr id="14" name="Picture 6" descr="http://img0.liveinternet.ru/images/attach/d/0/129/485/129485256_6010135_13338901.gif"/>
            <p:cNvPicPr>
              <a:picLocks noChangeAspect="1" noChangeArrowheads="1" noCrop="1"/>
            </p:cNvPicPr>
            <p:nvPr/>
          </p:nvPicPr>
          <p:blipFill>
            <a:blip r:embed="rId5">
              <a:clrChange>
                <a:clrFrom>
                  <a:srgbClr val="BBBFC2"/>
                </a:clrFrom>
                <a:clrTo>
                  <a:srgbClr val="BBBFC2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81973" y="3291090"/>
              <a:ext cx="2778615" cy="1852410"/>
            </a:xfrm>
            <a:prstGeom prst="rect">
              <a:avLst/>
            </a:prstGeom>
            <a:noFill/>
          </p:spPr>
        </p:pic>
        <p:pic>
          <p:nvPicPr>
            <p:cNvPr id="15" name="Picture 12" descr="http://www.artantique.ru/images/big-web/22/21456-0-1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BF2D5"/>
                </a:clrFrom>
                <a:clrTo>
                  <a:srgbClr val="FBF2D5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71692" y="954507"/>
              <a:ext cx="1330425" cy="1604210"/>
            </a:xfrm>
            <a:prstGeom prst="rect">
              <a:avLst/>
            </a:prstGeom>
            <a:noFill/>
          </p:spPr>
        </p:pic>
        <p:pic>
          <p:nvPicPr>
            <p:cNvPr id="16" name="Picture 14" descr="http://www.lycee81tmn.ru/nabey/pic/zaicev_b.jpg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840380">
              <a:off x="3557974" y="1277749"/>
              <a:ext cx="1259183" cy="1673973"/>
            </a:xfrm>
            <a:prstGeom prst="rect">
              <a:avLst/>
            </a:prstGeom>
            <a:noFill/>
          </p:spPr>
        </p:pic>
        <p:pic>
          <p:nvPicPr>
            <p:cNvPr id="17" name="Picture 16" descr="http://pijnec.in.ua/uploads/posts/2014-10/image-7395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B6BAB9"/>
                </a:clrFrom>
                <a:clrTo>
                  <a:srgbClr val="B6BAB9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21121359">
              <a:off x="88660" y="3360617"/>
              <a:ext cx="1034285" cy="1349800"/>
            </a:xfrm>
            <a:prstGeom prst="rect">
              <a:avLst/>
            </a:prstGeom>
            <a:noFill/>
          </p:spPr>
        </p:pic>
        <p:pic>
          <p:nvPicPr>
            <p:cNvPr id="18" name="Picture 10" descr="http://alkova-art.ru/wp-content/uploads/2015/05/%D0%B8%D1%82%D0%BE%D0%B3266.jpg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42419" y="1818721"/>
              <a:ext cx="1324341" cy="1819645"/>
            </a:xfrm>
            <a:prstGeom prst="rect">
              <a:avLst/>
            </a:prstGeom>
            <a:noFill/>
          </p:spPr>
        </p:pic>
        <p:pic>
          <p:nvPicPr>
            <p:cNvPr id="21" name="Picture 19" descr="http://www.virtualrm.spb.ru/files/images/%20%D0%90.%D0%A4.%20-%20%D0%9F%D0%BE%D1%8F%D1%81%D0%BD%D0%BE%D0%B9%20%D0%BF%D0%BE%D1%80%D1%82%D1%80%D0%B5%D1%82%20%D1%81%D0%BE%D0%BB%D0%B4%D0%B0%D1%82%D0%B0%20%D0%B2%20%D0%B1%D1%83%D1%88%D0%BB%D0%B0%D1%82%D0%B5%D0%A5%D0%9A%D0%A0%D0%A1.preview.jpg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C9C9C7"/>
                </a:clrFrom>
                <a:clrTo>
                  <a:srgbClr val="C9C9C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70709" y="953923"/>
              <a:ext cx="997610" cy="1461031"/>
            </a:xfrm>
            <a:prstGeom prst="rect">
              <a:avLst/>
            </a:prstGeom>
            <a:noFill/>
          </p:spPr>
        </p:pic>
        <p:pic>
          <p:nvPicPr>
            <p:cNvPr id="22" name="Picture 20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" y="1645017"/>
              <a:ext cx="1335087" cy="1660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6" name="Управляющая кнопка: сведения 25">
            <a:hlinkClick r:id="rId13" action="ppaction://hlinksldjump" highlightClick="1"/>
          </p:cNvPr>
          <p:cNvSpPr/>
          <p:nvPr/>
        </p:nvSpPr>
        <p:spPr>
          <a:xfrm>
            <a:off x="6213230" y="4486031"/>
            <a:ext cx="492370" cy="400576"/>
          </a:xfrm>
          <a:prstGeom prst="actionButtonInformation">
            <a:avLst/>
          </a:prstGeom>
          <a:solidFill>
            <a:srgbClr val="FF80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416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9540" y="1847566"/>
            <a:ext cx="6284921" cy="30777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Назовите крупнейшее танковое сражение ВОВ.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67894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Битва за Москву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2" action="ppaction://hlinksldjump"/>
          </p:cNvPr>
          <p:cNvSpPr/>
          <p:nvPr/>
        </p:nvSpPr>
        <p:spPr>
          <a:xfrm>
            <a:off x="4751387" y="3267895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Сталинградская битва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2" action="ppaction://hlinksldjump"/>
          </p:cNvPr>
          <p:cNvSpPr/>
          <p:nvPr/>
        </p:nvSpPr>
        <p:spPr>
          <a:xfrm>
            <a:off x="1520732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Ледовое побоище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rId3" action="ppaction://hlinksldjump"/>
          </p:cNvPr>
          <p:cNvSpPr/>
          <p:nvPr/>
        </p:nvSpPr>
        <p:spPr>
          <a:xfrm>
            <a:off x="4751387" y="4153833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Курская битва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1431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24990" y="1246249"/>
            <a:ext cx="5518484" cy="246221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indent="457200"/>
            <a:r>
              <a:rPr lang="ru-RU" sz="1600" dirty="0" smtClean="0">
                <a:latin typeface="Arial" pitchFamily="34" charset="0"/>
                <a:cs typeface="Arial" pitchFamily="34" charset="0"/>
                <a:hlinkClick r:id="rId2"/>
              </a:rPr>
              <a:t>Курская битва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(Битва на Курской дуге) длилась с 5 июля 1943 г. — 23 августа 1943 г. </a:t>
            </a:r>
          </a:p>
          <a:p>
            <a:pPr indent="457200"/>
            <a:r>
              <a:rPr lang="ru-RU" sz="1600" dirty="0" smtClean="0">
                <a:latin typeface="Arial" pitchFamily="34" charset="0"/>
                <a:cs typeface="Arial" pitchFamily="34" charset="0"/>
              </a:rPr>
              <a:t>По своим масштабам, напряжённости, результатам является одним из </a:t>
            </a:r>
            <a:r>
              <a:rPr lang="ru-RU" sz="1600" dirty="0" smtClean="0">
                <a:latin typeface="Arial" pitchFamily="34" charset="0"/>
                <a:cs typeface="Arial" pitchFamily="34" charset="0"/>
                <a:hlinkClick r:id="rId3"/>
              </a:rPr>
              <a:t>ключевых сражений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Великой Отечественной войны. </a:t>
            </a:r>
          </a:p>
          <a:p>
            <a:pPr indent="457200"/>
            <a:r>
              <a:rPr lang="ru-RU" sz="1600" dirty="0" smtClean="0">
                <a:latin typeface="Arial" pitchFamily="34" charset="0"/>
                <a:cs typeface="Arial" pitchFamily="34" charset="0"/>
              </a:rPr>
              <a:t>Немецкая сторона наступательную часть сражения называла «Операцией Цитадель». Битва продолжалась 49 дней.</a:t>
            </a:r>
          </a:p>
          <a:p>
            <a:pPr indent="457200"/>
            <a:r>
              <a:rPr lang="ru-RU" sz="1600" dirty="0" smtClean="0">
                <a:latin typeface="Arial" pitchFamily="34" charset="0"/>
                <a:cs typeface="Arial" pitchFamily="34" charset="0"/>
              </a:rPr>
              <a:t>После завершения битвы стратегическая инициатива в войне перешла на сторону Красной Армии.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4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  <a:solidFill>
            <a:srgbClr val="0070C0"/>
          </a:solidFill>
        </p:grpSpPr>
        <p:sp>
          <p:nvSpPr>
            <p:cNvPr id="19" name="Прямоугольник с двумя скругленными соседними углами 18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026" name="Picture 2" descr="C:\Users\user\Desktop\1763892_bitva-pod-prohorovkoi-kart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2295" y="1339516"/>
            <a:ext cx="3186618" cy="21902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2383028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399693" y="820260"/>
            <a:ext cx="5587999" cy="2916617"/>
            <a:chOff x="3695275" y="1817724"/>
            <a:chExt cx="4111027" cy="2958926"/>
          </a:xfrm>
        </p:grpSpPr>
        <p:sp>
          <p:nvSpPr>
            <p:cNvPr id="2" name="TextBox 1"/>
            <p:cNvSpPr txBox="1"/>
            <p:nvPr/>
          </p:nvSpPr>
          <p:spPr>
            <a:xfrm>
              <a:off x="4433092" y="1817724"/>
              <a:ext cx="2634675" cy="2497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Правильный ответ: </a:t>
              </a:r>
              <a:r>
                <a:rPr lang="ru-RU" sz="1600" b="1" dirty="0" smtClean="0">
                  <a:latin typeface="Arial" pitchFamily="34" charset="0"/>
                  <a:cs typeface="Arial" pitchFamily="34" charset="0"/>
                </a:rPr>
                <a:t>Курская битва </a:t>
              </a:r>
              <a:endPara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695275" y="2278720"/>
              <a:ext cx="4111027" cy="2497930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indent="457200"/>
              <a:r>
                <a:rPr lang="ru-RU" sz="1600" dirty="0" smtClean="0">
                  <a:latin typeface="Arial" pitchFamily="34" charset="0"/>
                  <a:cs typeface="Arial" pitchFamily="34" charset="0"/>
                  <a:hlinkClick r:id="rId2"/>
                </a:rPr>
                <a:t>Битва на Курской дуге 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длилась с 5 июля 1943 г. — 23 августа 1943 г. </a:t>
              </a:r>
            </a:p>
            <a:p>
              <a:pPr indent="457200"/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По своим масштабам, напряжённости, результатам является одним из 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  <a:hlinkClick r:id="rId3"/>
                </a:rPr>
                <a:t>ключевых сражений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 Великой Отечественной войны. </a:t>
              </a:r>
            </a:p>
            <a:p>
              <a:pPr indent="457200"/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Немецкая сторона наступательную часть сражения называла «Операцией Цитадель». Битва продолжалась 49 дней.</a:t>
              </a:r>
            </a:p>
            <a:p>
              <a:pPr indent="457200"/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После завершения битвы стратегическая инициатива в войне перешла на сторону Красной Армии.</a:t>
              </a:r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6" name="Скругленный прямоугольник 15">
            <a:hlinkClick r:id="rId4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5" name="Прямоугольник с двумя скругленными соседними углами 14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1" name="Picture 2" descr="C:\Users\user\Desktop\1763892_bitva-pod-prohorovkoi-kart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2295" y="1339516"/>
            <a:ext cx="3186618" cy="21902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478200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20770" y="1708810"/>
            <a:ext cx="5302460" cy="58528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Как называлась пограничная застава, которая одной из первых приняла на себя удар фашистских полчищ?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76407"/>
            <a:ext cx="2880000" cy="536920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5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Петропавловская крепость</a:t>
            </a:r>
            <a:endParaRPr lang="ru-RU" sz="15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2" action="ppaction://hlinksldjump"/>
          </p:cNvPr>
          <p:cNvSpPr/>
          <p:nvPr/>
        </p:nvSpPr>
        <p:spPr>
          <a:xfrm>
            <a:off x="4751387" y="3267895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Североморская застава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1520732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Брестская крепость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rId2" action="ppaction://hlinksldjump"/>
          </p:cNvPr>
          <p:cNvSpPr/>
          <p:nvPr/>
        </p:nvSpPr>
        <p:spPr>
          <a:xfrm>
            <a:off x="4751387" y="4162346"/>
            <a:ext cx="2880000" cy="536920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5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Шлиссельбургская </a:t>
            </a:r>
            <a:r>
              <a:rPr lang="ru-RU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крепость</a:t>
            </a:r>
            <a:endParaRPr lang="ru-RU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36294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782276" y="1480133"/>
            <a:ext cx="6111631" cy="219290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22 июня 1941 г. в 4:15 по </a:t>
            </a:r>
            <a:r>
              <a:rPr lang="ru-RU" sz="1400" dirty="0" smtClean="0">
                <a:latin typeface="Arial" pitchFamily="34" charset="0"/>
                <a:cs typeface="Arial" pitchFamily="34" charset="0"/>
                <a:hlinkClick r:id="rId2"/>
              </a:rPr>
              <a:t>Брестской крепости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был открыт ураганный огонь. В результате были уничтожены склады, поврежден водопровод, прервана связь, нанесены крупные потери гарнизону. </a:t>
            </a:r>
          </a:p>
          <a:p>
            <a:pPr indent="457200">
              <a:lnSpc>
                <a:spcPct val="125000"/>
              </a:lnSpc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В 4:23 начался штурм. К 9 часам утра крепость была окружена.  Красноармейцы оборонялись до конца, исполняя присягу на верность Родине. Одна из надписей в крепости гласит: «Я умираю, но не сдаюсь. Прощай, Родина. 20/VII-41».</a:t>
            </a:r>
          </a:p>
          <a:p>
            <a:pPr indent="457200">
              <a:lnSpc>
                <a:spcPct val="125000"/>
              </a:lnSpc>
            </a:pP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  <a:solidFill>
            <a:srgbClr val="0070C0"/>
          </a:solidFill>
        </p:grpSpPr>
        <p:sp>
          <p:nvSpPr>
            <p:cNvPr id="19" name="Прямоугольник с двумя скругленными соседними углами 18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8674" name="Picture 2" descr="http://3mv.ru/_pu/121/6690241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755" y="2690445"/>
            <a:ext cx="2368059" cy="174087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45475" y="4454770"/>
            <a:ext cx="14069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Холмские ворота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698" y="765908"/>
            <a:ext cx="2427749" cy="1469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109415" y="2344615"/>
            <a:ext cx="2477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Памятник защитникам крепости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66360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915138" y="898769"/>
            <a:ext cx="6002215" cy="2608205"/>
            <a:chOff x="3240088" y="1007525"/>
            <a:chExt cx="5536589" cy="2557137"/>
          </a:xfrm>
        </p:grpSpPr>
        <p:sp>
          <p:nvSpPr>
            <p:cNvPr id="2" name="TextBox 1"/>
            <p:cNvSpPr txBox="1"/>
            <p:nvPr/>
          </p:nvSpPr>
          <p:spPr>
            <a:xfrm>
              <a:off x="4045736" y="1007525"/>
              <a:ext cx="3777061" cy="24140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ru-RU" sz="1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Правильный ответ: </a:t>
              </a:r>
              <a:r>
                <a:rPr lang="ru-RU" sz="1600" b="1" dirty="0" smtClean="0">
                  <a:latin typeface="Arial" pitchFamily="34" charset="0"/>
                  <a:cs typeface="Arial" pitchFamily="34" charset="0"/>
                </a:rPr>
                <a:t>Брестская крепость</a:t>
              </a:r>
              <a:endPara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240088" y="1716441"/>
              <a:ext cx="5536589" cy="1848221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indent="457200">
                <a:lnSpc>
                  <a:spcPct val="125000"/>
                </a:lnSpc>
              </a:pP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22 июня 1941 г. в 4:15 по </a:t>
              </a:r>
              <a:r>
                <a:rPr lang="ru-RU" sz="1400" dirty="0" smtClean="0">
                  <a:latin typeface="Arial" pitchFamily="34" charset="0"/>
                  <a:cs typeface="Arial" pitchFamily="34" charset="0"/>
                  <a:hlinkClick r:id="rId2"/>
                </a:rPr>
                <a:t>Брестской крепости </a:t>
              </a: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 был открыт ураганный огонь. В результате были уничтожены склады, поврежден водопровод, прервана связь, нанесены крупные потери гарнизону. </a:t>
              </a:r>
            </a:p>
            <a:p>
              <a:pPr indent="457200">
                <a:lnSpc>
                  <a:spcPct val="125000"/>
                </a:lnSpc>
              </a:pP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В 4:23 начался штурм. К 9 часам утра крепость была окружена.  Красноармейцы оборонялись до конца, исполняя присягу на верность Родине. Одна из надписей в крепости гласит: «Я умираю, но не сдаюсь. Прощай, Родина. 20/VII-41».</a:t>
              </a:r>
            </a:p>
          </p:txBody>
        </p:sp>
      </p:grpSp>
      <p:sp>
        <p:nvSpPr>
          <p:cNvPr id="18" name="Скругленный прямоугольник 17">
            <a:hlinkClick r:id="rId3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4" name="Прямоугольник с двумя скругленными соседними углами 13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698" y="765908"/>
            <a:ext cx="2427749" cy="1469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 descr="http://3mv.ru/_pu/121/6690241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755" y="2690445"/>
            <a:ext cx="2368059" cy="1740876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133455" y="2324077"/>
            <a:ext cx="247715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Памятник защитникам крепости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428" y="4520201"/>
            <a:ext cx="14069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Холмские ворота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19574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20770" y="1705636"/>
            <a:ext cx="5302460" cy="591637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Какой головной убор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надевает солдат во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время боя для защиты от ранения?</a:t>
            </a: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67894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Фуражка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3" action="ppaction://hlinksldjump"/>
          </p:cNvPr>
          <p:cNvSpPr/>
          <p:nvPr/>
        </p:nvSpPr>
        <p:spPr>
          <a:xfrm>
            <a:off x="4751387" y="3267895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Каска</a:t>
            </a:r>
          </a:p>
        </p:txBody>
      </p:sp>
      <p:sp>
        <p:nvSpPr>
          <p:cNvPr id="16" name="Скругленный прямоугольник 15">
            <a:hlinkClick r:id="rId2" action="ppaction://hlinksldjump"/>
          </p:cNvPr>
          <p:cNvSpPr/>
          <p:nvPr/>
        </p:nvSpPr>
        <p:spPr>
          <a:xfrm>
            <a:off x="1520732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Кивер</a:t>
            </a:r>
          </a:p>
        </p:txBody>
      </p:sp>
      <p:sp>
        <p:nvSpPr>
          <p:cNvPr id="17" name="Скругленный прямоугольник 16">
            <a:hlinkClick r:id="rId2" action="ppaction://hlinksldjump"/>
          </p:cNvPr>
          <p:cNvSpPr/>
          <p:nvPr/>
        </p:nvSpPr>
        <p:spPr>
          <a:xfrm>
            <a:off x="4751387" y="4153833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Пилотка</a:t>
            </a:r>
          </a:p>
        </p:txBody>
      </p:sp>
    </p:spTree>
    <p:extLst>
      <p:ext uri="{BB962C8B-B14F-4D97-AF65-F5344CB8AC3E}">
        <p14:creationId xmlns="" xmlns:p14="http://schemas.microsoft.com/office/powerpoint/2010/main" val="1928947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305538" y="1261936"/>
            <a:ext cx="6408616" cy="2769989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Каска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–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металлический защитный </a:t>
            </a: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шлем для защиты 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головы солдат во </a:t>
            </a: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время боя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Впервые появившись в России в 1916 г., </a:t>
            </a:r>
            <a:r>
              <a:rPr lang="ru-RU" sz="1600" dirty="0" smtClean="0">
                <a:latin typeface="Arial" pitchFamily="34" charset="0"/>
                <a:cs typeface="Arial" pitchFamily="34" charset="0"/>
                <a:hlinkClick r:id="rId2"/>
              </a:rPr>
              <a:t>стальной шлем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сразу же снискал популярность у русских солдат.</a:t>
            </a:r>
            <a:endParaRPr lang="ru-RU" sz="1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indent="457200">
              <a:lnSpc>
                <a:spcPct val="125000"/>
              </a:lnSpc>
            </a:pPr>
            <a:r>
              <a:rPr lang="ru-RU" sz="1600" dirty="0" smtClean="0"/>
              <a:t> 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В 1934 г. на Ленинградском металлургическом  заводе (ЛМЗ) было начато производство шлемов, получивших индекс «Стальной шлем 1936» или СШ-36 по году поставки шлема в серию. Так появились СШ-40, СШ-68. </a:t>
            </a:r>
            <a:endParaRPr lang="ru-RU" sz="1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indent="457200"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Силуэт русского солдата в каске  стал символом воина-победителя на долгие годы.</a:t>
            </a:r>
          </a:p>
        </p:txBody>
      </p:sp>
      <p:sp>
        <p:nvSpPr>
          <p:cNvPr id="14" name="Скругленный прямоугольник 13">
            <a:hlinkClick r:id="rId3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  <a:solidFill>
            <a:srgbClr val="0070C0"/>
          </a:solidFill>
        </p:grpSpPr>
        <p:sp>
          <p:nvSpPr>
            <p:cNvPr id="17" name="Прямоугольник с двумя скругленными соседними углами 16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08" y="1101970"/>
            <a:ext cx="1111847" cy="1096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1" name="Picture 5" descr="http://img-fotki.yandex.ru/get/4118/35516155.5/0_78a3b_cc981b68_L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CCCBC9"/>
              </a:clrFrom>
              <a:clrTo>
                <a:srgbClr val="CCCBC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754" y="2547814"/>
            <a:ext cx="1908533" cy="1213827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40677" y="3829538"/>
            <a:ext cx="21146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Образцы касок 1940 и 1968 гг.</a:t>
            </a:r>
            <a:endParaRPr lang="ru-RU" sz="11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8" name="Picture 12" descr="http://nakleifon.ru/foto/1375/3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94770" y="-241298"/>
            <a:ext cx="1774092" cy="17740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348558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516553" y="1263190"/>
            <a:ext cx="6260123" cy="2550661"/>
            <a:chOff x="2516553" y="1434058"/>
            <a:chExt cx="6260123" cy="2550661"/>
          </a:xfrm>
        </p:grpSpPr>
        <p:sp>
          <p:nvSpPr>
            <p:cNvPr id="2" name="TextBox 1"/>
            <p:cNvSpPr txBox="1"/>
            <p:nvPr/>
          </p:nvSpPr>
          <p:spPr>
            <a:xfrm>
              <a:off x="4146673" y="1434058"/>
              <a:ext cx="260879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Правильный ответ: каска</a:t>
              </a:r>
              <a:endPara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516553" y="1830283"/>
              <a:ext cx="6260123" cy="2154436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indent="457200">
                <a:lnSpc>
                  <a:spcPct val="125000"/>
                </a:lnSpc>
              </a:pPr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Металлический защитный шлем для защиты головы солдат во время боя в</a:t>
              </a: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первые появился в России в 1916 г., </a:t>
              </a:r>
              <a:r>
                <a:rPr lang="ru-RU" sz="1400" dirty="0" smtClean="0">
                  <a:latin typeface="Arial" pitchFamily="34" charset="0"/>
                  <a:cs typeface="Arial" pitchFamily="34" charset="0"/>
                  <a:hlinkClick r:id="rId2"/>
                </a:rPr>
                <a:t>стальной шлем</a:t>
              </a: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 сразу же снискал популярность у русских солдат.</a:t>
              </a:r>
              <a:endPara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indent="457200">
                <a:lnSpc>
                  <a:spcPct val="125000"/>
                </a:lnSpc>
              </a:pPr>
              <a:r>
                <a:rPr lang="ru-RU" sz="1400" dirty="0" smtClean="0"/>
                <a:t> </a:t>
              </a: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В 1934 г. на Ленинградском металлургическом  заводе (ЛМЗ) было начато производство шлемов, получивших индекс «Стальной шлем 1936» или СШ-36 по году поставки шлема в серию. Так появились СШ-40, СШ-68. </a:t>
              </a:r>
              <a:endPara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indent="457200">
                <a:lnSpc>
                  <a:spcPct val="125000"/>
                </a:lnSpc>
              </a:pP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Силуэт русского солдата в каске  стал символом воина-победителя на долгие годы.</a:t>
              </a:r>
            </a:p>
          </p:txBody>
        </p:sp>
      </p:grpSp>
      <p:sp>
        <p:nvSpPr>
          <p:cNvPr id="18" name="Скругленный прямоугольник 17">
            <a:hlinkClick r:id="rId3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5" name="Прямоугольник с двумя скругленными соседними углами 14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0" name="Picture 12" descr="http://nakleifon.ru/foto/1375/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94770" y="-241298"/>
            <a:ext cx="1774092" cy="1774092"/>
          </a:xfrm>
          <a:prstGeom prst="rect">
            <a:avLst/>
          </a:prstGeom>
          <a:noFill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08" y="1101970"/>
            <a:ext cx="1111847" cy="1096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5" descr="http://img-fotki.yandex.ru/get/4118/35516155.5/0_78a3b_cc981b68_L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CCCBC9"/>
              </a:clrFrom>
              <a:clrTo>
                <a:srgbClr val="CCCBC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754" y="2547814"/>
            <a:ext cx="1908533" cy="1213827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101600" y="3840262"/>
            <a:ext cx="211468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Образцы касок 1940 и 1968 гг.</a:t>
            </a:r>
            <a:endParaRPr lang="ru-RU" sz="11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00626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24186" y="1505679"/>
            <a:ext cx="5392614" cy="923330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Какой тыловой уральский город во время Великой Отечественной войны был более известен под именем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Танкоград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»?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67894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Свердловск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2" action="ppaction://hlinksldjump"/>
          </p:cNvPr>
          <p:cNvSpPr/>
          <p:nvPr/>
        </p:nvSpPr>
        <p:spPr>
          <a:xfrm>
            <a:off x="4751387" y="3267895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Астрахань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2" action="ppaction://hlinksldjump"/>
          </p:cNvPr>
          <p:cNvSpPr/>
          <p:nvPr/>
        </p:nvSpPr>
        <p:spPr>
          <a:xfrm>
            <a:off x="1520732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Ташкент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rId3" action="ppaction://hlinksldjump"/>
          </p:cNvPr>
          <p:cNvSpPr/>
          <p:nvPr/>
        </p:nvSpPr>
        <p:spPr>
          <a:xfrm>
            <a:off x="4751387" y="4153833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Челябинск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23863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19138" y="909757"/>
            <a:ext cx="7705725" cy="3539430"/>
            <a:chOff x="719138" y="889728"/>
            <a:chExt cx="7705725" cy="3539430"/>
          </a:xfrm>
        </p:grpSpPr>
        <p:sp>
          <p:nvSpPr>
            <p:cNvPr id="11" name="TextBox 10"/>
            <p:cNvSpPr txBox="1"/>
            <p:nvPr/>
          </p:nvSpPr>
          <p:spPr>
            <a:xfrm>
              <a:off x="719138" y="889728"/>
              <a:ext cx="3673475" cy="3539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/>
              <a:r>
                <a:rPr lang="ru-RU" sz="14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В игре принимают участие </a:t>
              </a:r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отдельные игроки или команды</a:t>
              </a:r>
              <a:r>
                <a:rPr lang="ru-RU" sz="14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. </a:t>
              </a:r>
              <a:endPara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defTabSz="914377"/>
              <a:endPara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defTabSz="914377"/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Задача игроков или команд </a:t>
              </a:r>
              <a:r>
                <a:rPr lang="ru-RU" sz="14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быстрее соперников открыть </a:t>
              </a:r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открытку</a:t>
              </a:r>
              <a:r>
                <a:rPr lang="ru-RU" sz="14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. </a:t>
              </a:r>
              <a:endPara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defTabSz="914377"/>
              <a:endPara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defTabSz="914377"/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Для </a:t>
              </a:r>
              <a:r>
                <a:rPr lang="ru-RU" sz="14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этого </a:t>
              </a:r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необходимо </a:t>
              </a:r>
              <a:r>
                <a:rPr lang="ru-RU" sz="14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ответить на </a:t>
              </a:r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вопросы, связанные </a:t>
              </a:r>
              <a:r>
                <a:rPr lang="ru-RU" sz="14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с </a:t>
              </a:r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праздником Победы.</a:t>
              </a:r>
            </a:p>
            <a:p>
              <a:pPr defTabSz="914377"/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defTabSz="914377"/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Игрок или команда, которая начинает игру первой, определяется по жребию.</a:t>
              </a:r>
            </a:p>
            <a:p>
              <a:pPr defTabSz="914377"/>
              <a:endPara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defTabSz="914377"/>
              <a:endPara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defTabSz="914377"/>
              <a:endParaRPr lang="ru-RU" sz="1400" dirty="0">
                <a:solidFill>
                  <a:prstClr val="black"/>
                </a:solidFill>
              </a:endParaRPr>
            </a:p>
            <a:p>
              <a:pPr defTabSz="914377"/>
              <a:endParaRPr lang="ru-RU" sz="1400" dirty="0">
                <a:solidFill>
                  <a:prstClr val="black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751388" y="889728"/>
              <a:ext cx="3673475" cy="310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/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Нажав </a:t>
              </a:r>
              <a:r>
                <a:rPr lang="ru-RU" sz="14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на клетку игрового поля, </a:t>
              </a:r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необходимо ответить </a:t>
              </a:r>
              <a:r>
                <a:rPr lang="ru-RU" sz="14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на вопрос. </a:t>
              </a:r>
              <a:endPara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defTabSz="914377"/>
              <a:endPara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defTabSz="914377"/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Если ответ правильный, </a:t>
              </a:r>
              <a:r>
                <a:rPr lang="ru-RU" sz="14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то </a:t>
              </a:r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можно </a:t>
              </a:r>
              <a:r>
                <a:rPr lang="ru-RU" sz="14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сделать ещё один ход. </a:t>
              </a:r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Если ответ неправильный, </a:t>
              </a:r>
              <a:r>
                <a:rPr lang="ru-RU" sz="1400" dirty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то ход переходит к </a:t>
              </a:r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соперникам. </a:t>
              </a:r>
            </a:p>
            <a:p>
              <a:pPr defTabSz="914377"/>
              <a:endPara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defTabSz="914377"/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Выигрывает игрок или команда, которая быстрее откроет открытку. </a:t>
              </a:r>
            </a:p>
            <a:p>
              <a:pPr defTabSz="914377"/>
              <a:endPara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defTabSz="914377"/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Правила игры можно корректировать.</a:t>
              </a:r>
            </a:p>
            <a:p>
              <a:pPr defTabSz="914377"/>
              <a:endPara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  <a:p>
              <a:pPr defTabSz="914377"/>
              <a:endParaRPr lang="ru-RU" sz="1400" dirty="0">
                <a:solidFill>
                  <a:prstClr val="black"/>
                </a:solidFill>
              </a:endParaRPr>
            </a:p>
          </p:txBody>
        </p:sp>
      </p:grp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3132000" y="4499"/>
            <a:ext cx="288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C000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480194" y="107151"/>
            <a:ext cx="218361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Правила игры</a:t>
            </a:r>
          </a:p>
        </p:txBody>
      </p:sp>
      <p:sp>
        <p:nvSpPr>
          <p:cNvPr id="9" name="Скругленный прямоугольник 8">
            <a:hlinkClick r:id="rId2" action="ppaction://hlinksldjump"/>
          </p:cNvPr>
          <p:cNvSpPr/>
          <p:nvPr/>
        </p:nvSpPr>
        <p:spPr>
          <a:xfrm>
            <a:off x="7229474" y="4408488"/>
            <a:ext cx="1195389" cy="40540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←</a:t>
            </a:r>
            <a:r>
              <a:rPr lang="ru-RU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Назад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http://divizia-rkka.ru/wp-content/uploads/2017/01/cropped-lenta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5108" y="3642537"/>
            <a:ext cx="4788774" cy="11971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608598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20" name="Скругленный прямоугольник 19">
            <a:hlinkClick r:id="rId2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22" name="Прямоугольник с двумя скругленными соседними углами 21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70C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110523" y="1510836"/>
            <a:ext cx="5658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  <a:hlinkClick r:id="rId3"/>
              </a:rPr>
              <a:t>Челябинский тракторный завод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(ЧТЗ, Южный Урал) выпускал знаменитые танки «Т-34», «КВ». </a:t>
            </a:r>
          </a:p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В годы Великой Отечественной войны Урал стал основным арсеналом Красной Армии, заняв ведущее положение в снабжении армии вооружением и снаряжением. Он давал 40% всей военной промышленности страны: его заводы поставляли 60% средних и 100% тяжелых танков; каждый второй снаряд, выпущенный советской артиллерией по врагу, был изготовлен из уральской стали.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269509" y="871294"/>
            <a:ext cx="2651125" cy="3381181"/>
            <a:chOff x="269509" y="871294"/>
            <a:chExt cx="2651125" cy="3381181"/>
          </a:xfrm>
        </p:grpSpPr>
        <p:pic>
          <p:nvPicPr>
            <p:cNvPr id="18" name="Picture 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69509" y="871294"/>
              <a:ext cx="2651125" cy="1990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69510" y="2845340"/>
              <a:ext cx="2637813" cy="1407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1506" name="Picture 2" descr="https://coberu.ru/files/coins/212192/big_629fcc5e30720be93dec7784ab4e0615255e37cf6ded379937be614ff25b795a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E1E3D8"/>
              </a:clrFrom>
              <a:clrTo>
                <a:srgbClr val="E1E3D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03450" y="135059"/>
            <a:ext cx="1841501" cy="13811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386040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22" name="Скругленный прямоугольник 21">
            <a:hlinkClick r:id="rId2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008924" y="902981"/>
            <a:ext cx="5892799" cy="3009413"/>
            <a:chOff x="3935374" y="1661073"/>
            <a:chExt cx="4076519" cy="3009413"/>
          </a:xfrm>
        </p:grpSpPr>
        <p:sp>
          <p:nvSpPr>
            <p:cNvPr id="2" name="TextBox 1"/>
            <p:cNvSpPr txBox="1"/>
            <p:nvPr/>
          </p:nvSpPr>
          <p:spPr>
            <a:xfrm>
              <a:off x="4264957" y="1661073"/>
              <a:ext cx="3163430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ru-RU" sz="1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Правильный ответ: </a:t>
              </a:r>
              <a:r>
                <a:rPr lang="ru-RU" sz="1600" b="1" dirty="0" smtClean="0">
                  <a:latin typeface="Arial" pitchFamily="34" charset="0"/>
                  <a:cs typeface="Arial" pitchFamily="34" charset="0"/>
                </a:rPr>
                <a:t>Челябинск</a:t>
              </a:r>
              <a:endPara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35374" y="2362162"/>
              <a:ext cx="4076519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Arial" pitchFamily="34" charset="0"/>
                  <a:cs typeface="Arial" pitchFamily="34" charset="0"/>
                  <a:hlinkClick r:id="rId3"/>
                </a:rPr>
                <a:t>Челябинский тракторный завод 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 (ЧТЗ, Южный Урал) выпускал знаменитые танки «Т-34», «КВ». </a:t>
              </a:r>
            </a:p>
            <a:p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В годы Великой Отечественной войны Урал стал основным арсеналом Красной Армии, заняв ведущее положение в снабжении армии вооружением и снаряжением. Он давал 40% всей военной промышленности страны: его заводы поставляли 60% средних и 100% тяжелых танков; каждый второй снаряд, выпущенный советской артиллерией по врагу, был изготовлен из уральской стали.</a:t>
              </a:r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269509" y="871294"/>
            <a:ext cx="2651125" cy="3381181"/>
            <a:chOff x="269509" y="871294"/>
            <a:chExt cx="2651125" cy="3381181"/>
          </a:xfrm>
        </p:grpSpPr>
        <p:pic>
          <p:nvPicPr>
            <p:cNvPr id="20481" name="Picture 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69509" y="871294"/>
              <a:ext cx="2651125" cy="1990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482" name="Picture 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69510" y="2845340"/>
              <a:ext cx="2637813" cy="1407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3" name="Picture 2" descr="https://coberu.ru/files/coins/212192/big_629fcc5e30720be93dec7784ab4e0615255e37cf6ded379937be614ff25b795a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E1E3D8"/>
              </a:clrFrom>
              <a:clrTo>
                <a:srgbClr val="E1E3D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03450" y="135059"/>
            <a:ext cx="1841501" cy="13811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893610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2220" y="1520811"/>
            <a:ext cx="5979560" cy="89306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На бутылках с горючей смесью, используемых русскими во время Великой Отечественной войны, часто наклеивались этикетки. Что на них было написано?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67894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Бей фашистов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2" action="ppaction://hlinksldjump"/>
          </p:cNvPr>
          <p:cNvSpPr/>
          <p:nvPr/>
        </p:nvSpPr>
        <p:spPr>
          <a:xfrm>
            <a:off x="4751387" y="3267895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Горючая смесь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1520732" y="4153833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Памятка по применению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rId2" action="ppaction://hlinksldjump"/>
          </p:cNvPr>
          <p:cNvSpPr/>
          <p:nvPr/>
        </p:nvSpPr>
        <p:spPr>
          <a:xfrm>
            <a:off x="4751387" y="4153833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Коктейль Молотова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56563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894018" y="1867254"/>
            <a:ext cx="4111027" cy="123110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  <a:hlinkClick r:id="rId2"/>
              </a:rPr>
              <a:t>Бутылка со специальной зажигательной смесью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при всей своей простоте была довольно эффективным средством против танков и долговременных огневых точек.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  <a:solidFill>
            <a:srgbClr val="0070C0"/>
          </a:solidFill>
        </p:grpSpPr>
        <p:sp>
          <p:nvSpPr>
            <p:cNvPr id="19" name="Прямоугольник с двумя скругленными соседними углами 18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371111" y="1173952"/>
            <a:ext cx="2551844" cy="3138896"/>
            <a:chOff x="472711" y="861337"/>
            <a:chExt cx="2551844" cy="3138896"/>
          </a:xfrm>
        </p:grpSpPr>
        <p:pic>
          <p:nvPicPr>
            <p:cNvPr id="18436" name="Picture 4" descr="http://rubej.at.ua/_fr/2/0246570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76739" y="861337"/>
              <a:ext cx="2547815" cy="1731207"/>
            </a:xfrm>
            <a:prstGeom prst="rect">
              <a:avLst/>
            </a:prstGeom>
            <a:noFill/>
          </p:spPr>
        </p:pic>
        <p:pic>
          <p:nvPicPr>
            <p:cNvPr id="18437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72711" y="2594870"/>
              <a:ext cx="2551844" cy="1405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="" xmlns:p14="http://schemas.microsoft.com/office/powerpoint/2010/main" val="17792732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3735754" y="1314486"/>
            <a:ext cx="4736123" cy="2042638"/>
            <a:chOff x="3735754" y="1314486"/>
            <a:chExt cx="4736123" cy="2042638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3735754" y="2126018"/>
              <a:ext cx="4736123" cy="1231106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ru-RU" sz="1600" dirty="0" smtClean="0">
                  <a:latin typeface="Arial" pitchFamily="34" charset="0"/>
                  <a:cs typeface="Arial" pitchFamily="34" charset="0"/>
                  <a:hlinkClick r:id="rId2"/>
                </a:rPr>
                <a:t>Бутылка со специальной зажигательной смесью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 при всей своей простоте была довольно эффективным средством против танков и долговременных огневых точек.</a:t>
              </a:r>
              <a:endPara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63719" y="1314486"/>
              <a:ext cx="4556440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ru-RU" sz="1600" b="1" dirty="0" smtClean="0">
                  <a:latin typeface="Arial" pitchFamily="34" charset="0"/>
                  <a:cs typeface="Arial" pitchFamily="34" charset="0"/>
                </a:rPr>
                <a:t>Правильный ответ: памятка по применению</a:t>
              </a:r>
            </a:p>
            <a:p>
              <a:endParaRPr lang="ru-RU" sz="16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" name="Скругленный прямоугольник 19">
            <a:hlinkClick r:id="rId3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4" name="Прямоугольник с двумя скругленными соседними углами 13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63295" y="1134876"/>
            <a:ext cx="2551844" cy="3138896"/>
            <a:chOff x="472711" y="861337"/>
            <a:chExt cx="2551844" cy="3138896"/>
          </a:xfrm>
        </p:grpSpPr>
        <p:pic>
          <p:nvPicPr>
            <p:cNvPr id="12" name="Picture 4" descr="http://rubej.at.ua/_fr/2/0246570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76739" y="861337"/>
              <a:ext cx="2547815" cy="1731207"/>
            </a:xfrm>
            <a:prstGeom prst="rect">
              <a:avLst/>
            </a:prstGeom>
            <a:noFill/>
          </p:spPr>
        </p:pic>
        <p:pic>
          <p:nvPicPr>
            <p:cNvPr id="21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72711" y="2594870"/>
              <a:ext cx="2551844" cy="1405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="" xmlns:p14="http://schemas.microsoft.com/office/powerpoint/2010/main" val="37815395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2220" y="1428735"/>
            <a:ext cx="5979560" cy="107721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После коренного перелома в ходе Великой Отечественной войны в 1943 году  был учрежден Высший военный орден, которому можно было представлять особо отличившихся полководцев. Какое название он получил?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84920"/>
            <a:ext cx="2880000" cy="519894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Орден «За верность Родине»</a:t>
            </a:r>
            <a:endParaRPr lang="ru-RU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3" action="ppaction://hlinksldjump"/>
          </p:cNvPr>
          <p:cNvSpPr/>
          <p:nvPr/>
        </p:nvSpPr>
        <p:spPr>
          <a:xfrm>
            <a:off x="4751387" y="3267895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Орден «Победа»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2" action="ppaction://hlinksldjump"/>
          </p:cNvPr>
          <p:cNvSpPr/>
          <p:nvPr/>
        </p:nvSpPr>
        <p:spPr>
          <a:xfrm>
            <a:off x="1520732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Орден «Родина»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rId2" action="ppaction://hlinksldjump"/>
          </p:cNvPr>
          <p:cNvSpPr/>
          <p:nvPr/>
        </p:nvSpPr>
        <p:spPr>
          <a:xfrm>
            <a:off x="4751387" y="4153833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Орден Красной звезды 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26822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013700" y="1004709"/>
            <a:ext cx="5027961" cy="3202800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Орденом «Победа» награждались лица высшего командного состава Красной Армии за успешное проведение боевых операций.</a:t>
            </a:r>
          </a:p>
          <a:p>
            <a:pPr>
              <a:lnSpc>
                <a:spcPct val="125000"/>
              </a:lnSpc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Он представляет собой выпуклую пятиконечную рубиновую звезду, окаймлённую бриллиантами. Середина звезды представляет собой круг, покрытый голубой эмалью, окаймлённый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лаврово-дубовым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венком. </a:t>
            </a:r>
          </a:p>
          <a:p>
            <a:pPr>
              <a:lnSpc>
                <a:spcPct val="125000"/>
              </a:lnSpc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В центре круга золотое изображение Кремлёвской стены с Мавзолеем В.И. Ленина и Спасской башней. В его украшении использованы платина, золото, серебро, эмаль, пять искусственных рубинов в лучах звезды и 174 мелких бриллианта. 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2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21" name="Прямоугольник с двумя скругленными соседними углами 20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70C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2" name="Рисунок 11" descr="6cf32cf4969180aa2e32bee055c5b53b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050403"/>
              </a:clrFrom>
              <a:clrTo>
                <a:srgbClr val="05040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0322" y="1508368"/>
            <a:ext cx="2186692" cy="2094525"/>
          </a:xfrm>
          <a:prstGeom prst="rect">
            <a:avLst/>
          </a:prstGeom>
        </p:spPr>
      </p:pic>
      <p:pic>
        <p:nvPicPr>
          <p:cNvPr id="15362" name="Picture 2" descr="http://1941-1945.ucoz.ru/_si/0/69261563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7231" y="1625600"/>
            <a:ext cx="1778000" cy="17780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9967" y="3449492"/>
            <a:ext cx="18739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  <a:hlinkClick r:id="rId5"/>
              </a:rPr>
              <a:t>Орден «Победа»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91552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068408" y="962932"/>
            <a:ext cx="6411284" cy="2968206"/>
            <a:chOff x="2068408" y="807728"/>
            <a:chExt cx="6411284" cy="2972916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2068408" y="1356904"/>
              <a:ext cx="6411284" cy="2423740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Им</a:t>
              </a:r>
              <a:r>
                <a:rPr lang="ru-RU" sz="1400" b="1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награждались лица высшего командного состава Красной Армии за успешное проведение боевых операций.</a:t>
              </a:r>
            </a:p>
            <a:p>
              <a:pPr>
                <a:lnSpc>
                  <a:spcPct val="125000"/>
                </a:lnSpc>
              </a:pP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Он представляет собой выпуклую пятиконечную рубиновую звезду, окаймлённую бриллиантами. Середина звезды представляет собой круг, покрытый голубой эмалью, окаймлённый </a:t>
              </a:r>
              <a:r>
                <a:rPr lang="ru-RU" sz="1400" dirty="0" err="1" smtClean="0">
                  <a:latin typeface="Arial" pitchFamily="34" charset="0"/>
                  <a:cs typeface="Arial" pitchFamily="34" charset="0"/>
                </a:rPr>
                <a:t>лаврово-дубовым</a:t>
              </a: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 венком. </a:t>
              </a:r>
            </a:p>
            <a:p>
              <a:pPr>
                <a:lnSpc>
                  <a:spcPct val="125000"/>
                </a:lnSpc>
              </a:pP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В центре круга золотое изображение Кремлёвской стены с Мавзолеем В.И. Ленина и Спасской башней. В его украшении использованы платина, золото, серебро, эмаль, пять искусственных рубинов в лучах звезды и 174 мелких бриллианта. </a:t>
              </a:r>
              <a:endPara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568962" y="807728"/>
              <a:ext cx="3866828" cy="24661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ru-RU" sz="1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Правильный ответ: </a:t>
              </a:r>
              <a:r>
                <a:rPr lang="ru-RU" sz="1600" b="1" dirty="0" smtClean="0">
                  <a:latin typeface="Arial" pitchFamily="34" charset="0"/>
                  <a:cs typeface="Arial" pitchFamily="34" charset="0"/>
                </a:rPr>
                <a:t>Орден «Победа» </a:t>
              </a:r>
              <a:endPara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" name="Скругленный прямоугольник 22">
            <a:hlinkClick r:id="rId2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6" name="Прямоугольник с двумя скругленными соседними углами 15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8" name="Picture 2" descr="http://1941-1945.ucoz.ru/_si/0/6926156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7231" y="1625600"/>
            <a:ext cx="1778000" cy="1778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34804" y="3532554"/>
            <a:ext cx="18066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latin typeface="Arial" pitchFamily="34" charset="0"/>
                <a:cs typeface="Arial" pitchFamily="34" charset="0"/>
                <a:hlinkClick r:id="rId4"/>
              </a:rPr>
              <a:t>Орден «Победа»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78733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6523" y="1659070"/>
            <a:ext cx="6267938" cy="58528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Как называется памятник солдату, воздвигнутый в Берлине в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Трептов-парке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?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67894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«Воин-освободитель»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3" action="ppaction://hlinksldjump"/>
          </p:cNvPr>
          <p:cNvSpPr/>
          <p:nvPr/>
        </p:nvSpPr>
        <p:spPr>
          <a:xfrm>
            <a:off x="4751387" y="3267895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«Неизвестный солдат»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1520732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«Алеша»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rId3" action="ppaction://hlinksldjump"/>
          </p:cNvPr>
          <p:cNvSpPr/>
          <p:nvPr/>
        </p:nvSpPr>
        <p:spPr>
          <a:xfrm>
            <a:off x="4751387" y="4153833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«Безымянный солдат»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3082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19568" y="1105599"/>
            <a:ext cx="6736863" cy="274472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«Воин-освободитель». Дата открытия </a:t>
            </a:r>
            <a:r>
              <a:rPr lang="ru-RU" sz="1600" dirty="0" smtClean="0">
                <a:latin typeface="Arial" pitchFamily="34" charset="0"/>
                <a:cs typeface="Arial" pitchFamily="34" charset="0"/>
                <a:hlinkClick r:id="rId2"/>
              </a:rPr>
              <a:t>мемориального комплекса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- 8 мая 1949 г. Его создатели:</a:t>
            </a:r>
            <a:r>
              <a:rPr lang="ru-RU" sz="1600" dirty="0" smtClean="0"/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  <a:hlinkClick r:id="rId3"/>
              </a:rPr>
              <a:t>Евгений Вучетич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(скульптор), </a:t>
            </a:r>
            <a:r>
              <a:rPr lang="ru-RU" sz="1600" dirty="0" smtClean="0">
                <a:latin typeface="Arial" pitchFamily="34" charset="0"/>
                <a:cs typeface="Arial" pitchFamily="34" charset="0"/>
                <a:hlinkClick r:id="rId4"/>
              </a:rPr>
              <a:t>Яков Белопольский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(архитектор), </a:t>
            </a:r>
            <a:r>
              <a:rPr lang="ru-RU" sz="1600" dirty="0" smtClean="0">
                <a:latin typeface="Arial" pitchFamily="34" charset="0"/>
                <a:cs typeface="Arial" pitchFamily="34" charset="0"/>
                <a:hlinkClick r:id="rId5"/>
              </a:rPr>
              <a:t>Анатолий </a:t>
            </a:r>
            <a:r>
              <a:rPr lang="ru-RU" sz="1600" dirty="0" err="1" smtClean="0">
                <a:latin typeface="Arial" pitchFamily="34" charset="0"/>
                <a:cs typeface="Arial" pitchFamily="34" charset="0"/>
                <a:hlinkClick r:id="rId5"/>
              </a:rPr>
              <a:t>Горпенко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(художник). </a:t>
            </a:r>
          </a:p>
          <a:p>
            <a:pPr indent="457200"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Памятник солдату с девочкой и мечом в руках установлен на постаменте, внутри которого находится зал памяти. Высота бронзовой скульптуры 12 м.</a:t>
            </a:r>
          </a:p>
          <a:p>
            <a:pPr indent="457200"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Прототип воина-освободителя – советский солдат Николай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Масалов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спасший во время уличных боев в Берлине девочку. В 1969 году ему было присвоено звание почётного гражданина Берлина.</a:t>
            </a:r>
            <a:endParaRPr lang="ru-RU" sz="1600" dirty="0"/>
          </a:p>
        </p:txBody>
      </p:sp>
      <p:sp>
        <p:nvSpPr>
          <p:cNvPr id="14" name="Скругленный прямоугольник 13">
            <a:hlinkClick r:id="rId6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7" name="Прямоугольник с двумя скругленными соседними углами 16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70C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2290" name="Picture 2" descr="памятник русскому солдату с девочкой на руках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1206" y="211014"/>
            <a:ext cx="1727310" cy="1899137"/>
          </a:xfrm>
          <a:prstGeom prst="rect">
            <a:avLst/>
          </a:prstGeom>
          <a:noFill/>
        </p:spPr>
      </p:pic>
      <p:pic>
        <p:nvPicPr>
          <p:cNvPr id="12292" name="Picture 4" descr="фото памятника солдата с девочкой на руках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1108" y="2457599"/>
            <a:ext cx="1227015" cy="176031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57907" y="4298462"/>
            <a:ext cx="1529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Николай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Масалов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3769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Мой ЭОР День Победы\картинки ВОВ\1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541319"/>
            <a:ext cx="3196491" cy="4271846"/>
          </a:xfrm>
          <a:prstGeom prst="rect">
            <a:avLst/>
          </a:prstGeom>
          <a:noFill/>
        </p:spPr>
      </p:pic>
      <p:sp>
        <p:nvSpPr>
          <p:cNvPr id="41" name="Управляющая кнопка: настраиваемая 40">
            <a:hlinkClick r:id="rId3" action="ppaction://hlinksldjump" highlightClick="1"/>
          </p:cNvPr>
          <p:cNvSpPr/>
          <p:nvPr/>
        </p:nvSpPr>
        <p:spPr>
          <a:xfrm>
            <a:off x="575871" y="546120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Управляющая кнопка: настраиваемая 53">
            <a:hlinkClick r:id="rId4" action="ppaction://hlinksldjump" highlightClick="1"/>
          </p:cNvPr>
          <p:cNvSpPr/>
          <p:nvPr/>
        </p:nvSpPr>
        <p:spPr>
          <a:xfrm>
            <a:off x="1654790" y="542830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Управляющая кнопка: настраиваемая 54">
            <a:hlinkClick r:id="rId5" action="ppaction://hlinksldjump" highlightClick="1"/>
          </p:cNvPr>
          <p:cNvSpPr/>
          <p:nvPr/>
        </p:nvSpPr>
        <p:spPr>
          <a:xfrm>
            <a:off x="2740644" y="549618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Управляющая кнопка: настраиваемая 55">
            <a:hlinkClick r:id="rId6" action="ppaction://hlinksldjump" highlightClick="1"/>
          </p:cNvPr>
          <p:cNvSpPr/>
          <p:nvPr/>
        </p:nvSpPr>
        <p:spPr>
          <a:xfrm>
            <a:off x="575296" y="1628178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Управляющая кнопка: настраиваемая 56">
            <a:hlinkClick r:id="rId7" action="ppaction://hlinksldjump" highlightClick="1"/>
          </p:cNvPr>
          <p:cNvSpPr/>
          <p:nvPr/>
        </p:nvSpPr>
        <p:spPr>
          <a:xfrm>
            <a:off x="2736810" y="1623240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Управляющая кнопка: настраиваемая 57">
            <a:hlinkClick r:id="rId8" action="ppaction://hlinksldjump" highlightClick="1"/>
          </p:cNvPr>
          <p:cNvSpPr/>
          <p:nvPr/>
        </p:nvSpPr>
        <p:spPr>
          <a:xfrm>
            <a:off x="1650399" y="1624681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Управляющая кнопка: настраиваемая 58">
            <a:hlinkClick r:id="rId9" action="ppaction://hlinksldjump" highlightClick="1"/>
          </p:cNvPr>
          <p:cNvSpPr/>
          <p:nvPr/>
        </p:nvSpPr>
        <p:spPr>
          <a:xfrm>
            <a:off x="576737" y="2706532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Управляющая кнопка: настраиваемая 59">
            <a:hlinkClick r:id="rId10" action="ppaction://hlinksldjump" highlightClick="1"/>
          </p:cNvPr>
          <p:cNvSpPr/>
          <p:nvPr/>
        </p:nvSpPr>
        <p:spPr>
          <a:xfrm>
            <a:off x="2714393" y="3791935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Управляющая кнопка: настраиваемая 60">
            <a:hlinkClick r:id="rId11" action="ppaction://hlinksldjump" highlightClick="1"/>
          </p:cNvPr>
          <p:cNvSpPr/>
          <p:nvPr/>
        </p:nvSpPr>
        <p:spPr>
          <a:xfrm>
            <a:off x="1654511" y="2703037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Управляющая кнопка: настраиваемая 61">
            <a:hlinkClick r:id="rId12" action="ppaction://hlinksldjump" highlightClick="1"/>
          </p:cNvPr>
          <p:cNvSpPr/>
          <p:nvPr/>
        </p:nvSpPr>
        <p:spPr>
          <a:xfrm>
            <a:off x="596521" y="3789344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Управляющая кнопка: настраиваемая 62">
            <a:hlinkClick r:id="rId13" action="ppaction://hlinksldjump" highlightClick="1"/>
          </p:cNvPr>
          <p:cNvSpPr/>
          <p:nvPr/>
        </p:nvSpPr>
        <p:spPr>
          <a:xfrm>
            <a:off x="1654789" y="3791879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Управляющая кнопка: настраиваемая 63">
            <a:hlinkClick r:id="rId14" action="ppaction://hlinksldjump" highlightClick="1"/>
          </p:cNvPr>
          <p:cNvSpPr/>
          <p:nvPr/>
        </p:nvSpPr>
        <p:spPr>
          <a:xfrm>
            <a:off x="2729950" y="2706709"/>
            <a:ext cx="1080000" cy="1080000"/>
          </a:xfrm>
          <a:prstGeom prst="actionButtonBlank">
            <a:avLst/>
          </a:prstGeom>
          <a:solidFill>
            <a:srgbClr val="FF66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" name="Рисунок 38" descr="72b614ef482e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340785" y="500185"/>
            <a:ext cx="3162353" cy="4343748"/>
          </a:xfrm>
          <a:prstGeom prst="rect">
            <a:avLst/>
          </a:prstGeom>
        </p:spPr>
      </p:pic>
      <p:sp>
        <p:nvSpPr>
          <p:cNvPr id="16" name="Скругленный прямоугольник 15">
            <a:hlinkClick r:id="" action="ppaction://hlinkshowjump?jump=endshow" highlightClick="1"/>
          </p:cNvPr>
          <p:cNvSpPr/>
          <p:nvPr/>
        </p:nvSpPr>
        <p:spPr>
          <a:xfrm>
            <a:off x="4063999" y="4306278"/>
            <a:ext cx="1026785" cy="50315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Выход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Рисунок 16" descr="0_b62bc_5cdf94cd_orig.gif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110893" y="125045"/>
            <a:ext cx="2452078" cy="19616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536544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</p:childTnLst>
        </p:cTn>
      </p:par>
    </p:tnLst>
    <p:bldLst>
      <p:bldP spid="41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53388" y="2143601"/>
            <a:ext cx="4761819" cy="24833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8" name="Скругленный прямоугольник 17">
            <a:hlinkClick r:id="rId2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4" name="Прямоугольник с двумя скругленными соседними углами 13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071077" y="907559"/>
            <a:ext cx="6924431" cy="3164330"/>
            <a:chOff x="2071077" y="907559"/>
            <a:chExt cx="6924431" cy="3164330"/>
          </a:xfrm>
        </p:grpSpPr>
        <p:sp>
          <p:nvSpPr>
            <p:cNvPr id="22" name="TextBox 21"/>
            <p:cNvSpPr txBox="1"/>
            <p:nvPr/>
          </p:nvSpPr>
          <p:spPr>
            <a:xfrm>
              <a:off x="2951973" y="907559"/>
              <a:ext cx="4458593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ru-RU" sz="1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Правильный ответ: </a:t>
              </a:r>
              <a:r>
                <a:rPr lang="ru-RU" sz="1600" b="1" dirty="0" smtClean="0">
                  <a:latin typeface="Arial" pitchFamily="34" charset="0"/>
                  <a:cs typeface="Arial" pitchFamily="34" charset="0"/>
                </a:rPr>
                <a:t>«Воин-освободитель» </a:t>
              </a:r>
              <a:endPara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071077" y="1234830"/>
              <a:ext cx="6924431" cy="2837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125000"/>
                </a:lnSpc>
              </a:pP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Дата открытия 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  <a:hlinkClick r:id="rId3"/>
                </a:rPr>
                <a:t>мемориального комплекса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 - 8 мая 1949 г. Его создатели:</a:t>
              </a:r>
              <a:r>
                <a:rPr lang="ru-RU" sz="1600" dirty="0" smtClean="0"/>
                <a:t> 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  <a:hlinkClick r:id="rId4"/>
                </a:rPr>
                <a:t>Евгений Вучетич 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(скульптор), 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  <a:hlinkClick r:id="rId5"/>
                </a:rPr>
                <a:t>Яков Белопольский 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(архитектор), 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  <a:hlinkClick r:id="rId6"/>
                </a:rPr>
                <a:t>Анатолий </a:t>
              </a:r>
              <a:r>
                <a:rPr lang="ru-RU" sz="1600" dirty="0" err="1" smtClean="0">
                  <a:latin typeface="Arial" pitchFamily="34" charset="0"/>
                  <a:cs typeface="Arial" pitchFamily="34" charset="0"/>
                  <a:hlinkClick r:id="rId6"/>
                </a:rPr>
                <a:t>Горпенко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 (художник). </a:t>
              </a:r>
            </a:p>
            <a:p>
              <a:pPr indent="457200">
                <a:lnSpc>
                  <a:spcPct val="125000"/>
                </a:lnSpc>
              </a:pP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Памятник солдату с девочкой и мечом в руках установлен на постаменте, внутри которого находится зал памяти. Высота бронзовой скульптуры 12 м.</a:t>
              </a:r>
            </a:p>
            <a:p>
              <a:pPr indent="457200">
                <a:lnSpc>
                  <a:spcPct val="125000"/>
                </a:lnSpc>
              </a:pP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Прототип воина-освободителя – советский солдат Николай </a:t>
              </a:r>
              <a:r>
                <a:rPr lang="ru-RU" sz="1600" dirty="0" err="1" smtClean="0">
                  <a:latin typeface="Arial" pitchFamily="34" charset="0"/>
                  <a:cs typeface="Arial" pitchFamily="34" charset="0"/>
                </a:rPr>
                <a:t>Масалов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, спасший во время уличных боев в Берлине девочку. В 1969 году ему было присвоено звание почётного гражданина Берлина.</a:t>
              </a:r>
              <a:endParaRPr lang="ru-RU" sz="1600" dirty="0"/>
            </a:p>
          </p:txBody>
        </p:sp>
      </p:grpSp>
      <p:pic>
        <p:nvPicPr>
          <p:cNvPr id="19" name="Picture 2" descr="памятник русскому солдату с девочкой на руках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1206" y="211014"/>
            <a:ext cx="1727310" cy="1899137"/>
          </a:xfrm>
          <a:prstGeom prst="rect">
            <a:avLst/>
          </a:prstGeom>
          <a:noFill/>
        </p:spPr>
      </p:pic>
      <p:pic>
        <p:nvPicPr>
          <p:cNvPr id="20" name="Picture 4" descr="фото памятника солдата с девочкой на руках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1108" y="2457599"/>
            <a:ext cx="1227015" cy="1760311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328775" y="4324815"/>
            <a:ext cx="14720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Николай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Масалов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91391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2220" y="1659567"/>
            <a:ext cx="6319134" cy="61555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Как во время войны называли разведчиков и партизан, которые в тылу врага боролись с фашистским захватчиками?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67894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Неуловимые мстители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2" action="ppaction://hlinksldjump"/>
          </p:cNvPr>
          <p:cNvSpPr/>
          <p:nvPr/>
        </p:nvSpPr>
        <p:spPr>
          <a:xfrm>
            <a:off x="4751387" y="3267895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Народные мстители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2" action="ppaction://hlinksldjump"/>
          </p:cNvPr>
          <p:cNvSpPr/>
          <p:nvPr/>
        </p:nvSpPr>
        <p:spPr>
          <a:xfrm>
            <a:off x="1520732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Молодая гвардия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rId3" action="ppaction://hlinksldjump"/>
          </p:cNvPr>
          <p:cNvSpPr/>
          <p:nvPr/>
        </p:nvSpPr>
        <p:spPr>
          <a:xfrm>
            <a:off x="4751387" y="4153833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Невидимый фронт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54039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59787" y="1463271"/>
            <a:ext cx="5582428" cy="215443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  <a:hlinkClick r:id="rId2"/>
              </a:rPr>
              <a:t>Невидимый фронт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 Практически с первых дней войны разведка начала перебрасывать в тыл врага диверсионно-разведывательные группы и отряды, а также организовывала партизанские отряды. Так, только в первые два месяца войны было сформировано 17 партизанских отрядов, переброшено около 500 разведчиков, 29 разведывательно-диверсионных групп. 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>
            <a:hlinkClick r:id="rId3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6" name="Прямоугольник с двумя скругленными соседними углами 15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70C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9" name="Picture 3" descr="C:\Users\user\Desktop\939157_origina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924" y="390769"/>
            <a:ext cx="1325928" cy="2063690"/>
          </a:xfrm>
          <a:prstGeom prst="rect">
            <a:avLst/>
          </a:prstGeom>
          <a:noFill/>
        </p:spPr>
      </p:pic>
      <p:pic>
        <p:nvPicPr>
          <p:cNvPr id="11" name="Picture 4" descr="C:\Users\user\Desktop\wx10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2183" y="2696308"/>
            <a:ext cx="2306524" cy="16541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327224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34927" y="1079761"/>
            <a:ext cx="403225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Правильный ответ: невидимый фронт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55814" y="1382115"/>
            <a:ext cx="5548923" cy="2423740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  <a:hlinkClick r:id="rId2"/>
              </a:rPr>
              <a:t>Невидимый фронт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действовал с первых дней войны. Разведка начала перебрасывать в тыл врага диверсионно-разведывательные группы и отряды, а также организовывала партизанские отряды. Так, только в первые два месяца войны было сформировано 17 партизанских отрядов, переброшено около 500 разведчиков, 29 разведывательно-диверсионных групп. 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>
            <a:hlinkClick r:id="rId3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4" name="Прямоугольник с двумя скругленными соседними углами 13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9219" name="Picture 3" descr="C:\Users\user\Desktop\939157_origina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4884" y="390769"/>
            <a:ext cx="1219967" cy="1898771"/>
          </a:xfrm>
          <a:prstGeom prst="rect">
            <a:avLst/>
          </a:prstGeom>
          <a:noFill/>
        </p:spPr>
      </p:pic>
      <p:pic>
        <p:nvPicPr>
          <p:cNvPr id="9220" name="Picture 4" descr="C:\Users\user\Desktop\wx10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2183" y="2696308"/>
            <a:ext cx="2306524" cy="16541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182862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82220" y="1828587"/>
            <a:ext cx="5979560" cy="27751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Кому советский народ присвоил звание «Маршал Победы»?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67894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С.М.Будённому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2" action="ppaction://hlinksldjump"/>
          </p:cNvPr>
          <p:cNvSpPr/>
          <p:nvPr/>
        </p:nvSpPr>
        <p:spPr>
          <a:xfrm>
            <a:off x="4751387" y="3267895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А.В.Суворову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1520732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Г.К.Жукову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rId2" action="ppaction://hlinksldjump"/>
          </p:cNvPr>
          <p:cNvSpPr/>
          <p:nvPr/>
        </p:nvSpPr>
        <p:spPr>
          <a:xfrm>
            <a:off x="4751387" y="4153833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К.К.Рокоссовскому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18017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1662" y="1355159"/>
            <a:ext cx="4157784" cy="246221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  <a:hlinkClick r:id="rId2"/>
              </a:rPr>
              <a:t>Г.К.Жуков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 Советский полководец. Маршал Советского Союза (1943 г.), четырежды Герой Советского Союза, кавалер двух орденов «Победа», множества других советских и иностранных орденов и медалей. В послевоенные годы получил народное прозвище «Маршал Победы». Министр обороны СССР.</a:t>
            </a:r>
          </a:p>
          <a:p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600" dirty="0" smtClean="0">
                <a:latin typeface="Arial" pitchFamily="34" charset="0"/>
                <a:cs typeface="Arial" pitchFamily="34" charset="0"/>
                <a:hlinkClick r:id="rId3"/>
              </a:rPr>
              <a:t>Другие полководцы Победы.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4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7" name="Прямоугольник с двумя скругленными соседними углами 16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70C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7174" name="Picture 6" descr="https://ritual-rus.ru/wp-content/uploads/2016/05/%D0%B3%D0%B5%D0%BE%D1%80%D0%B3%D0%B8%D0%B9-%D0%B6%D1%83%D0%BA%D0%BE%D0%B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1884" y="1452113"/>
            <a:ext cx="3728671" cy="2096073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854822" y="3634154"/>
            <a:ext cx="2601738" cy="877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Георгий Константинович Жуков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(1897 — 1974)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816910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376614" y="916263"/>
            <a:ext cx="4439140" cy="3113106"/>
            <a:chOff x="3842286" y="1536641"/>
            <a:chExt cx="4240298" cy="3113106"/>
          </a:xfrm>
        </p:grpSpPr>
        <p:sp>
          <p:nvSpPr>
            <p:cNvPr id="22" name="TextBox 21"/>
            <p:cNvSpPr txBox="1"/>
            <p:nvPr/>
          </p:nvSpPr>
          <p:spPr>
            <a:xfrm>
              <a:off x="4535889" y="1536641"/>
              <a:ext cx="290891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ru-RU" sz="1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Правильный ответ: Г.К.Жуков</a:t>
              </a:r>
              <a:endPara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842286" y="1695092"/>
              <a:ext cx="4240298" cy="2954655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endParaRPr lang="ru-RU" sz="1600" dirty="0" smtClean="0">
                <a:latin typeface="Arial" pitchFamily="34" charset="0"/>
                <a:cs typeface="Arial" pitchFamily="34" charset="0"/>
              </a:endParaRPr>
            </a:p>
            <a:p>
              <a:r>
                <a:rPr lang="ru-RU" sz="1600" dirty="0" smtClean="0">
                  <a:latin typeface="Arial" pitchFamily="34" charset="0"/>
                  <a:cs typeface="Arial" pitchFamily="34" charset="0"/>
                  <a:hlinkClick r:id="rId2"/>
                </a:rPr>
                <a:t>Г.К.Жуков</a:t>
              </a: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, советский полководец. Маршал Советского Союза (1943 г.), четырежды Герой Советского Союза, кавалер двух орденов «Победа», множества других советских и иностранных орденов и медалей. В послевоенные годы получил народное прозвище «Маршал Победы». Министр обороны СССР.</a:t>
              </a:r>
            </a:p>
            <a:p>
              <a:endParaRPr lang="ru-RU" sz="1600" dirty="0" smtClean="0">
                <a:latin typeface="Arial" pitchFamily="34" charset="0"/>
                <a:cs typeface="Arial" pitchFamily="34" charset="0"/>
              </a:endParaRPr>
            </a:p>
            <a:p>
              <a:r>
                <a:rPr lang="ru-RU" sz="1600" dirty="0" smtClean="0">
                  <a:latin typeface="Arial" pitchFamily="34" charset="0"/>
                  <a:cs typeface="Arial" pitchFamily="34" charset="0"/>
                  <a:hlinkClick r:id="rId3"/>
                </a:rPr>
                <a:t>Другие полководцы Победы.</a:t>
              </a:r>
              <a:endParaRPr lang="ru-RU" sz="1600" dirty="0" smtClean="0">
                <a:latin typeface="Arial" pitchFamily="34" charset="0"/>
                <a:cs typeface="Arial" pitchFamily="34" charset="0"/>
              </a:endParaRPr>
            </a:p>
            <a:p>
              <a:endParaRPr lang="ru-RU" sz="16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8" name="Скругленный прямоугольник 17">
            <a:hlinkClick r:id="rId4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+mj-lt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+mj-lt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5" name="Прямоугольник с двумя скругленными соседними углами 14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7" name="Picture 6" descr="https://ritual-rus.ru/wp-content/uploads/2016/05/%D0%B3%D0%B5%D0%BE%D1%80%D0%B3%D0%B8%D0%B9-%D0%B6%D1%83%D0%BA%D0%BE%D0%B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1884" y="1452113"/>
            <a:ext cx="3728671" cy="2096073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296984" y="3615309"/>
            <a:ext cx="37435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Георгий Константинович Жуков</a:t>
            </a:r>
          </a:p>
          <a:p>
            <a:pPr algn="ctr"/>
            <a:r>
              <a:rPr lang="ru-RU" sz="1200" dirty="0" smtClean="0">
                <a:latin typeface="Arial" pitchFamily="34" charset="0"/>
                <a:cs typeface="Arial" pitchFamily="34" charset="0"/>
              </a:rPr>
              <a:t>(1897 — 1974)</a:t>
            </a:r>
          </a:p>
        </p:txBody>
      </p:sp>
    </p:spTree>
    <p:extLst>
      <p:ext uri="{BB962C8B-B14F-4D97-AF65-F5344CB8AC3E}">
        <p14:creationId xmlns="" xmlns:p14="http://schemas.microsoft.com/office/powerpoint/2010/main" val="41297890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86835" y="1659567"/>
            <a:ext cx="6670826" cy="61555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 каком художественном фильме прозвучала фраза, впоследствии ставшая «крылатой»: «Есть такая профессия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–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Родину защищать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!»?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67894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«Офицеры»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3" action="ppaction://hlinksldjump"/>
          </p:cNvPr>
          <p:cNvSpPr/>
          <p:nvPr/>
        </p:nvSpPr>
        <p:spPr>
          <a:xfrm>
            <a:off x="4751387" y="3267895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«17 мгновений весны»</a:t>
            </a:r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1520732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«Щит </a:t>
            </a:r>
            <a:r>
              <a:rPr lang="ru-RU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меч»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rId3" action="ppaction://hlinksldjump"/>
          </p:cNvPr>
          <p:cNvSpPr/>
          <p:nvPr/>
        </p:nvSpPr>
        <p:spPr>
          <a:xfrm>
            <a:off x="4751387" y="4153833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«Три мушкетёра» 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53636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52987" y="1700211"/>
            <a:ext cx="5162582" cy="150861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Это крылатое выражение прозвучало в фильме 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hlinkClick r:id="rId2"/>
              </a:rPr>
              <a:t>«Офицеры». 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Фильм</a:t>
            </a:r>
            <a:r>
              <a:rPr lang="ru-RU" sz="16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был поставлен на Центральной киностудии детских и юношеских фильмов имени М. Горького в 1971 году. Режиссёр Владимир Роговой.</a:t>
            </a:r>
          </a:p>
          <a:p>
            <a:pPr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В прокате фильм собрал около 53,4 млн. зрителей.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>
            <a:hlinkClick r:id="rId3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6" name="Прямоугольник с двумя скругленными соседними углами 15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70C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4099" name="Picture 3" descr="C:\Users\user\Desktop\49bb803a4783996fdf4e590163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7399" y="1016000"/>
            <a:ext cx="2268623" cy="31812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313523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199877" y="1270426"/>
            <a:ext cx="5154769" cy="2076018"/>
            <a:chOff x="3096764" y="1111285"/>
            <a:chExt cx="4655034" cy="2076018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3096764" y="1956197"/>
              <a:ext cx="4655034" cy="1231106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ru-RU" sz="16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Фильм</a:t>
              </a:r>
              <a:r>
                <a:rPr lang="ru-RU" sz="1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16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  <a:hlinkClick r:id="rId2"/>
                </a:rPr>
                <a:t>«Офицеры» </a:t>
              </a:r>
              <a:r>
                <a:rPr lang="ru-RU" sz="16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был поставлен на Центральной киностудии детских и юношеских фильмов имени М. Горького в 1971 году. Режиссёр Владимир Роговой. </a:t>
              </a:r>
            </a:p>
            <a:p>
              <a:pPr>
                <a:lnSpc>
                  <a:spcPct val="125000"/>
                </a:lnSpc>
              </a:pP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В прокате фильм собрал около 53,4 млн. зрителей.</a:t>
              </a:r>
              <a:endPara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797518" y="1111285"/>
              <a:ext cx="308112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ru-RU" sz="1600" b="1" dirty="0" smtClean="0">
                  <a:latin typeface="Arial" pitchFamily="34" charset="0"/>
                  <a:cs typeface="Arial" pitchFamily="34" charset="0"/>
                </a:rPr>
                <a:t>Правильный ответ: </a:t>
              </a:r>
              <a:r>
                <a:rPr lang="ru-RU" sz="1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«Офицеры»</a:t>
              </a:r>
              <a:endParaRPr lang="ru-RU" sz="16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9" name="Скругленный прямоугольник 18">
            <a:hlinkClick r:id="rId3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4" name="Прямоугольник с двумя скругленными соседними углами 13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1" name="Picture 3" descr="C:\Users\user\Desktop\49bb803a4783996fdf4e590163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7399" y="1016000"/>
            <a:ext cx="2268623" cy="31812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811269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54969" y="1708809"/>
            <a:ext cx="5834063" cy="58528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Какова численность людских потерь нашей страны во время Великой Отечественной войны? 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48186" y="107151"/>
            <a:ext cx="30476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67894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26,6 млн. человек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3" action="ppaction://hlinksldjump"/>
          </p:cNvPr>
          <p:cNvSpPr/>
          <p:nvPr/>
        </p:nvSpPr>
        <p:spPr>
          <a:xfrm>
            <a:off x="4751387" y="3267896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20 млн. человек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1520732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17 млн. человек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rId3" action="ppaction://hlinksldjump"/>
          </p:cNvPr>
          <p:cNvSpPr/>
          <p:nvPr/>
        </p:nvSpPr>
        <p:spPr>
          <a:xfrm>
            <a:off x="4751387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 млн. человек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52518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  <a:solidFill>
            <a:srgbClr val="FF6600"/>
          </a:solidFill>
        </p:grpSpPr>
        <p:sp>
          <p:nvSpPr>
            <p:cNvPr id="5" name="Прямоугольник с двумя скругленными соседними углами 4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900441" y="107151"/>
              <a:ext cx="3343159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Историческая справка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31401" y="1011064"/>
            <a:ext cx="49253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1600" dirty="0" smtClean="0">
                <a:latin typeface="Arial" pitchFamily="34" charset="0"/>
                <a:cs typeface="Arial" pitchFamily="34" charset="0"/>
              </a:rPr>
              <a:t>Многие ошибочно считают, что о начале войны по радио сообщил диктор Левитан. На самом деле текст объявления было поручено прочитать наркому иностранных дел Молотову.</a:t>
            </a:r>
          </a:p>
          <a:p>
            <a:pPr indent="457200"/>
            <a:r>
              <a:rPr lang="ru-RU" sz="1600" dirty="0" smtClean="0">
                <a:latin typeface="Arial" pitchFamily="34" charset="0"/>
                <a:cs typeface="Arial" pitchFamily="34" charset="0"/>
              </a:rPr>
              <a:t>Молотов читал текст, часто сбиваясь, поэтому в 1950-х сообщение о начале войны было перезаписано Левитаном. 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28614" y="2852616"/>
            <a:ext cx="31057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  <a:hlinkClick r:id="rId3"/>
              </a:rPr>
              <a:t>Текст выступления В.М.Молотова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5323" y="3305908"/>
            <a:ext cx="40243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  <a:hlinkClick r:id="rId4"/>
              </a:rPr>
              <a:t>Видеофрагмент выступления В.М.Молотова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5" name="Picture 1" descr="C:\Users\user\Desktop\molotov_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95961" y="1062892"/>
            <a:ext cx="1952285" cy="25243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  <a:solidFill>
            <a:srgbClr val="FF6600"/>
          </a:solidFill>
        </p:grpSpPr>
        <p:sp>
          <p:nvSpPr>
            <p:cNvPr id="5" name="Прямоугольник с двумя скругленными соседними углами 4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563538" y="107151"/>
              <a:ext cx="2016962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Информация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336431" y="1602154"/>
            <a:ext cx="6994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Автор игры: Вербина Вера Дмитриевна, учитель химии УКР «РДБ» ГОУ РК </a:t>
            </a:r>
          </a:p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(г. Сыктывкар, Республика Коми).</a:t>
            </a:r>
          </a:p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Игра  «Эхо ушедшей войны» посвящена теме Великой Отечественной войны.</a:t>
            </a:r>
          </a:p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Цель, задачи, источники описаны в пояснительной записке.</a:t>
            </a:r>
          </a:p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Год выпуска: 2017.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Управляющая кнопка: домой 11">
            <a:hlinkClick r:id="" action="ppaction://hlinkshowjump?jump=firstslide" highlightClick="1"/>
          </p:cNvPr>
          <p:cNvSpPr/>
          <p:nvPr/>
        </p:nvSpPr>
        <p:spPr>
          <a:xfrm>
            <a:off x="4243753" y="2774460"/>
            <a:ext cx="664308" cy="557863"/>
          </a:xfrm>
          <a:prstGeom prst="actionButtonHome">
            <a:avLst/>
          </a:prstGeom>
          <a:solidFill>
            <a:srgbClr val="FF80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30953" y="1677264"/>
            <a:ext cx="5345723" cy="153888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26,6 млн. человек – это наиболее обоснованная оценка потерь, появившаяся в 1990 году в результате работы специальной комиссии Генштаба и Госкомстата СССР. На данный момент она является официальной. </a:t>
            </a:r>
          </a:p>
          <a:p>
            <a:pPr>
              <a:lnSpc>
                <a:spcPct val="125000"/>
              </a:lnSpc>
            </a:pPr>
            <a:r>
              <a:rPr lang="ru-RU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Потери Германии – 7,4 млн. человек.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>
            <a:hlinkClick r:id="rId2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  <a:solidFill>
            <a:srgbClr val="0070C0"/>
          </a:solidFill>
        </p:grpSpPr>
        <p:sp>
          <p:nvSpPr>
            <p:cNvPr id="16" name="Прямоугольник с двумя скругленными соседними углами 15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36866" name="Picture 2" descr="http://bigslide.ru/images/5/4463/831/img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2015" y="1445847"/>
            <a:ext cx="2762543" cy="20710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953607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709011" y="1258113"/>
            <a:ext cx="4434620" cy="2372924"/>
            <a:chOff x="3709011" y="1239395"/>
            <a:chExt cx="4434620" cy="2372924"/>
          </a:xfrm>
        </p:grpSpPr>
        <p:sp>
          <p:nvSpPr>
            <p:cNvPr id="2" name="TextBox 1"/>
            <p:cNvSpPr txBox="1"/>
            <p:nvPr/>
          </p:nvSpPr>
          <p:spPr>
            <a:xfrm>
              <a:off x="3947527" y="1239395"/>
              <a:ext cx="3672608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Правильный ответ 26,6 мл. человек</a:t>
              </a:r>
              <a:endPara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709011" y="1765660"/>
              <a:ext cx="4434620" cy="1846659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ru-RU" sz="1600" dirty="0" smtClean="0">
                  <a:latin typeface="Arial" pitchFamily="34" charset="0"/>
                  <a:cs typeface="Arial" pitchFamily="34" charset="0"/>
                </a:rPr>
                <a:t>Наиболее обоснованная оценка потерь в 26,6 млн. человек появилась в 1990 году в результате работы специальной комиссии Генштаба и Госкомстата СССР. На данный момент она является официальной. </a:t>
              </a:r>
            </a:p>
            <a:p>
              <a:pPr>
                <a:lnSpc>
                  <a:spcPct val="125000"/>
                </a:lnSpc>
              </a:pPr>
              <a:r>
                <a:rPr lang="ru-RU" sz="16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Потери Германии – 7,4 млн. человек.</a:t>
              </a:r>
              <a:endPara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7" name="Скругленный прямоугольник 16">
            <a:hlinkClick r:id="rId2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5" name="Прямоугольник с двумя скругленными соседними углами 14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8" name="Picture 2" descr="http://bigslide.ru/images/5/4463/831/img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4199" y="1617786"/>
            <a:ext cx="2762543" cy="20710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944018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54969" y="1859523"/>
            <a:ext cx="5834063" cy="283860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Когда началась Великая Отечественная война? 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 rot="10800000">
            <a:off x="2412000" y="4499"/>
            <a:ext cx="4320000" cy="73051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FF8029"/>
          </a:solidFill>
          <a:ln>
            <a:noFill/>
          </a:ln>
          <a:effectLst>
            <a:outerShdw blurRad="127000" dist="1270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100893" y="107151"/>
            <a:ext cx="294221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b="1" dirty="0" smtClean="0">
                <a:solidFill>
                  <a:srgbClr val="F7F6F4"/>
                </a:solidFill>
                <a:latin typeface="Arial" pitchFamily="34" charset="0"/>
                <a:cs typeface="Arial" pitchFamily="34" charset="0"/>
              </a:rPr>
              <a:t>Ответьте на вопрос</a:t>
            </a:r>
            <a:endParaRPr lang="ru-RU" sz="2200" b="1" dirty="0">
              <a:solidFill>
                <a:srgbClr val="F7F6F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>
            <a:hlinkClick r:id="rId2" action="ppaction://hlinksldjump"/>
          </p:cNvPr>
          <p:cNvSpPr/>
          <p:nvPr/>
        </p:nvSpPr>
        <p:spPr>
          <a:xfrm>
            <a:off x="1520732" y="3267894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22 июня 1941 г. 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3" action="ppaction://hlinksldjump"/>
          </p:cNvPr>
          <p:cNvSpPr/>
          <p:nvPr/>
        </p:nvSpPr>
        <p:spPr>
          <a:xfrm>
            <a:off x="4751387" y="3267895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9 мая 1945 г.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>
            <a:hlinkClick r:id="rId3" action="ppaction://hlinksldjump"/>
          </p:cNvPr>
          <p:cNvSpPr/>
          <p:nvPr/>
        </p:nvSpPr>
        <p:spPr>
          <a:xfrm>
            <a:off x="1520732" y="4153832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 сентября1939 г. 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>
            <a:hlinkClick r:id="rId3" action="ppaction://hlinksldjump"/>
          </p:cNvPr>
          <p:cNvSpPr/>
          <p:nvPr/>
        </p:nvSpPr>
        <p:spPr>
          <a:xfrm>
            <a:off x="4751387" y="4153833"/>
            <a:ext cx="2880000" cy="553946"/>
          </a:xfrm>
          <a:prstGeom prst="roundRect">
            <a:avLst/>
          </a:prstGeom>
          <a:noFill/>
          <a:ln w="25400">
            <a:solidFill>
              <a:srgbClr val="FF80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 сентября 1945 г.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40286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82659" y="107151"/>
            <a:ext cx="29787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Вы ответили верно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59199" y="1372536"/>
            <a:ext cx="5087816" cy="2423740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22 июня 1941 года в 4 часа утра. </a:t>
            </a:r>
          </a:p>
          <a:p>
            <a:pPr>
              <a:lnSpc>
                <a:spcPct val="125000"/>
              </a:lnSpc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Благодаря уникальному  тембру голоса диктору Левитану во время Великой Отечественной войны доверили читать сводки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Совинформбюро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и приказы Верховного Главнокомандующего И. Сталина. Его голос знал каждый житель СССР. Именно Юрию Борисовичу Левитану доверили объявить о взятии Берлина и о Победе нашего народа в войне.</a:t>
            </a:r>
          </a:p>
          <a:p>
            <a:pPr>
              <a:lnSpc>
                <a:spcPct val="125000"/>
              </a:lnSpc>
            </a:pP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hlinkClick r:id="rId4"/>
              </a:rPr>
              <a:t>Как начиналась война.</a:t>
            </a:r>
            <a:endParaRPr lang="ru-RU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кругленный прямоугольник 13">
            <a:hlinkClick r:id="rId5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  <a:solidFill>
            <a:srgbClr val="0070C0"/>
          </a:solidFill>
        </p:grpSpPr>
        <p:sp>
          <p:nvSpPr>
            <p:cNvPr id="17" name="Прямоугольник с двумя скругленными соседними углами 16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063423" y="107151"/>
              <a:ext cx="3017173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368" y="1613595"/>
            <a:ext cx="3024555" cy="2131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Levitan_-_Nachalo_vojny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558801" y="1114180"/>
            <a:ext cx="304800" cy="3048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06586" y="1101970"/>
            <a:ext cx="22910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Левитан о начале войны.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YU._Levitan_-_Obyavlenie_o_zavershenii_vojny_(iPlayer.f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504092" y="3919904"/>
            <a:ext cx="304800" cy="3048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20615" y="3899877"/>
            <a:ext cx="27194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Левитан о завершении войны.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245231" y="758093"/>
            <a:ext cx="7056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справка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Управляющая кнопка: справка 24">
            <a:hlinkClick r:id="rId8" action="ppaction://hlinksldjump" highlightClick="1"/>
          </p:cNvPr>
          <p:cNvSpPr/>
          <p:nvPr/>
        </p:nvSpPr>
        <p:spPr>
          <a:xfrm>
            <a:off x="8323385" y="125047"/>
            <a:ext cx="550046" cy="54707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618522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0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804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73845" y="107151"/>
            <a:ext cx="2996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7"/>
            <a:r>
              <a:rPr lang="ru-RU" sz="2200" dirty="0" smtClean="0">
                <a:solidFill>
                  <a:srgbClr val="F7F6F4"/>
                </a:solidFill>
                <a:latin typeface="Roboto Slab"/>
              </a:rPr>
              <a:t>Ваш ответ не верен</a:t>
            </a:r>
            <a:endParaRPr lang="ru-RU" sz="2200" dirty="0">
              <a:solidFill>
                <a:srgbClr val="F7F6F4"/>
              </a:solidFill>
              <a:latin typeface="Roboto Slab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626337" y="1049414"/>
            <a:ext cx="4868985" cy="2625105"/>
            <a:chOff x="3191806" y="908223"/>
            <a:chExt cx="5302128" cy="2625105"/>
          </a:xfrm>
        </p:grpSpPr>
        <p:sp>
          <p:nvSpPr>
            <p:cNvPr id="2" name="TextBox 1"/>
            <p:cNvSpPr txBox="1"/>
            <p:nvPr/>
          </p:nvSpPr>
          <p:spPr>
            <a:xfrm>
              <a:off x="3817986" y="908223"/>
              <a:ext cx="438510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Правильный ответ: </a:t>
              </a:r>
              <a:r>
                <a:rPr lang="ru-RU" sz="1600" b="1" dirty="0" smtClean="0">
                  <a:latin typeface="Arial" pitchFamily="34" charset="0"/>
                  <a:cs typeface="Arial" pitchFamily="34" charset="0"/>
                </a:rPr>
                <a:t>22 июня 1941 года. </a:t>
              </a:r>
            </a:p>
            <a:p>
              <a:pPr algn="ctr"/>
              <a:endParaRPr lang="ru-RU" sz="1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191806" y="1378892"/>
              <a:ext cx="5302128" cy="2154436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Благодаря уникальному  тембру голоса диктору Левитану во время Великой Отечественной войны доверили читать сводки </a:t>
              </a:r>
              <a:r>
                <a:rPr lang="ru-RU" sz="1400" dirty="0" err="1" smtClean="0">
                  <a:latin typeface="Arial" pitchFamily="34" charset="0"/>
                  <a:cs typeface="Arial" pitchFamily="34" charset="0"/>
                </a:rPr>
                <a:t>Совинформбюро</a:t>
              </a:r>
              <a:r>
                <a:rPr lang="ru-RU" sz="1400" dirty="0" smtClean="0">
                  <a:latin typeface="Arial" pitchFamily="34" charset="0"/>
                  <a:cs typeface="Arial" pitchFamily="34" charset="0"/>
                </a:rPr>
                <a:t> и приказы Верховного Главнокомандующего И. Сталина. Его голос знал каждый житель СССР. Именно Юрию Борисовичу Левитану доверили объявить о взятии Берлина и о Победе нашего народа в войне.</a:t>
              </a:r>
            </a:p>
            <a:p>
              <a:pPr>
                <a:lnSpc>
                  <a:spcPct val="125000"/>
                </a:lnSpc>
              </a:pPr>
              <a:r>
                <a:rPr lang="ru-RU" sz="1400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  <a:hlinkClick r:id="rId4"/>
                </a:rPr>
                <a:t>Как начиналась война.</a:t>
              </a:r>
              <a:endParaRPr lang="ru-RU" sz="1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9" name="Скругленный прямоугольник 18">
            <a:hlinkClick r:id="rId5" action="ppaction://hlinksldjump"/>
          </p:cNvPr>
          <p:cNvSpPr/>
          <p:nvPr/>
        </p:nvSpPr>
        <p:spPr>
          <a:xfrm>
            <a:off x="3136107" y="4213317"/>
            <a:ext cx="2871787" cy="55394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190500" dir="5400000" sx="90000" sy="90000" algn="t" rotWithShape="0">
              <a:schemeClr val="bg1">
                <a:lumMod val="6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26000" rIns="180000" bIns="126000" rtlCol="0" anchor="ctr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Вернуться назад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412000" y="4499"/>
            <a:ext cx="4320000" cy="730513"/>
            <a:chOff x="2412000" y="4499"/>
            <a:chExt cx="4320000" cy="730513"/>
          </a:xfrm>
        </p:grpSpPr>
        <p:sp>
          <p:nvSpPr>
            <p:cNvPr id="14" name="Прямоугольник с двумя скругленными соседними углами 13"/>
            <p:cNvSpPr/>
            <p:nvPr/>
          </p:nvSpPr>
          <p:spPr>
            <a:xfrm rot="10800000">
              <a:off x="2412000" y="4499"/>
              <a:ext cx="4320000" cy="73051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0000"/>
            </a:solidFill>
            <a:ln>
              <a:noFill/>
            </a:ln>
            <a:effectLst>
              <a:outerShdw blurRad="127000" dist="127000" dir="5400000" sx="90000" sy="90000" algn="t" rotWithShape="0">
                <a:schemeClr val="bg1">
                  <a:lumMod val="65000"/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949104" y="107151"/>
              <a:ext cx="324582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/>
              <a:r>
                <a:rPr lang="ru-RU" sz="2200" b="1" dirty="0" smtClean="0">
                  <a:solidFill>
                    <a:srgbClr val="F7F6F4"/>
                  </a:solidFill>
                  <a:latin typeface="Arial" pitchFamily="34" charset="0"/>
                  <a:cs typeface="Arial" pitchFamily="34" charset="0"/>
                </a:rPr>
                <a:t>Вы ответили неверно</a:t>
              </a:r>
              <a:endParaRPr lang="ru-RU" sz="2200" b="1" dirty="0">
                <a:solidFill>
                  <a:srgbClr val="F7F6F4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0768" y="1590149"/>
            <a:ext cx="3024555" cy="2131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Прямоугольник 15"/>
          <p:cNvSpPr/>
          <p:nvPr/>
        </p:nvSpPr>
        <p:spPr>
          <a:xfrm>
            <a:off x="857648" y="1112451"/>
            <a:ext cx="22910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Левитан о начале войны.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21764" y="3879098"/>
            <a:ext cx="27194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Левитан о завершении войны.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Levitan_-_Nachalo_vojny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80647" y="1106366"/>
            <a:ext cx="304800" cy="304800"/>
          </a:xfrm>
          <a:prstGeom prst="rect">
            <a:avLst/>
          </a:prstGeom>
        </p:spPr>
      </p:pic>
      <p:pic>
        <p:nvPicPr>
          <p:cNvPr id="22" name="YU._Levitan_-_Obyavlenie_o_zavershenii_vojny_(iPlayer.f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480646" y="3912088"/>
            <a:ext cx="304800" cy="304800"/>
          </a:xfrm>
          <a:prstGeom prst="rect">
            <a:avLst/>
          </a:prstGeom>
        </p:spPr>
      </p:pic>
      <p:sp>
        <p:nvSpPr>
          <p:cNvPr id="17" name="Управляющая кнопка: справка 16">
            <a:hlinkClick r:id="rId8" action="ppaction://hlinksldjump" highlightClick="1"/>
          </p:cNvPr>
          <p:cNvSpPr/>
          <p:nvPr/>
        </p:nvSpPr>
        <p:spPr>
          <a:xfrm>
            <a:off x="8323385" y="125047"/>
            <a:ext cx="550046" cy="54707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8258353" y="768816"/>
            <a:ext cx="70564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dirty="0" smtClean="0">
                <a:latin typeface="Arial" pitchFamily="34" charset="0"/>
                <a:cs typeface="Arial" pitchFamily="34" charset="0"/>
              </a:rPr>
              <a:t>справка</a:t>
            </a: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83108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 advClick="0">
        <p:fade/>
      </p:transition>
    </mc:Choice>
    <mc:Fallback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08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8043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videouroki_fonts2">
      <a:majorFont>
        <a:latin typeface="Roboto Slab"/>
        <a:ea typeface=""/>
        <a:cs typeface=""/>
      </a:majorFont>
      <a:minorFont>
        <a:latin typeface="Open Sans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1955</TotalTime>
  <Words>1957</Words>
  <Application>Microsoft Office PowerPoint</Application>
  <PresentationFormat>Экран (16:9)</PresentationFormat>
  <Paragraphs>270</Paragraphs>
  <Slides>41</Slides>
  <Notes>0</Notes>
  <HiddenSlides>38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6" baseType="lpstr">
      <vt:lpstr>Arial</vt:lpstr>
      <vt:lpstr>Open Sans</vt:lpstr>
      <vt:lpstr>Roboto Slab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266</cp:revision>
  <dcterms:created xsi:type="dcterms:W3CDTF">2016-12-06T06:09:16Z</dcterms:created>
  <dcterms:modified xsi:type="dcterms:W3CDTF">2017-05-09T15:40:36Z</dcterms:modified>
</cp:coreProperties>
</file>