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3" r:id="rId4"/>
    <p:sldId id="258" r:id="rId5"/>
    <p:sldId id="314" r:id="rId6"/>
    <p:sldId id="316" r:id="rId7"/>
    <p:sldId id="257" r:id="rId8"/>
    <p:sldId id="260" r:id="rId9"/>
    <p:sldId id="307" r:id="rId10"/>
    <p:sldId id="278" r:id="rId11"/>
    <p:sldId id="266" r:id="rId12"/>
    <p:sldId id="291" r:id="rId13"/>
    <p:sldId id="264" r:id="rId14"/>
    <p:sldId id="284" r:id="rId15"/>
    <p:sldId id="309" r:id="rId16"/>
    <p:sldId id="261" r:id="rId17"/>
    <p:sldId id="308" r:id="rId18"/>
    <p:sldId id="290" r:id="rId19"/>
    <p:sldId id="263" r:id="rId20"/>
    <p:sldId id="267" r:id="rId21"/>
    <p:sldId id="268" r:id="rId22"/>
    <p:sldId id="293" r:id="rId23"/>
    <p:sldId id="270" r:id="rId24"/>
    <p:sldId id="271" r:id="rId25"/>
    <p:sldId id="272" r:id="rId26"/>
    <p:sldId id="300" r:id="rId27"/>
    <p:sldId id="301" r:id="rId28"/>
    <p:sldId id="312" r:id="rId29"/>
    <p:sldId id="310" r:id="rId30"/>
    <p:sldId id="315" r:id="rId31"/>
    <p:sldId id="31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ruspekh.ru/images/articles/18469/2015_03_09-10-04_001.jpg-" TargetMode="External"/><Relationship Id="rId13" Type="http://schemas.openxmlformats.org/officeDocument/2006/relationships/hyperlink" Target="http://encyclopedia.mil.ru/files/morf/zhukov_SAV_4016_390.jpg%20&#1055;&#1086;&#1090;&#1088;&#1077;&#1090;%20&#1043;.&#1050;" TargetMode="External"/><Relationship Id="rId3" Type="http://schemas.openxmlformats.org/officeDocument/2006/relationships/hyperlink" Target="http://www.plakaty.ru/upload/iblock/54c/54c92cd7600ffd973c27129a53e12888.jpg?timestamp=1526079990026" TargetMode="External"/><Relationship Id="rId7" Type="http://schemas.openxmlformats.org/officeDocument/2006/relationships/hyperlink" Target="https://iz.ru/news/618988" TargetMode="External"/><Relationship Id="rId12" Type="http://schemas.openxmlformats.org/officeDocument/2006/relationships/hyperlink" Target="http://www.armpress.info/plakaty-voiny-pobedy.html" TargetMode="External"/><Relationship Id="rId2" Type="http://schemas.openxmlformats.org/officeDocument/2006/relationships/hyperlink" Target="http://antiquehistory.ru/attachments/Image/48479435391816_19113.jpg?template=generic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my-news.ru/images_stati/smolenskoe_srazhenie_1.jpg" TargetMode="External"/><Relationship Id="rId11" Type="http://schemas.openxmlformats.org/officeDocument/2006/relationships/hyperlink" Target="https://upload.wikimedia.org/wikipedia/commons/thumb/4/44/Karte_-_Kesselschlacht_bei_Vjasma_1941.png/" TargetMode="External"/><Relationship Id="rId5" Type="http://schemas.openxmlformats.org/officeDocument/2006/relationships/hyperlink" Target="https://cdn2.img.ria.ru/images/147372/25/1473722541.jpg" TargetMode="External"/><Relationship Id="rId10" Type="http://schemas.openxmlformats.org/officeDocument/2006/relationships/hyperlink" Target="https://upload.wikimedia.org/wikipedia/commons/thumb/1/10/Siege_of_Leningrad%2C_1941-09-21.svg/300px-Siege_of_Leningrad%2C_1941-09-21.svg.png" TargetMode="External"/><Relationship Id="rId4" Type="http://schemas.openxmlformats.org/officeDocument/2006/relationships/hyperlink" Target="https://topwar.ru/4433-o-podvige-zaschitnikov-brestskoy-kreposti.html" TargetMode="External"/><Relationship Id="rId9" Type="http://schemas.openxmlformats.org/officeDocument/2006/relationships/hyperlink" Target="https://img.pravda.ru/image/article/4/1/5/365415.jpe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cdn.tvc.ru/pictures/o/134/872.jpg" TargetMode="External"/><Relationship Id="rId2" Type="http://schemas.openxmlformats.org/officeDocument/2006/relationships/hyperlink" Target="https://function.mil.ru/files/morf/det-nara526s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ncyclopedia.mil.ru/files/morf/rokossovskiy-1-170.jpg" TargetMode="External"/><Relationship Id="rId5" Type="http://schemas.openxmlformats.org/officeDocument/2006/relationships/hyperlink" Target="http://www.comgun.ru/uploads/posts/2010-05/thumbs/1273172317_boevye-sobaki.jpg-" TargetMode="External"/><Relationship Id="rId4" Type="http://schemas.openxmlformats.org/officeDocument/2006/relationships/hyperlink" Target="https://upload.wikimedia.org/wikipedia/commons/thumb/a/ad/RIAN_archive_887721_Defense_of_Moscow.jpg/300pxRIAN_archive_887721_Defense_of_Moscow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/>
              </a:rPr>
              <a:t>Начало Великой Отечественной войны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истории в 11 классе</a:t>
            </a:r>
          </a:p>
          <a:p>
            <a:fld id="{65617C28-FBEF-4A04-9387-F18DC05A9114}" type="datetime1">
              <a:rPr lang="ru-RU" smtClean="0"/>
              <a:t>11.05.2018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404664"/>
            <a:ext cx="3024336" cy="83099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Домашнее задание параграф 42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1282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8640960" cy="600164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Причины неудач Красной Армии в начальный  период войны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Крупные просчеты Сталина и его окружения в оценке военной обстановки в строках вероятного начала войны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Переоценка значения советско- германского договора о ненападении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Демонтаж старых и отсутствие новых укреплений на границе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Не завершено перевооружение Красной Армии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Военная доктрина, предусматривавшая военные действия только на чужой территории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Репрессии в Красной Армии накануне войны среди командного </a:t>
            </a:r>
            <a:r>
              <a:rPr lang="ru-RU" sz="2400" dirty="0" smtClean="0">
                <a:solidFill>
                  <a:prstClr val="black"/>
                </a:solidFill>
              </a:rPr>
              <a:t>состава( дефицит командного состава, 35 </a:t>
            </a:r>
            <a:r>
              <a:rPr lang="ru-RU" sz="2400" dirty="0" smtClean="0">
                <a:solidFill>
                  <a:prstClr val="black"/>
                </a:solidFill>
              </a:rPr>
              <a:t>тыс. </a:t>
            </a:r>
            <a:r>
              <a:rPr lang="ru-RU" sz="2400" dirty="0" smtClean="0">
                <a:solidFill>
                  <a:prstClr val="black"/>
                </a:solidFill>
              </a:rPr>
              <a:t>репрессировано, 73% командиров прошли только курсы младших лейтенантов)</a:t>
            </a:r>
            <a:endParaRPr lang="ru-RU" sz="2400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 Превосходство по численности и маневренности германских войск. На армию Германии работала промышленность 14 стран Европы</a:t>
            </a:r>
          </a:p>
        </p:txBody>
      </p:sp>
    </p:spTree>
    <p:extLst>
      <p:ext uri="{BB962C8B-B14F-4D97-AF65-F5344CB8AC3E}">
        <p14:creationId xmlns:p14="http://schemas.microsoft.com/office/powerpoint/2010/main" val="184267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890" y="179704"/>
            <a:ext cx="2649373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Боевые действия 22 июня -10 июля 1941г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отступление Красной Армии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052044" y="179704"/>
            <a:ext cx="6048672" cy="19389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/>
              <a:t>Пограничные сражения</a:t>
            </a:r>
          </a:p>
          <a:p>
            <a:r>
              <a:rPr lang="ru-RU" sz="2400" b="1" dirty="0"/>
              <a:t> Оборона Брестской крепости </a:t>
            </a:r>
            <a:r>
              <a:rPr lang="ru-RU" sz="2400" dirty="0"/>
              <a:t>под командованием </a:t>
            </a:r>
            <a:r>
              <a:rPr lang="ru-RU" sz="2400" i="1" dirty="0"/>
              <a:t>майора  Гаврилова и гарнизонного комиссара </a:t>
            </a:r>
            <a:r>
              <a:rPr lang="ru-RU" sz="2400" i="1" dirty="0" smtClean="0"/>
              <a:t>Фомина</a:t>
            </a:r>
          </a:p>
          <a:p>
            <a:r>
              <a:rPr lang="ru-RU" sz="2400" dirty="0" smtClean="0"/>
              <a:t>( </a:t>
            </a:r>
            <a:r>
              <a:rPr lang="ru-RU" sz="2400" dirty="0" smtClean="0"/>
              <a:t>оборона </a:t>
            </a:r>
            <a:r>
              <a:rPr lang="ru-RU" sz="2400" dirty="0" smtClean="0"/>
              <a:t>в течение месяца)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42103" y="2276872"/>
            <a:ext cx="3845831" cy="120032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 первый день войны тараны совершили около 20 военных </a:t>
            </a:r>
            <a:r>
              <a:rPr lang="ru-RU" sz="2400" dirty="0" smtClean="0"/>
              <a:t>летчиков</a:t>
            </a:r>
            <a:endParaRPr lang="ru-RU" sz="2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6" y="3684414"/>
            <a:ext cx="3669788" cy="208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8146" y="5877272"/>
            <a:ext cx="3669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Воздушный таран. Реконструкция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60451"/>
            <a:ext cx="33528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32040" y="5157192"/>
            <a:ext cx="3744416" cy="1200329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Подготовьте сообщение о героях первого этапа войны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14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88640"/>
            <a:ext cx="8352928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К середине июля немцы овладели всей Прибалтикой, Белоруссией, Правобережной </a:t>
            </a:r>
            <a:r>
              <a:rPr lang="ru-RU" sz="2400" dirty="0" smtClean="0"/>
              <a:t>Украиной- враг продвинулся на </a:t>
            </a:r>
            <a:r>
              <a:rPr lang="ru-RU" sz="2400" dirty="0" smtClean="0"/>
              <a:t>300-600 </a:t>
            </a:r>
            <a:r>
              <a:rPr lang="ru-RU" sz="2400" dirty="0" smtClean="0"/>
              <a:t>км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695675"/>
            <a:ext cx="8352928" cy="2308324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Были уничтожены войска первого эшелона Красной армии </a:t>
            </a:r>
          </a:p>
          <a:p>
            <a:r>
              <a:rPr lang="ru-RU" sz="2400" dirty="0" smtClean="0"/>
              <a:t>( 100 дивизий)</a:t>
            </a:r>
          </a:p>
          <a:p>
            <a:r>
              <a:rPr lang="ru-RU" sz="2400" dirty="0" smtClean="0"/>
              <a:t>Уничтожены и захвачены</a:t>
            </a:r>
          </a:p>
          <a:p>
            <a:r>
              <a:rPr lang="ru-RU" sz="2400" dirty="0" smtClean="0"/>
              <a:t>20 тыс. орудий</a:t>
            </a:r>
          </a:p>
          <a:p>
            <a:r>
              <a:rPr lang="ru-RU" sz="2400" dirty="0" smtClean="0"/>
              <a:t>3,5 тыс. самолетов</a:t>
            </a:r>
          </a:p>
          <a:p>
            <a:r>
              <a:rPr lang="ru-RU" sz="2400" dirty="0" smtClean="0"/>
              <a:t>6 тыс. танков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72124" y="5003999"/>
            <a:ext cx="4176464" cy="156966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Потери противника:</a:t>
            </a:r>
          </a:p>
          <a:p>
            <a:r>
              <a:rPr lang="ru-RU" sz="2400" dirty="0" smtClean="0"/>
              <a:t>100 тыс. человек</a:t>
            </a:r>
          </a:p>
          <a:p>
            <a:r>
              <a:rPr lang="ru-RU" sz="2400" dirty="0" smtClean="0"/>
              <a:t>40% танков</a:t>
            </a:r>
          </a:p>
          <a:p>
            <a:r>
              <a:rPr lang="ru-RU" sz="2400" dirty="0" smtClean="0"/>
              <a:t>1 тыс. самолетов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1388969"/>
            <a:ext cx="6912768" cy="1200329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Захвачена территория на которой производилось 2/3 промышленной и сельскохозяйственной продукции</a:t>
            </a:r>
            <a:endParaRPr lang="ru-RU" sz="2400" dirty="0"/>
          </a:p>
        </p:txBody>
      </p:sp>
      <p:sp>
        <p:nvSpPr>
          <p:cNvPr id="2" name="Стрелка вниз 1"/>
          <p:cNvSpPr/>
          <p:nvPr/>
        </p:nvSpPr>
        <p:spPr>
          <a:xfrm>
            <a:off x="7668741" y="1052736"/>
            <a:ext cx="359643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355976" y="4149080"/>
            <a:ext cx="4464496" cy="1200329"/>
          </a:xfrm>
          <a:prstGeom prst="rect">
            <a:avLst/>
          </a:prstGeom>
          <a:solidFill>
            <a:srgbClr val="FFFF99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Немецкое наступление было остановлено только в районе Смоленска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005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890" y="179704"/>
            <a:ext cx="2649373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Боевые действия -10 июля 1941г- 10 сентября </a:t>
            </a:r>
          </a:p>
          <a:p>
            <a:r>
              <a:rPr lang="ru-RU" sz="2400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0159" y="4437112"/>
            <a:ext cx="8601063" cy="1938992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Ценой больших жертв  советские части остановили продвижение армий « </a:t>
            </a:r>
            <a:r>
              <a:rPr lang="ru-RU" sz="2400" dirty="0"/>
              <a:t>Ц</a:t>
            </a:r>
            <a:r>
              <a:rPr lang="ru-RU" sz="2400" dirty="0" smtClean="0"/>
              <a:t>ентр» на Московском направлении</a:t>
            </a:r>
          </a:p>
          <a:p>
            <a:r>
              <a:rPr lang="ru-RU" sz="2400" dirty="0"/>
              <a:t>К</a:t>
            </a:r>
            <a:r>
              <a:rPr lang="ru-RU" sz="2400" dirty="0" smtClean="0"/>
              <a:t>омандование Красной армии сумело выиграть время для формирование новых воинских соединений и восстановление фронта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886263" y="179704"/>
            <a:ext cx="604867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Лето 1941г Смоленское сражение</a:t>
            </a:r>
            <a:r>
              <a:rPr lang="ru-RU" sz="2400" dirty="0" smtClean="0"/>
              <a:t>( </a:t>
            </a:r>
            <a:r>
              <a:rPr lang="ru-RU" sz="2400" dirty="0"/>
              <a:t>длилось более 2-х месяцев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005305" y="3826856"/>
            <a:ext cx="5875103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Приказ №270 о запрете сдаваться в плен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59" y="1905732"/>
            <a:ext cx="2493426" cy="1792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05305" y="1124744"/>
            <a:ext cx="58751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 ходе него был нанесен первый крупный контрудар под Ельней,</a:t>
            </a:r>
          </a:p>
          <a:p>
            <a:r>
              <a:rPr lang="ru-RU" sz="2400" dirty="0"/>
              <a:t>Впервые вермахт временно перешел к обороне.</a:t>
            </a:r>
          </a:p>
          <a:p>
            <a:r>
              <a:rPr lang="ru-RU" sz="2400" dirty="0"/>
              <a:t>За героизм 4 стрелковые дивизии были переименованы ы 1-ю, 2-ю, 3-ю, 4-ю гвардейские</a:t>
            </a:r>
          </a:p>
        </p:txBody>
      </p:sp>
    </p:spTree>
    <p:extLst>
      <p:ext uri="{BB962C8B-B14F-4D97-AF65-F5344CB8AC3E}">
        <p14:creationId xmlns:p14="http://schemas.microsoft.com/office/powerpoint/2010/main" val="185092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1060" y="1988840"/>
            <a:ext cx="8208912" cy="2308324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сообщил </a:t>
            </a:r>
            <a:r>
              <a:rPr lang="ru-RU" sz="2400" dirty="0"/>
              <a:t>советскому народу о нападении нацистской Германии на Советский Союз 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объявил </a:t>
            </a:r>
            <a:r>
              <a:rPr lang="ru-RU" sz="2400" dirty="0"/>
              <a:t>о начале </a:t>
            </a:r>
            <a:r>
              <a:rPr lang="ru-RU" sz="2400" dirty="0" smtClean="0"/>
              <a:t>Отечественной </a:t>
            </a:r>
            <a:r>
              <a:rPr lang="ru-RU" sz="2400" dirty="0"/>
              <a:t>войны против </a:t>
            </a:r>
            <a:r>
              <a:rPr lang="ru-RU" sz="2400" dirty="0" smtClean="0"/>
              <a:t>агрессора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Закончил выступление словами, ставшими главным лозунгом войны: « Наше дело правое. Враг будет разбит. Победа будет за нами».</a:t>
            </a:r>
            <a:endParaRPr lang="ru-RU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53" y="133887"/>
            <a:ext cx="2376264" cy="1717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807" y="4149080"/>
            <a:ext cx="3933165" cy="2211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800" y="620688"/>
            <a:ext cx="6078173" cy="1200329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22 июня 1941г В. М. Молотов выступил с речью по радио (народный комиссар) иностранных дел СССР:</a:t>
            </a:r>
          </a:p>
        </p:txBody>
      </p:sp>
    </p:spTree>
    <p:extLst>
      <p:ext uri="{BB962C8B-B14F-4D97-AF65-F5344CB8AC3E}">
        <p14:creationId xmlns:p14="http://schemas.microsoft.com/office/powerpoint/2010/main" val="23920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7" y="188640"/>
            <a:ext cx="8496944" cy="830997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Выступление по радио Председателя </a:t>
            </a:r>
            <a:r>
              <a:rPr lang="ru-RU" sz="2400" dirty="0" smtClean="0"/>
              <a:t>ГКО И</a:t>
            </a:r>
            <a:r>
              <a:rPr lang="ru-RU" sz="2400" dirty="0"/>
              <a:t>. В. Сталина </a:t>
            </a:r>
            <a:endParaRPr lang="ru-RU" sz="2400" dirty="0" smtClean="0"/>
          </a:p>
          <a:p>
            <a:r>
              <a:rPr lang="ru-RU" sz="2400" dirty="0" smtClean="0"/>
              <a:t>3 </a:t>
            </a:r>
            <a:r>
              <a:rPr lang="ru-RU" sz="2400" dirty="0"/>
              <a:t>июля 1941 </a:t>
            </a:r>
            <a:r>
              <a:rPr lang="ru-RU" sz="2400" dirty="0" smtClean="0"/>
              <a:t>года</a:t>
            </a:r>
            <a:endParaRPr lang="ru-RU" sz="24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851920" y="1289433"/>
            <a:ext cx="4968551" cy="5281591"/>
            <a:chOff x="323528" y="1628802"/>
            <a:chExt cx="4752528" cy="5262979"/>
          </a:xfrm>
        </p:grpSpPr>
        <p:sp>
          <p:nvSpPr>
            <p:cNvPr id="3" name="TextBox 2"/>
            <p:cNvSpPr txBox="1"/>
            <p:nvPr/>
          </p:nvSpPr>
          <p:spPr>
            <a:xfrm>
              <a:off x="323528" y="1628802"/>
              <a:ext cx="4752528" cy="526297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«Когда </a:t>
              </a:r>
              <a:r>
                <a:rPr lang="ru-RU" sz="2400" dirty="0"/>
                <a:t>началась Великая Отечественная война… Сталин, </a:t>
              </a:r>
              <a:r>
                <a:rPr lang="en-US" sz="2400" dirty="0" smtClean="0"/>
                <a:t>&lt;…&gt;</a:t>
              </a:r>
              <a:r>
                <a:rPr lang="ru-RU" sz="2400" dirty="0" smtClean="0"/>
                <a:t>он </a:t>
              </a:r>
              <a:r>
                <a:rPr lang="ru-RU" sz="2400" dirty="0"/>
                <a:t>обратился совсем по-другому – «братья и сёстры». </a:t>
              </a:r>
              <a:endParaRPr lang="ru-RU" sz="2400" dirty="0" smtClean="0"/>
            </a:p>
            <a:p>
              <a:r>
                <a:rPr lang="ru-RU" sz="2400" dirty="0" smtClean="0"/>
                <a:t>И </a:t>
              </a:r>
              <a:r>
                <a:rPr lang="ru-RU" sz="2400" dirty="0"/>
                <a:t>в этом был огромный смысл, потому что такое обращение не просто слова. Это было обращение к сердцу, к душе, к истории, к нашим корням, для того чтобы обрисовать, во-первых, трагизм происходящих событий, а во-вторых, побудить людей, мобилизовать их на защиту своей </a:t>
              </a:r>
              <a:r>
                <a:rPr lang="ru-RU" sz="2400" dirty="0" smtClean="0"/>
                <a:t>Родины»</a:t>
              </a:r>
              <a:endParaRPr lang="ru-RU" sz="24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75856" y="5589240"/>
              <a:ext cx="18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79512" y="3875856"/>
            <a:ext cx="3672408" cy="2677656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Почему современники войны помнят это выступление И. </a:t>
            </a:r>
            <a:r>
              <a:rPr lang="ru-RU" sz="2400" dirty="0"/>
              <a:t>С</a:t>
            </a:r>
            <a:r>
              <a:rPr lang="ru-RU" sz="2400" dirty="0" smtClean="0"/>
              <a:t>талина?</a:t>
            </a:r>
          </a:p>
          <a:p>
            <a:r>
              <a:rPr lang="ru-RU" sz="2400" dirty="0" smtClean="0"/>
              <a:t>Как</a:t>
            </a:r>
          </a:p>
          <a:p>
            <a:r>
              <a:rPr lang="ru-RU" sz="2400" dirty="0" smtClean="0"/>
              <a:t>Воспринимали </a:t>
            </a:r>
            <a:r>
              <a:rPr lang="ru-RU" sz="2400" dirty="0"/>
              <a:t>советские </a:t>
            </a:r>
            <a:r>
              <a:rPr lang="ru-RU" sz="2400" dirty="0" smtClean="0"/>
              <a:t>люди руководителей страны в эти дни?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609184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В.В. Путин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24" y="1277035"/>
            <a:ext cx="3248690" cy="21602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35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1"/>
            <a:ext cx="864096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Меры по организации отпора врагу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794322"/>
            <a:ext cx="8640960" cy="1938992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</a:rPr>
              <a:t>23 июня 1941г  образование Ставка Главного Командования ( преобразована в Ставку Верховного Главнокомандования 10 июля 1941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Директива </a:t>
            </a:r>
            <a:r>
              <a:rPr lang="ru-RU" sz="2400" dirty="0">
                <a:solidFill>
                  <a:prstClr val="black"/>
                </a:solidFill>
              </a:rPr>
              <a:t>Совнаркома </a:t>
            </a:r>
            <a:r>
              <a:rPr lang="ru-RU" sz="2400" b="1" dirty="0">
                <a:solidFill>
                  <a:prstClr val="black"/>
                </a:solidFill>
              </a:rPr>
              <a:t>от 29 июня 1941г </a:t>
            </a:r>
            <a:r>
              <a:rPr lang="ru-RU" sz="2400" dirty="0">
                <a:solidFill>
                  <a:prstClr val="black"/>
                </a:solidFill>
              </a:rPr>
              <a:t>о превращении страны в единый военный </a:t>
            </a:r>
            <a:r>
              <a:rPr lang="ru-RU" sz="2400" dirty="0" smtClean="0">
                <a:solidFill>
                  <a:prstClr val="black"/>
                </a:solidFill>
              </a:rPr>
              <a:t>лагерь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795444"/>
            <a:ext cx="8640960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/>
              <a:t>30 июня 1941г </a:t>
            </a:r>
            <a:r>
              <a:rPr lang="ru-RU" sz="2400" dirty="0"/>
              <a:t>– </a:t>
            </a:r>
            <a:r>
              <a:rPr lang="ru-RU" sz="2400" b="1" dirty="0"/>
              <a:t>Создание Государственного Комитета Обороны( ГКО</a:t>
            </a:r>
            <a:r>
              <a:rPr lang="ru-RU" sz="2400" dirty="0"/>
              <a:t>)- </a:t>
            </a:r>
            <a:r>
              <a:rPr lang="ru-RU" sz="2400" dirty="0" smtClean="0"/>
              <a:t>для осуществления власти в стране в военное время  </a:t>
            </a:r>
            <a:r>
              <a:rPr lang="ru-RU" sz="2400" b="1" dirty="0" smtClean="0"/>
              <a:t>Председатель </a:t>
            </a:r>
            <a:r>
              <a:rPr lang="ru-RU" sz="2400" b="1" dirty="0"/>
              <a:t>И.В. Сталин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6907" y="4365104"/>
            <a:ext cx="8630185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/>
              <a:t>Эвакуация промышленности на восток</a:t>
            </a:r>
            <a:r>
              <a:rPr lang="ru-RU" sz="2400" dirty="0"/>
              <a:t>, перестройка экономики на военный лад</a:t>
            </a:r>
          </a:p>
          <a:p>
            <a:r>
              <a:rPr lang="ru-RU" sz="2400" dirty="0"/>
              <a:t> Проведение всеобщей мобилизации. </a:t>
            </a:r>
            <a:r>
              <a:rPr lang="ru-RU" sz="2400" b="1" dirty="0"/>
              <a:t>Введение военного положения</a:t>
            </a:r>
          </a:p>
          <a:p>
            <a:r>
              <a:rPr lang="ru-RU" sz="2400" dirty="0"/>
              <a:t> Организация подпольного и партизанского движения на оккупированных территориях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8033772" y="3897052"/>
            <a:ext cx="570676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00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88640"/>
            <a:ext cx="8352928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Руководящие органы государства в годы Великой Отечественной войны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71380" y="2445228"/>
            <a:ext cx="338437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ФРОНТ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76087" y="2547097"/>
            <a:ext cx="3616393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ТЫЛ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002568" y="1124744"/>
            <a:ext cx="2793567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СТАЛИН И.В.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2906894"/>
            <a:ext cx="3332228" cy="852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Ставка Верховного </a:t>
            </a:r>
          </a:p>
          <a:p>
            <a:r>
              <a:rPr lang="ru-RU" sz="2400" dirty="0" smtClean="0"/>
              <a:t>Главнокомандующего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276087" y="3002816"/>
            <a:ext cx="3600400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Государственный комитет обороны(ГКО)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25446" y="4484493"/>
            <a:ext cx="352839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Стратегическое планирование военных операций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963568" y="4128527"/>
            <a:ext cx="0" cy="355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92080" y="4317196"/>
            <a:ext cx="3600400" cy="830997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Осуществление власти во время войны</a:t>
            </a:r>
            <a:endParaRPr lang="ru-RU" sz="24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948264" y="3833813"/>
            <a:ext cx="0" cy="4833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99592" y="1586409"/>
            <a:ext cx="7128792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Верховный Главнокомандующий , Председатель ГКО</a:t>
            </a:r>
            <a:endParaRPr lang="ru-RU" sz="2400" dirty="0"/>
          </a:p>
        </p:txBody>
      </p:sp>
      <p:cxnSp>
        <p:nvCxnSpPr>
          <p:cNvPr id="21" name="Прямая соединительная линия 20"/>
          <p:cNvCxnSpPr>
            <a:endCxn id="4" idx="0"/>
          </p:cNvCxnSpPr>
          <p:nvPr/>
        </p:nvCxnSpPr>
        <p:spPr>
          <a:xfrm>
            <a:off x="1963568" y="2048074"/>
            <a:ext cx="0" cy="3971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948264" y="2048074"/>
            <a:ext cx="0" cy="4990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23528" y="3759194"/>
            <a:ext cx="333222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Образована 23 августа 1941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25446" y="5684822"/>
            <a:ext cx="3528392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Организация партизанского движения</a:t>
            </a:r>
            <a:endParaRPr lang="ru-RU" sz="2400" dirty="0"/>
          </a:p>
        </p:txBody>
      </p:sp>
      <p:sp>
        <p:nvSpPr>
          <p:cNvPr id="36" name="TextBox 35"/>
          <p:cNvSpPr txBox="1"/>
          <p:nvPr/>
        </p:nvSpPr>
        <p:spPr>
          <a:xfrm>
            <a:off x="5276087" y="5148193"/>
            <a:ext cx="3600400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Перестройка экономики на военный лад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855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2080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Для решения военно-стратегических задач были образованы пять фронтов: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Северный-?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Северо- </a:t>
            </a:r>
            <a:r>
              <a:rPr lang="ru-RU" sz="2400" dirty="0" smtClean="0"/>
              <a:t>Западный (К.Е. Ворошилов)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Западный  (С.К. Тимошенко)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Юго- </a:t>
            </a:r>
            <a:r>
              <a:rPr lang="ru-RU" sz="2400" dirty="0" smtClean="0"/>
              <a:t>Западный( С.М. Буденный)</a:t>
            </a:r>
            <a:endParaRPr lang="ru-RU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Южный-?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2996952"/>
            <a:ext cx="489654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расширением военных действий эти фронты переформировывались.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437113"/>
            <a:ext cx="4933056" cy="1200329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Самостоятельно </a:t>
            </a:r>
            <a:r>
              <a:rPr lang="ru-RU" sz="2400" dirty="0" smtClean="0"/>
              <a:t>выясните кто командовал фронтами в начальный период </a:t>
            </a:r>
            <a:r>
              <a:rPr lang="ru-RU" sz="2400" dirty="0" smtClean="0"/>
              <a:t>войны.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621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Оборонительные сражения летом-осенью 1941г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039" y="794321"/>
            <a:ext cx="8496944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Оборона Ленинграда- </a:t>
            </a:r>
            <a:r>
              <a:rPr lang="ru-RU" sz="2400" dirty="0">
                <a:solidFill>
                  <a:prstClr val="black"/>
                </a:solidFill>
              </a:rPr>
              <a:t>героическими защитниками города были созданы лужский рубеж обороны, рубеж Петергоф-Колпино.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b="1" dirty="0" smtClean="0">
                <a:solidFill>
                  <a:prstClr val="black"/>
                </a:solidFill>
              </a:rPr>
              <a:t>8 </a:t>
            </a:r>
            <a:r>
              <a:rPr lang="ru-RU" sz="2400" b="1" dirty="0">
                <a:solidFill>
                  <a:prstClr val="black"/>
                </a:solidFill>
              </a:rPr>
              <a:t>сентября </a:t>
            </a:r>
            <a:r>
              <a:rPr lang="ru-RU" sz="2400" dirty="0">
                <a:solidFill>
                  <a:prstClr val="black"/>
                </a:solidFill>
              </a:rPr>
              <a:t>группа армий «Север» установила блокаду Ленинграда, но захватить город не </a:t>
            </a:r>
            <a:r>
              <a:rPr lang="ru-RU" sz="2400" dirty="0" smtClean="0">
                <a:solidFill>
                  <a:prstClr val="black"/>
                </a:solidFill>
              </a:rPr>
              <a:t>могла.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517232"/>
            <a:ext cx="8496944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Оборонительное </a:t>
            </a:r>
            <a:r>
              <a:rPr lang="ru-RU" sz="2400" dirty="0">
                <a:solidFill>
                  <a:prstClr val="black"/>
                </a:solidFill>
              </a:rPr>
              <a:t>сражение за Киев </a:t>
            </a:r>
            <a:r>
              <a:rPr lang="ru-RU" sz="2400" b="1" dirty="0">
                <a:solidFill>
                  <a:prstClr val="black"/>
                </a:solidFill>
              </a:rPr>
              <a:t>19-20 сентября 1941г </a:t>
            </a:r>
            <a:r>
              <a:rPr lang="ru-RU" sz="2400" dirty="0">
                <a:solidFill>
                  <a:prstClr val="black"/>
                </a:solidFill>
              </a:rPr>
              <a:t>. </a:t>
            </a:r>
            <a:r>
              <a:rPr lang="ru-RU" sz="2400" b="1" i="1" dirty="0">
                <a:solidFill>
                  <a:prstClr val="black"/>
                </a:solidFill>
              </a:rPr>
              <a:t>Значительная часть Юго- западного фронта попала в окружение</a:t>
            </a:r>
            <a:r>
              <a:rPr lang="ru-RU" sz="2400" dirty="0">
                <a:solidFill>
                  <a:prstClr val="black"/>
                </a:solidFill>
              </a:rPr>
              <a:t>. Одесса оборонялась 73 дня ( до 16 октября)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1258" y="3104103"/>
            <a:ext cx="3168352" cy="19389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13 сентября Г.К. Жуков приступил к командованию Ленинградским фронтом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560" y="2809002"/>
            <a:ext cx="4516418" cy="25291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Сегодня на уроке: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04412" y="2796027"/>
            <a:ext cx="8028028" cy="3785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Должны научиться:</a:t>
            </a:r>
          </a:p>
          <a:p>
            <a:r>
              <a:rPr lang="ru-RU" sz="2400" dirty="0"/>
              <a:t>Объяснять причины поражения Красной Армии в начальный период войны. </a:t>
            </a:r>
            <a:endParaRPr lang="ru-RU" sz="2400" dirty="0" smtClean="0"/>
          </a:p>
          <a:p>
            <a:r>
              <a:rPr lang="ru-RU" sz="2400" dirty="0" smtClean="0"/>
              <a:t>Приводить </a:t>
            </a:r>
            <a:r>
              <a:rPr lang="ru-RU" sz="2400" dirty="0"/>
              <a:t>примеры мужества и героизма советского народа в войне с фашизмом, </a:t>
            </a:r>
            <a:endParaRPr lang="ru-RU" sz="2400" dirty="0" smtClean="0"/>
          </a:p>
          <a:p>
            <a:r>
              <a:rPr lang="ru-RU" sz="2400" dirty="0"/>
              <a:t>Н</a:t>
            </a:r>
            <a:r>
              <a:rPr lang="ru-RU" sz="2400" dirty="0" smtClean="0"/>
              <a:t>азывать </a:t>
            </a:r>
            <a:r>
              <a:rPr lang="ru-RU" sz="2400" dirty="0"/>
              <a:t>мероприятия  для организации сопротивления </a:t>
            </a:r>
            <a:r>
              <a:rPr lang="ru-RU" sz="2400" dirty="0" smtClean="0"/>
              <a:t>врагу</a:t>
            </a:r>
            <a:endParaRPr lang="ru-RU" sz="2400" dirty="0"/>
          </a:p>
          <a:p>
            <a:r>
              <a:rPr lang="ru-RU" sz="2400" dirty="0"/>
              <a:t>Рассказывать о крупнейших сражениях 1941г, используя карту. 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04412" y="722313"/>
            <a:ext cx="7992888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Причины Великой Отечественной войны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Цели Германии. План «Барбаросса»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Основные периоды Великой Отечественной войны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/>
              <a:t>Сопротивление врагу. Основные события на фронтах в 1941г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397272" y="2420888"/>
            <a:ext cx="504056" cy="79731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01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8208912" cy="2677656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Битва под Москвой продолжалась около 7 месяцев </a:t>
            </a:r>
            <a:r>
              <a:rPr lang="ru-RU" sz="2400" dirty="0" smtClean="0">
                <a:solidFill>
                  <a:prstClr val="black"/>
                </a:solidFill>
              </a:rPr>
              <a:t>– </a:t>
            </a:r>
          </a:p>
          <a:p>
            <a:r>
              <a:rPr lang="ru-RU" sz="2400" b="1" dirty="0" smtClean="0">
                <a:solidFill>
                  <a:prstClr val="black"/>
                </a:solidFill>
              </a:rPr>
              <a:t>с </a:t>
            </a:r>
            <a:r>
              <a:rPr lang="ru-RU" sz="2400" b="1" dirty="0">
                <a:solidFill>
                  <a:prstClr val="black"/>
                </a:solidFill>
              </a:rPr>
              <a:t>30 сентября 1941 года по 20 апреля 1942 </a:t>
            </a:r>
            <a:r>
              <a:rPr lang="ru-RU" sz="2400" b="1" dirty="0" smtClean="0">
                <a:solidFill>
                  <a:prstClr val="black"/>
                </a:solidFill>
              </a:rPr>
              <a:t>года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</a:rPr>
              <a:t>Оборонительный этап: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1</a:t>
            </a:r>
            <a:r>
              <a:rPr lang="ru-RU" sz="2400" dirty="0">
                <a:solidFill>
                  <a:prstClr val="black"/>
                </a:solidFill>
              </a:rPr>
              <a:t>. 30 сентября- октябрь 1941 г. </a:t>
            </a:r>
          </a:p>
          <a:p>
            <a:r>
              <a:rPr lang="ru-RU" sz="2400" dirty="0">
                <a:solidFill>
                  <a:prstClr val="black"/>
                </a:solidFill>
              </a:rPr>
              <a:t>2. 15 ноября- декабрь 1941 г.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b="1" dirty="0" smtClean="0">
                <a:solidFill>
                  <a:prstClr val="black"/>
                </a:solidFill>
              </a:rPr>
              <a:t>Наступление </a:t>
            </a:r>
            <a:r>
              <a:rPr lang="ru-RU" sz="2400" b="1" dirty="0">
                <a:solidFill>
                  <a:prstClr val="black"/>
                </a:solidFill>
              </a:rPr>
              <a:t>Красной Армии: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3</a:t>
            </a:r>
            <a:r>
              <a:rPr lang="ru-RU" sz="2400" dirty="0">
                <a:solidFill>
                  <a:prstClr val="black"/>
                </a:solidFill>
              </a:rPr>
              <a:t>. 5 декабря 1941- апрель- март 1942 г.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88977" y="1173947"/>
            <a:ext cx="3959487" cy="1200329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Было </a:t>
            </a:r>
            <a:r>
              <a:rPr lang="ru-RU" sz="2400" dirty="0" smtClean="0">
                <a:solidFill>
                  <a:prstClr val="black"/>
                </a:solidFill>
              </a:rPr>
              <a:t>две </a:t>
            </a:r>
            <a:r>
              <a:rPr lang="ru-RU" sz="2400" dirty="0">
                <a:solidFill>
                  <a:prstClr val="black"/>
                </a:solidFill>
              </a:rPr>
              <a:t>попытки захвата столицы немецкими </a:t>
            </a:r>
            <a:r>
              <a:rPr lang="ru-RU" sz="2400" dirty="0" smtClean="0">
                <a:solidFill>
                  <a:prstClr val="black"/>
                </a:solidFill>
              </a:rPr>
              <a:t>армиями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41" y="3142563"/>
            <a:ext cx="2768415" cy="285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441" y="6039934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Вяземский «котёл» в </a:t>
            </a:r>
            <a:r>
              <a:rPr lang="ru-RU" dirty="0" smtClean="0"/>
              <a:t>октябре</a:t>
            </a:r>
          </a:p>
          <a:p>
            <a:r>
              <a:rPr lang="ru-RU" dirty="0" smtClean="0"/>
              <a:t> </a:t>
            </a:r>
            <a:r>
              <a:rPr lang="ru-RU" dirty="0"/>
              <a:t>1941 года.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60516"/>
            <a:ext cx="2032023" cy="2946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8" y="587727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"Наши силы неисчислимы (</a:t>
            </a:r>
            <a:r>
              <a:rPr lang="ru-RU" dirty="0" smtClean="0"/>
              <a:t>В.  Б. Корецкий)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20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087" y="332655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«Тайфун»- </a:t>
            </a:r>
            <a:r>
              <a:rPr lang="ru-RU" sz="2400" dirty="0" smtClean="0">
                <a:solidFill>
                  <a:prstClr val="black"/>
                </a:solidFill>
              </a:rPr>
              <a:t>план Германии по захвату Москвы.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794320"/>
            <a:ext cx="3240360" cy="1569660"/>
          </a:xfrm>
          <a:prstGeom prst="rect">
            <a:avLst/>
          </a:prstGeom>
          <a:solidFill>
            <a:schemeClr val="bg2"/>
          </a:solidFill>
          <a:ln>
            <a:solidFill>
              <a:srgbClr val="CCCC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 30 сентября 1941г. – 14 ноября 1941г) – </a:t>
            </a:r>
            <a:r>
              <a:rPr lang="ru-RU" sz="2400" dirty="0" smtClean="0">
                <a:solidFill>
                  <a:prstClr val="black"/>
                </a:solidFill>
              </a:rPr>
              <a:t>1-е наступление немецких войск на Москву.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2550561"/>
            <a:ext cx="5868154" cy="2123658"/>
          </a:xfrm>
          <a:prstGeom prst="rect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prstClr val="black"/>
                </a:solidFill>
              </a:rPr>
              <a:t>Танковая армия Гудериана сосредоточила удар по линии Орел- Тула- Москва</a:t>
            </a:r>
          </a:p>
          <a:p>
            <a:r>
              <a:rPr lang="ru-RU" sz="2200" dirty="0" smtClean="0">
                <a:solidFill>
                  <a:prstClr val="black"/>
                </a:solidFill>
              </a:rPr>
              <a:t> 4 армии оказалась </a:t>
            </a:r>
            <a:r>
              <a:rPr lang="ru-RU" sz="2200" dirty="0">
                <a:solidFill>
                  <a:prstClr val="black"/>
                </a:solidFill>
              </a:rPr>
              <a:t>в окружение под Вязьмой и </a:t>
            </a:r>
            <a:r>
              <a:rPr lang="ru-RU" sz="2200" dirty="0" smtClean="0">
                <a:solidFill>
                  <a:prstClr val="black"/>
                </a:solidFill>
              </a:rPr>
              <a:t>Брянском</a:t>
            </a:r>
          </a:p>
          <a:p>
            <a:r>
              <a:rPr lang="ru-RU" sz="2200" dirty="0" smtClean="0">
                <a:solidFill>
                  <a:prstClr val="black"/>
                </a:solidFill>
              </a:rPr>
              <a:t>Образовался 500 км разрыв фронта- </a:t>
            </a:r>
            <a:r>
              <a:rPr lang="ru-RU" sz="2200" b="1" dirty="0" smtClean="0">
                <a:solidFill>
                  <a:prstClr val="black"/>
                </a:solidFill>
              </a:rPr>
              <a:t>был открыт путь на Москву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794320"/>
            <a:ext cx="5127198" cy="156966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Подготовка Германии: Численное превосходство </a:t>
            </a:r>
            <a:r>
              <a:rPr lang="ru-RU" sz="2400" b="1" dirty="0" smtClean="0">
                <a:solidFill>
                  <a:prstClr val="black"/>
                </a:solidFill>
              </a:rPr>
              <a:t>в живой силе в 3-4 раза, в танках от 2-8 раз, артиллерии от 4-7 раз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792933"/>
            <a:ext cx="8777567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Командующие фронтами И. С. Конев, С. М. Будённый действовали не удачно. Резервов в руках командования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не </a:t>
            </a:r>
            <a:r>
              <a:rPr lang="ru-RU" sz="2400" dirty="0">
                <a:solidFill>
                  <a:prstClr val="black"/>
                </a:solidFill>
              </a:rPr>
              <a:t>осталось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Командующим </a:t>
            </a:r>
            <a:r>
              <a:rPr lang="ru-RU" sz="2400" dirty="0">
                <a:solidFill>
                  <a:prstClr val="black"/>
                </a:solidFill>
              </a:rPr>
              <a:t>Западным фронтом </a:t>
            </a:r>
            <a:r>
              <a:rPr lang="ru-RU" sz="2400" dirty="0" smtClean="0">
                <a:solidFill>
                  <a:prstClr val="black"/>
                </a:solidFill>
              </a:rPr>
              <a:t>назначается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Георгий Константинович  Жуков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92611"/>
            <a:ext cx="1944216" cy="2002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5087" y="4395001"/>
            <a:ext cx="2142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Вяземский «котёл»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063" y="4911219"/>
            <a:ext cx="1241015" cy="17024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28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352928" cy="120032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Срочно создавалась Можайская линия обороны</a:t>
            </a:r>
            <a:r>
              <a:rPr lang="ru-RU" sz="2400" dirty="0"/>
              <a:t>. Окруженные </a:t>
            </a:r>
            <a:r>
              <a:rPr lang="ru-RU" sz="2400" dirty="0" smtClean="0"/>
              <a:t>войска под Вязьмой войска </a:t>
            </a:r>
            <a:r>
              <a:rPr lang="ru-RU" sz="2400" dirty="0"/>
              <a:t>сковывали 20 немецких </a:t>
            </a:r>
            <a:r>
              <a:rPr lang="ru-RU" sz="2400" dirty="0" smtClean="0"/>
              <a:t>дивизий</a:t>
            </a:r>
          </a:p>
          <a:p>
            <a:r>
              <a:rPr lang="ru-RU" sz="2400" dirty="0" smtClean="0"/>
              <a:t> 500 км брешь в обороне закрыть было не чем.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1540" y="2060848"/>
            <a:ext cx="842493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Из Москвы в Куйбышев началась эвакуация  правительственных  учреждений и всего дипломатического корпуса</a:t>
            </a:r>
          </a:p>
          <a:p>
            <a:r>
              <a:rPr lang="ru-RU" sz="2400" dirty="0"/>
              <a:t>20 октября в Москве введено осадное положение.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3933056"/>
            <a:ext cx="5400600" cy="2308324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Москве были созданы 16 дивизий народного Ополчения ( 50 тыс.)</a:t>
            </a:r>
            <a:endParaRPr lang="ru-RU" sz="2400" dirty="0"/>
          </a:p>
          <a:p>
            <a:r>
              <a:rPr lang="ru-RU" sz="2400" dirty="0"/>
              <a:t> К  концу </a:t>
            </a:r>
            <a:r>
              <a:rPr lang="ru-RU" sz="2400" dirty="0" smtClean="0"/>
              <a:t>октября под Наро-Фоминском  </a:t>
            </a:r>
            <a:r>
              <a:rPr lang="ru-RU" sz="2400" dirty="0"/>
              <a:t>группа армий «Центр» была </a:t>
            </a:r>
            <a:r>
              <a:rPr lang="ru-RU" sz="2400" dirty="0" smtClean="0"/>
              <a:t>остановлена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smtClean="0"/>
              <a:t>( бои продолжались 66 дней)</a:t>
            </a:r>
            <a:endParaRPr lang="ru-RU" sz="24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44" y="4124650"/>
            <a:ext cx="2872424" cy="19251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71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80920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 начале ноября 1941 г. </a:t>
            </a:r>
            <a:r>
              <a:rPr lang="ru-RU" sz="2400" dirty="0" smtClean="0">
                <a:solidFill>
                  <a:prstClr val="black"/>
                </a:solidFill>
              </a:rPr>
              <a:t>в боевых </a:t>
            </a:r>
            <a:r>
              <a:rPr lang="ru-RU" sz="2400" dirty="0">
                <a:solidFill>
                  <a:prstClr val="black"/>
                </a:solidFill>
              </a:rPr>
              <a:t>действиях наступила пауза. </a:t>
            </a:r>
          </a:p>
          <a:p>
            <a:r>
              <a:rPr lang="ru-RU" sz="2400" b="1" dirty="0">
                <a:solidFill>
                  <a:prstClr val="black"/>
                </a:solidFill>
              </a:rPr>
              <a:t>7 ноября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Сталин </a:t>
            </a:r>
            <a:r>
              <a:rPr lang="ru-RU" sz="2400" dirty="0">
                <a:solidFill>
                  <a:prstClr val="black"/>
                </a:solidFill>
              </a:rPr>
              <a:t>решил провести </a:t>
            </a:r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</a:rPr>
              <a:t>парад на Красной площади</a:t>
            </a:r>
            <a:r>
              <a:rPr lang="ru-RU" sz="2400" dirty="0">
                <a:solidFill>
                  <a:prstClr val="black"/>
                </a:solidFill>
              </a:rPr>
              <a:t>, чтобы поднять дух армии и народа.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Прямо </a:t>
            </a:r>
            <a:r>
              <a:rPr lang="ru-RU" sz="2400" dirty="0">
                <a:solidFill>
                  <a:prstClr val="black"/>
                </a:solidFill>
              </a:rPr>
              <a:t>с парада войска двинулись на фронт.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2204863"/>
            <a:ext cx="8355694" cy="120032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Участие </a:t>
            </a:r>
            <a:r>
              <a:rPr lang="ru-RU" sz="2400" dirty="0"/>
              <a:t>Сталина в Торжествах в Москве опровергло распространившиеся слухи о том, что вскоре она будет сдана немцам.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0" y="3715864"/>
            <a:ext cx="3857897" cy="24960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99" y="3671380"/>
            <a:ext cx="3442113" cy="25850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08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3216272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CCCC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15-16 ноября 1941 г. Началось </a:t>
            </a:r>
            <a:r>
              <a:rPr lang="ru-RU" sz="2400" dirty="0" smtClean="0">
                <a:solidFill>
                  <a:prstClr val="black"/>
                </a:solidFill>
              </a:rPr>
              <a:t>2-е </a:t>
            </a:r>
            <a:r>
              <a:rPr lang="ru-RU" sz="2400" dirty="0">
                <a:solidFill>
                  <a:prstClr val="black"/>
                </a:solidFill>
              </a:rPr>
              <a:t>генеральное наступление </a:t>
            </a:r>
            <a:r>
              <a:rPr lang="ru-RU" sz="2400" dirty="0" smtClean="0">
                <a:solidFill>
                  <a:prstClr val="black"/>
                </a:solidFill>
              </a:rPr>
              <a:t>германских войск </a:t>
            </a:r>
            <a:r>
              <a:rPr lang="ru-RU" sz="2400" dirty="0">
                <a:solidFill>
                  <a:prstClr val="black"/>
                </a:solidFill>
              </a:rPr>
              <a:t>на Москву.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11809" y="260648"/>
            <a:ext cx="5052940" cy="34163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CCC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Главный удар в районе Волоколамска ( 16-я армия К.К Рокоссовского)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К </a:t>
            </a:r>
            <a:r>
              <a:rPr lang="ru-RU" sz="2400" dirty="0">
                <a:solidFill>
                  <a:prstClr val="black"/>
                </a:solidFill>
              </a:rPr>
              <a:t>23 ноября гитлеровцы подошли к столице на расстояние 25-30 км.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Конец </a:t>
            </a:r>
            <a:r>
              <a:rPr lang="ru-RU" sz="2400" dirty="0">
                <a:solidFill>
                  <a:prstClr val="black"/>
                </a:solidFill>
              </a:rPr>
              <a:t>ноября – поражение немцев под </a:t>
            </a:r>
            <a:r>
              <a:rPr lang="ru-RU" sz="2400" dirty="0" smtClean="0">
                <a:solidFill>
                  <a:prstClr val="black"/>
                </a:solidFill>
              </a:rPr>
              <a:t>Тулой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</a:rPr>
              <a:t>5 декабря попытка немецкого наступления под деревней Крюково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4941168"/>
            <a:ext cx="3024336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/>
              <a:t>Потери советских войск:  1 млн 800 тыс. человек</a:t>
            </a:r>
          </a:p>
          <a:p>
            <a:r>
              <a:rPr lang="ru-RU" sz="2400" dirty="0"/>
              <a:t>Вермахт- 615 человек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5" y="2676843"/>
            <a:ext cx="2857500" cy="2000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61048"/>
            <a:ext cx="3768503" cy="23515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5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496944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( </a:t>
            </a:r>
            <a:r>
              <a:rPr lang="ru-RU" sz="2400" dirty="0" smtClean="0">
                <a:solidFill>
                  <a:prstClr val="black"/>
                </a:solidFill>
              </a:rPr>
              <a:t>16 ноября)  особо отличилась </a:t>
            </a:r>
            <a:r>
              <a:rPr lang="ru-RU" sz="2400" b="1" dirty="0" smtClean="0">
                <a:solidFill>
                  <a:prstClr val="black"/>
                </a:solidFill>
              </a:rPr>
              <a:t>316-я стрелковая  дивизия  под командованием генерала И.В. Панфилова</a:t>
            </a:r>
            <a:r>
              <a:rPr lang="ru-RU" sz="2400" dirty="0" smtClean="0">
                <a:solidFill>
                  <a:prstClr val="black"/>
                </a:solidFill>
              </a:rPr>
              <a:t>, отразившая несколько танковых атак противника и остановившая продвижение танков к Москве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916832"/>
            <a:ext cx="4680520" cy="4154984"/>
          </a:xfrm>
          <a:prstGeom prst="rect">
            <a:avLst/>
          </a:prstGeom>
          <a:ln>
            <a:solidFill>
              <a:srgbClr val="CCCC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 бою под деревней </a:t>
            </a:r>
            <a:r>
              <a:rPr lang="ru-RU" sz="2400" dirty="0" err="1" smtClean="0">
                <a:solidFill>
                  <a:prstClr val="black"/>
                </a:solidFill>
              </a:rPr>
              <a:t>Дубосеково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( под волоколамском) группа бойцов ( во </a:t>
            </a:r>
            <a:r>
              <a:rPr lang="ru-RU" sz="2400" dirty="0">
                <a:solidFill>
                  <a:prstClr val="black"/>
                </a:solidFill>
              </a:rPr>
              <a:t>главе с политруком Василием </a:t>
            </a:r>
            <a:r>
              <a:rPr lang="ru-RU" sz="2400" dirty="0" err="1">
                <a:solidFill>
                  <a:prstClr val="black"/>
                </a:solidFill>
              </a:rPr>
              <a:t>Клочковым</a:t>
            </a:r>
            <a:r>
              <a:rPr lang="ru-RU" sz="2400" dirty="0">
                <a:solidFill>
                  <a:prstClr val="black"/>
                </a:solidFill>
              </a:rPr>
              <a:t>),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в </a:t>
            </a:r>
            <a:r>
              <a:rPr lang="ru-RU" sz="2400" b="1" dirty="0" smtClean="0">
                <a:solidFill>
                  <a:prstClr val="black"/>
                </a:solidFill>
              </a:rPr>
              <a:t>течение </a:t>
            </a:r>
            <a:r>
              <a:rPr lang="ru-RU" sz="2400" b="1" dirty="0">
                <a:solidFill>
                  <a:prstClr val="black"/>
                </a:solidFill>
              </a:rPr>
              <a:t>четырех часов </a:t>
            </a:r>
            <a:r>
              <a:rPr lang="ru-RU" sz="2400" dirty="0" smtClean="0">
                <a:solidFill>
                  <a:prstClr val="black"/>
                </a:solidFill>
              </a:rPr>
              <a:t>под </a:t>
            </a:r>
            <a:r>
              <a:rPr lang="ru-RU" sz="2400" dirty="0">
                <a:solidFill>
                  <a:prstClr val="black"/>
                </a:solidFill>
              </a:rPr>
              <a:t>шквальным огнем артиллерии и бомбежками с воздуха сдерживали танки и пехоту врага.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Они </a:t>
            </a:r>
            <a:r>
              <a:rPr lang="ru-RU" sz="2400" dirty="0">
                <a:solidFill>
                  <a:prstClr val="black"/>
                </a:solidFill>
              </a:rPr>
              <a:t>отразили несколько атак противника и уничтожили 18 танков из 50. 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8748464" y="1767216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39804" y="5157192"/>
            <a:ext cx="3793604" cy="1569660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5-6 декабря 1941- 20 апреля 1942г – контрнаступление советских войск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4370704"/>
            <a:ext cx="330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Памятник </a:t>
            </a:r>
            <a:r>
              <a:rPr lang="ru-RU" dirty="0"/>
              <a:t>двадцати восьми панфиловцам в Алматы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6" r="19737" b="18042"/>
          <a:stretch/>
        </p:blipFill>
        <p:spPr bwMode="auto">
          <a:xfrm>
            <a:off x="909591" y="2008796"/>
            <a:ext cx="2454029" cy="2338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5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8064896" cy="19389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 битве за Москву провялили полководческие таланты: 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Г.К Жуков ( Командующим Западным фронтом с октября 1941)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И.С. Конев ( Командующий Калининским фронтом)</a:t>
            </a:r>
          </a:p>
          <a:p>
            <a:r>
              <a:rPr lang="ru-RU" sz="2400" dirty="0" smtClean="0">
                <a:solidFill>
                  <a:prstClr val="black"/>
                </a:solidFill>
              </a:rPr>
              <a:t>К.К. Рокоссовский ( командующий 16- дивизией)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5229200"/>
            <a:ext cx="756084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Назовите не манне трех итогов Московской битвы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45091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Г.К Жуков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9398" y="4652404"/>
            <a:ext cx="153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Конев И.С.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88224" y="469378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К.К. Рокоссовский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7393" y="2588907"/>
            <a:ext cx="1440160" cy="192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284" y="2407786"/>
            <a:ext cx="1619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781" y="2366404"/>
            <a:ext cx="1619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2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868" y="23103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Значение битвы за Москву: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1836" y="692697"/>
            <a:ext cx="8496944" cy="563231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Окончательный провал блицкрига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 Первое крупное поражение вермахта во Второй мировой войне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Союзники Германии – Турция и Япония – воздержались от вступления в войну.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Повышение морально- психологического духа советского народа.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Был развеян миф  о непобедимости немецкой армии. Укрепилась вера народа в победу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Красная Армия освободила от захватчиков 11 тыс. населённых пунктов.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Враг отброшен от Москвы на 100-250км. Непосредственная угроза столице и всему московскому промышленному району отпала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</a:rPr>
              <a:t>Укрепилась антигитлеровская коалиция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2546" y="42863"/>
            <a:ext cx="89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Вопросы по теме урока: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476672"/>
            <a:ext cx="9036496" cy="4893647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Каковы </a:t>
            </a:r>
            <a:r>
              <a:rPr lang="ru-RU" sz="2400" dirty="0" smtClean="0">
                <a:solidFill>
                  <a:prstClr val="black"/>
                </a:solidFill>
              </a:rPr>
              <a:t>были цели плана «Барбаросса»?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В чем причины неудач Красной Армии на начальном этапе войны. В какой степени её неудачи были обусловлены объективными причинами?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Назовите основные очаги военных действий на советской территории летом 1941г. Определите роль Смоленского сражения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Назовите основные периоды Великой Отечественной войны.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Кто командовал советскими фронтами на первом этапе войны?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Расскажите о блокаде Ленинграда.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Какие меры были предприняты для организации отпора врагу?</a:t>
            </a:r>
          </a:p>
          <a:p>
            <a:pPr marL="457200" indent="-457200">
              <a:buFontTx/>
              <a:buAutoNum type="arabicPeriod"/>
            </a:pPr>
            <a:r>
              <a:rPr lang="ru-RU" sz="2400" dirty="0" smtClean="0">
                <a:solidFill>
                  <a:prstClr val="black"/>
                </a:solidFill>
              </a:rPr>
              <a:t>Приведите примеры героического сопротивления советских людей в первые недели войны.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3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</a:rPr>
              <a:t>Закрепление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980728"/>
            <a:ext cx="8568952" cy="341632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endParaRPr lang="ru-RU" sz="2400" dirty="0" smtClean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Раскройте значение битвы под Москвой. Выделите аспект ы значения этой победы: военно- стратегический, морально- политический, международный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Докажите, что в результате Московской битвы план «Барбаросса» окончательно провалился.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Каковы были итоги компании 1941-1942гг?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Какая ситуация сложилась на советско- германском фронте весной- летом 1942г?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7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28092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Великая Отечественная война( 22 июня-9 мая 1945)- война СССР против гитлеровской Германии и союзных ей государств, составная часть Второй мировой войны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556792"/>
            <a:ext cx="8280920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Что вам известно о причинах Великой Отечественной войны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204864"/>
            <a:ext cx="8136904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Противоречия в Версальско- Вашингтонской системе международных отношений.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284984"/>
            <a:ext cx="8136904" cy="4616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293096"/>
            <a:ext cx="8136904" cy="4616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33086" y="5172000"/>
            <a:ext cx="8136904" cy="4616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67544" y="2018457"/>
            <a:ext cx="0" cy="349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5517232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1"/>
          </p:cNvCxnSpPr>
          <p:nvPr/>
        </p:nvCxnSpPr>
        <p:spPr>
          <a:xfrm>
            <a:off x="467544" y="4523928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4" idx="1"/>
          </p:cNvCxnSpPr>
          <p:nvPr/>
        </p:nvCxnSpPr>
        <p:spPr>
          <a:xfrm>
            <a:off x="467544" y="2620362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5" idx="1"/>
          </p:cNvCxnSpPr>
          <p:nvPr/>
        </p:nvCxnSpPr>
        <p:spPr>
          <a:xfrm>
            <a:off x="467544" y="3515816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6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Источники: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24745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antiquehistory.ru/attachments/Image/48479435391816_19113.jpg?template=generic</a:t>
            </a:r>
            <a:r>
              <a:rPr lang="ru-RU" dirty="0" smtClean="0"/>
              <a:t> План «Барбаросса»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72817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www.plakaty.ru/upload/iblock/54c/54c92cd7600ffd973c27129a53e12888.jpg?timestamp=1526079990026</a:t>
            </a:r>
            <a:r>
              <a:rPr lang="ru-RU" dirty="0"/>
              <a:t> </a:t>
            </a:r>
            <a:r>
              <a:rPr lang="ru-RU" dirty="0" smtClean="0"/>
              <a:t>План «ОСТ»</a:t>
            </a:r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topwar.ru/4433-o-podvige-zaschitnikov-brestskoy-kreposti.html</a:t>
            </a:r>
            <a:r>
              <a:rPr lang="ru-RU" dirty="0" smtClean="0"/>
              <a:t>Надпись на стене Брестской крепости</a:t>
            </a:r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cdn2.img.ria.ru/images/147372/25/1473722541.jpg</a:t>
            </a:r>
            <a:r>
              <a:rPr lang="ru-RU" dirty="0" smtClean="0"/>
              <a:t> Воздушный таран</a:t>
            </a: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army-news.ru/images_stati/smolenskoe_srazhenie_1.jpg</a:t>
            </a:r>
            <a:r>
              <a:rPr lang="ru-RU" dirty="0" smtClean="0"/>
              <a:t> Смоленское сражение</a:t>
            </a:r>
          </a:p>
          <a:p>
            <a:r>
              <a:rPr lang="ru-RU" dirty="0" smtClean="0"/>
              <a:t>  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4216" y="3537467"/>
            <a:ext cx="824223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iz.ru/news/618988</a:t>
            </a:r>
            <a:r>
              <a:rPr lang="ru-RU" dirty="0" smtClean="0"/>
              <a:t>   выступление  </a:t>
            </a:r>
            <a:r>
              <a:rPr lang="ru-RU" dirty="0" err="1" smtClean="0"/>
              <a:t>В.М,Молотова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ruspekh.ru/images/articles/18469/2015_03_09-10-04_001.jpg</a:t>
            </a:r>
            <a:r>
              <a:rPr lang="ru-RU" dirty="0" smtClean="0">
                <a:hlinkClick r:id="rId8"/>
              </a:rPr>
              <a:t>-</a:t>
            </a:r>
            <a:r>
              <a:rPr lang="ru-RU" dirty="0" smtClean="0"/>
              <a:t> В. </a:t>
            </a:r>
            <a:r>
              <a:rPr lang="ru-RU" dirty="0" err="1" smtClean="0"/>
              <a:t>М.Молотов</a:t>
            </a:r>
            <a:endParaRPr lang="ru-RU" dirty="0" smtClean="0"/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img.pravda.ru/image/article/4/1/5/365415.jpeg</a:t>
            </a:r>
            <a:r>
              <a:rPr lang="ru-RU" dirty="0" smtClean="0"/>
              <a:t>   И.В. Сталин</a:t>
            </a:r>
            <a:endParaRPr lang="ru-RU" dirty="0"/>
          </a:p>
          <a:p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upload.wikimedia.org/wikipedia/commons/thumb/1/10/Siege_of_Leningrad%2C_1941-09-21.svg/300px-Siege_of_Leningrad%2C_1941-09-21.svg.png</a:t>
            </a:r>
            <a:r>
              <a:rPr lang="ru-RU" dirty="0" smtClean="0"/>
              <a:t> карта </a:t>
            </a:r>
            <a:r>
              <a:rPr lang="en-US" dirty="0" smtClean="0">
                <a:hlinkClick r:id="rId11"/>
              </a:rPr>
              <a:t>https</a:t>
            </a:r>
            <a:r>
              <a:rPr lang="en-US" dirty="0">
                <a:hlinkClick r:id="rId11"/>
              </a:rPr>
              <a:t>://upload.wikimedia.org/wikipedia/commons/thumb/4/44/Karte_-_</a:t>
            </a:r>
            <a:r>
              <a:rPr lang="en-US" dirty="0" smtClean="0">
                <a:hlinkClick r:id="rId11"/>
              </a:rPr>
              <a:t>Kesselschlacht_bei_Vjasma_1941.png/</a:t>
            </a:r>
            <a:r>
              <a:rPr lang="ru-RU" dirty="0" smtClean="0"/>
              <a:t>  Вяземский котел»</a:t>
            </a:r>
          </a:p>
          <a:p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www.armpress.info/plakaty-voiny-pobedy.html</a:t>
            </a:r>
            <a:r>
              <a:rPr lang="ru-RU" dirty="0" smtClean="0"/>
              <a:t> - «Наши силы неисчислимы» Плакат</a:t>
            </a:r>
          </a:p>
          <a:p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encyclopedia.mil.ru/files/morf/zhukov_SAV_4016_390.jpg</a:t>
            </a:r>
            <a:r>
              <a:rPr lang="ru-RU" dirty="0" smtClean="0">
                <a:hlinkClick r:id="rId13"/>
              </a:rPr>
              <a:t> Потрет Г.К</a:t>
            </a:r>
            <a:r>
              <a:rPr lang="ru-RU" dirty="0" smtClean="0"/>
              <a:t>. Жукова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9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Источники: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90872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function.mil.ru/files/morf/det-nara526s.jpg</a:t>
            </a:r>
            <a:r>
              <a:rPr lang="ru-RU" dirty="0" smtClean="0"/>
              <a:t> Бои под Наро-Фоминском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5576" y="148478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cdn.tvc.ru/pictures/o/134/872.jpg</a:t>
            </a:r>
            <a:r>
              <a:rPr lang="ru-RU" dirty="0" smtClean="0"/>
              <a:t> парад на Красной площади 1941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0606" y="1807949"/>
            <a:ext cx="79218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upload.wikimedia.org/wikipedia/commons/thumb/a/ad/RIAN_archive_887721_Defense_of_Moscow.jpg/300pxRIAN_archive_887721_Defense_of_Moscow.jpg</a:t>
            </a:r>
            <a:r>
              <a:rPr lang="ru-RU" dirty="0" smtClean="0"/>
              <a:t> Оборона Москвы. Советские зенитчики</a:t>
            </a:r>
          </a:p>
          <a:p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www.comgun.ru/uploads/posts/2010-05/thumbs/1273172317_boevye-sobaki.jpg</a:t>
            </a:r>
            <a:r>
              <a:rPr lang="ru-RU" dirty="0" smtClean="0">
                <a:hlinkClick r:id="rId5"/>
              </a:rPr>
              <a:t>-</a:t>
            </a:r>
            <a:r>
              <a:rPr lang="ru-RU" dirty="0" smtClean="0"/>
              <a:t> советские боевые собаки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en-US" dirty="0"/>
              <a:t>http://</a:t>
            </a:r>
            <a:r>
              <a:rPr lang="en-US" dirty="0" smtClean="0"/>
              <a:t>pravda-team.ru/pravda/image/article/8/7/8/350878.jpeg</a:t>
            </a:r>
            <a:r>
              <a:rPr lang="ru-RU" dirty="0" smtClean="0"/>
              <a:t>п</a:t>
            </a:r>
          </a:p>
          <a:p>
            <a:r>
              <a:rPr lang="ru-RU" dirty="0" smtClean="0"/>
              <a:t>Памятник панфиловцам</a:t>
            </a:r>
          </a:p>
          <a:p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encyclopedia.mil.ru/files/morf/rokossovskiy-1-170.jpg</a:t>
            </a:r>
            <a:endParaRPr lang="ru-RU" dirty="0" smtClean="0"/>
          </a:p>
          <a:p>
            <a:r>
              <a:rPr lang="ru-RU" dirty="0" err="1" smtClean="0"/>
              <a:t>пореты</a:t>
            </a:r>
            <a:r>
              <a:rPr lang="ru-RU" dirty="0" smtClean="0"/>
              <a:t> </a:t>
            </a:r>
            <a:r>
              <a:rPr lang="ru-RU" dirty="0"/>
              <a:t>Г.К Жукова, Конева И.С. Рокоссовского К.К.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789041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692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28092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Великая Отечественная война( 22 июня-9 мая 1945)- война СССР против гитлеровской Германии и союзных ей государств, составная часть Второй мировой войны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556792"/>
            <a:ext cx="8280920" cy="46166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smtClean="0"/>
              <a:t>Причины </a:t>
            </a:r>
            <a:r>
              <a:rPr lang="ru-RU" sz="2400" dirty="0" smtClean="0"/>
              <a:t>Великой отечественной </a:t>
            </a:r>
            <a:r>
              <a:rPr lang="ru-RU" sz="2400" dirty="0" smtClean="0"/>
              <a:t>войны?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2204864"/>
            <a:ext cx="8136904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Противоречия в Версальско- Вашингтонской системе международных отношений.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3284984"/>
            <a:ext cx="8136904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Недооценка ведущими западными державами и СССР опасности, исходящей от нацисткой Германии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4293096"/>
            <a:ext cx="8136904" cy="4616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Стремление Германии к мировому господству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4941168"/>
            <a:ext cx="8136904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Ярко выраженная антисоветская политика гитлеровской Германии. </a:t>
            </a:r>
            <a:r>
              <a:rPr lang="ru-RU" sz="2400" b="1" dirty="0" smtClean="0"/>
              <a:t>1936г. </a:t>
            </a:r>
            <a:r>
              <a:rPr lang="ru-RU" sz="2400" b="1" dirty="0" smtClean="0"/>
              <a:t>Антикоминтерновский пакт</a:t>
            </a:r>
            <a:endParaRPr lang="ru-RU" sz="2400" b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67544" y="2018457"/>
            <a:ext cx="0" cy="349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5517232"/>
            <a:ext cx="1440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1"/>
          </p:cNvCxnSpPr>
          <p:nvPr/>
        </p:nvCxnSpPr>
        <p:spPr>
          <a:xfrm>
            <a:off x="467544" y="4523928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5" idx="1"/>
          </p:cNvCxnSpPr>
          <p:nvPr/>
        </p:nvCxnSpPr>
        <p:spPr>
          <a:xfrm>
            <a:off x="467544" y="3700482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endCxn id="4" idx="1"/>
          </p:cNvCxnSpPr>
          <p:nvPr/>
        </p:nvCxnSpPr>
        <p:spPr>
          <a:xfrm>
            <a:off x="467544" y="2620362"/>
            <a:ext cx="14401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7544" y="5949280"/>
            <a:ext cx="2592288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Проверьте  себя!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8305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136904" cy="46166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Цели фашисткой Германии в войне против СССР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27984" y="841580"/>
            <a:ext cx="4464496" cy="34163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Уничтожение Советского </a:t>
            </a:r>
            <a:r>
              <a:rPr lang="ru-RU" sz="2400" dirty="0" smtClean="0">
                <a:solidFill>
                  <a:prstClr val="black"/>
                </a:solidFill>
              </a:rPr>
              <a:t>государства.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solidFill>
                  <a:prstClr val="black"/>
                </a:solidFill>
              </a:rPr>
              <a:t>Превращение </a:t>
            </a:r>
            <a:r>
              <a:rPr lang="ru-RU" sz="2400" dirty="0">
                <a:solidFill>
                  <a:prstClr val="black"/>
                </a:solidFill>
              </a:rPr>
              <a:t>территории СССР в сырьевой придаток </a:t>
            </a:r>
            <a:r>
              <a:rPr lang="ru-RU" sz="2400" dirty="0" smtClean="0">
                <a:solidFill>
                  <a:prstClr val="black"/>
                </a:solidFill>
              </a:rPr>
              <a:t>Германии.</a:t>
            </a:r>
            <a:endParaRPr lang="ru-RU" sz="2400" dirty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prstClr val="black"/>
                </a:solidFill>
              </a:rPr>
              <a:t> Уничтожить- 5-6 млн евреев и 30 млн русских. 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solidFill>
                  <a:prstClr val="black"/>
                </a:solidFill>
              </a:rPr>
              <a:t>За 40 лет уничтожить до 140 млн человек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882258"/>
            <a:ext cx="3824108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План «ОСТ»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408428" y="4509120"/>
            <a:ext cx="4464496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Значительная часть населения Западной Украины, Белоруссии, Латвии, Литвы, Эстонии </a:t>
            </a:r>
            <a:endParaRPr lang="ru-RU" sz="2400" dirty="0" smtClean="0"/>
          </a:p>
          <a:p>
            <a:r>
              <a:rPr lang="ru-RU" sz="2400" dirty="0" smtClean="0"/>
              <a:t>должна </a:t>
            </a:r>
            <a:r>
              <a:rPr lang="ru-RU" sz="2400" dirty="0"/>
              <a:t>быть выселена в Сибирь, остальные </a:t>
            </a:r>
            <a:r>
              <a:rPr lang="ru-RU" sz="2400" dirty="0" smtClean="0"/>
              <a:t>онемечены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86" y="1772815"/>
            <a:ext cx="4018009" cy="2660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0086" y="4433631"/>
            <a:ext cx="4170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Плакат «Воин Красной Армии, спаси нас от фашистского рабства</a:t>
            </a:r>
            <a:r>
              <a:rPr lang="ru-RU" dirty="0" smtClean="0"/>
              <a:t>!»</a:t>
            </a:r>
          </a:p>
          <a:p>
            <a:r>
              <a:rPr lang="ru-RU" dirty="0" smtClean="0"/>
              <a:t>Корецкий В.Б.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70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718" y="2204863"/>
            <a:ext cx="7176539" cy="38250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8280920" cy="83099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«План Барбаросса» - план нападения Германии на СССР и одноименная военная операция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2243" y="1462625"/>
            <a:ext cx="8280920" cy="46166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</a:t>
            </a:r>
            <a:r>
              <a:rPr lang="ru-RU" sz="2400" dirty="0"/>
              <a:t>основе </a:t>
            </a:r>
            <a:r>
              <a:rPr lang="ru-RU" sz="2400" dirty="0" smtClean="0"/>
              <a:t>п1§24, дайте характеристику плану «Барбаросса»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713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945827"/>
              </p:ext>
            </p:extLst>
          </p:nvPr>
        </p:nvGraphicFramePr>
        <p:xfrm>
          <a:off x="179512" y="188640"/>
          <a:ext cx="8784976" cy="366559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392488"/>
                <a:gridCol w="439248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Планы Германии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Планы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 СССР</a:t>
                      </a:r>
                      <a:endParaRPr lang="ru-RU" sz="2400" dirty="0"/>
                    </a:p>
                  </a:txBody>
                  <a:tcPr/>
                </a:tc>
              </a:tr>
              <a:tr h="106138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Концепция</a:t>
                      </a:r>
                      <a:r>
                        <a:rPr lang="ru-RU" sz="2400" baseline="0" dirty="0" smtClean="0"/>
                        <a:t> «молниеносной войны</a:t>
                      </a:r>
                      <a:r>
                        <a:rPr lang="ru-RU" sz="2400" baseline="0" dirty="0" smtClean="0"/>
                        <a:t>»- </a:t>
                      </a:r>
                      <a:r>
                        <a:rPr lang="ru-RU" sz="2400" b="1" baseline="0" dirty="0" smtClean="0"/>
                        <a:t>блицкриг</a:t>
                      </a:r>
                      <a:endParaRPr lang="ru-RU" sz="2400" b="1" baseline="0" dirty="0" smtClean="0"/>
                    </a:p>
                    <a:p>
                      <a:r>
                        <a:rPr lang="ru-RU" sz="2400" baseline="0" dirty="0" smtClean="0"/>
                        <a:t>Провести быстрый разгром СССР </a:t>
                      </a:r>
                      <a:r>
                        <a:rPr lang="ru-RU" sz="2400" baseline="0" dirty="0" smtClean="0"/>
                        <a:t>:</a:t>
                      </a:r>
                      <a:r>
                        <a:rPr lang="ru-RU" sz="2400" b="1" u="sng" baseline="0" dirty="0" smtClean="0"/>
                        <a:t> к </a:t>
                      </a:r>
                      <a:r>
                        <a:rPr lang="ru-RU" sz="2400" b="1" u="sng" baseline="0" dirty="0" smtClean="0"/>
                        <a:t>осени  1941г</a:t>
                      </a:r>
                      <a:r>
                        <a:rPr lang="ru-RU" sz="2400" baseline="0" dirty="0" smtClean="0"/>
                        <a:t> выйти на линию Архангельск- Волга- Астрахань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Концепция ведения войны малой кровью на чужой территории:</a:t>
                      </a:r>
                    </a:p>
                    <a:p>
                      <a:r>
                        <a:rPr lang="ru-RU" sz="2400" dirty="0" smtClean="0"/>
                        <a:t>Измотать противника в приграничных сражениях</a:t>
                      </a:r>
                    </a:p>
                    <a:p>
                      <a:r>
                        <a:rPr lang="ru-RU" sz="2400" dirty="0" smtClean="0"/>
                        <a:t>Перейти в контрнаступление</a:t>
                      </a:r>
                    </a:p>
                    <a:p>
                      <a:r>
                        <a:rPr lang="ru-RU" sz="2400" dirty="0" smtClean="0"/>
                        <a:t>Разгромить врага на его территории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3528" y="3995772"/>
            <a:ext cx="4139952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Войне против СССР участвовали на стороне </a:t>
            </a:r>
            <a:r>
              <a:rPr lang="ru-RU" sz="2400" b="1" dirty="0" smtClean="0"/>
              <a:t>Германии войска Италии, Финляндии, Венгрии, Румынии, Словакии, </a:t>
            </a:r>
            <a:r>
              <a:rPr lang="ru-RU" sz="2400" b="1" dirty="0" smtClean="0"/>
              <a:t>Хорватии-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780783" y="3936397"/>
            <a:ext cx="4176464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</a:t>
            </a:r>
            <a:r>
              <a:rPr lang="ru-RU" sz="2400" dirty="0" smtClean="0"/>
              <a:t>ыделили </a:t>
            </a:r>
            <a:r>
              <a:rPr lang="ru-RU" sz="2400" dirty="0"/>
              <a:t>5 млн человек, </a:t>
            </a:r>
            <a:endParaRPr lang="ru-RU" sz="2400" dirty="0" smtClean="0"/>
          </a:p>
          <a:p>
            <a:r>
              <a:rPr lang="ru-RU" sz="2400" dirty="0" smtClean="0"/>
              <a:t>4,4 тыс. </a:t>
            </a:r>
            <a:r>
              <a:rPr lang="ru-RU" sz="2400" dirty="0"/>
              <a:t>танков, более </a:t>
            </a:r>
            <a:endParaRPr lang="ru-RU" sz="2400" dirty="0" smtClean="0"/>
          </a:p>
          <a:p>
            <a:r>
              <a:rPr lang="ru-RU" sz="2400" dirty="0" smtClean="0"/>
              <a:t>4,3 </a:t>
            </a:r>
            <a:r>
              <a:rPr lang="ru-RU" sz="2400" dirty="0"/>
              <a:t>тыс. самолетов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246 </a:t>
            </a:r>
            <a:r>
              <a:rPr lang="ru-RU" sz="2400" dirty="0"/>
              <a:t>кораблей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815502" y="4509120"/>
            <a:ext cx="899330" cy="6408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63888" y="5506057"/>
            <a:ext cx="5393359" cy="1200329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/>
              <a:t>Вопрос для обсуждения:</a:t>
            </a:r>
          </a:p>
          <a:p>
            <a:r>
              <a:rPr lang="ru-RU" sz="2400" b="1" dirty="0" smtClean="0"/>
              <a:t>Почему «малые государства» Европы выступили на стороне Германии?</a:t>
            </a:r>
            <a:endParaRPr lang="ru-RU" sz="2400" b="1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8316416" y="3356992"/>
            <a:ext cx="574880" cy="10801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4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8" y="188639"/>
            <a:ext cx="8712969" cy="830997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В Российской истерической литературе принято делить Великую Отечественную Войну  на три периода: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412776"/>
            <a:ext cx="2880320" cy="489364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I период – начальный</a:t>
            </a:r>
            <a:r>
              <a:rPr lang="ru-RU" sz="2400" dirty="0">
                <a:solidFill>
                  <a:prstClr val="black"/>
                </a:solidFill>
              </a:rPr>
              <a:t>,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с </a:t>
            </a:r>
            <a:r>
              <a:rPr lang="ru-RU" sz="2400" b="1" dirty="0">
                <a:solidFill>
                  <a:prstClr val="black"/>
                </a:solidFill>
              </a:rPr>
              <a:t>22 июня 1941г по 18 ноября 1942г</a:t>
            </a:r>
          </a:p>
          <a:p>
            <a:r>
              <a:rPr lang="ru-RU" sz="2400" u="sng" dirty="0">
                <a:solidFill>
                  <a:prstClr val="black"/>
                </a:solidFill>
              </a:rPr>
              <a:t>Центральное событие</a:t>
            </a:r>
            <a:r>
              <a:rPr lang="ru-RU" sz="2400" dirty="0">
                <a:solidFill>
                  <a:prstClr val="black"/>
                </a:solidFill>
              </a:rPr>
              <a:t>: </a:t>
            </a:r>
            <a:endParaRPr lang="ru-RU" sz="2400" dirty="0" smtClean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Битва </a:t>
            </a:r>
            <a:r>
              <a:rPr lang="ru-RU" sz="2400" dirty="0">
                <a:solidFill>
                  <a:prstClr val="black"/>
                </a:solidFill>
              </a:rPr>
              <a:t>за Москву </a:t>
            </a:r>
            <a:r>
              <a:rPr lang="ru-RU" sz="2400" b="1" dirty="0">
                <a:solidFill>
                  <a:prstClr val="black"/>
                </a:solidFill>
              </a:rPr>
              <a:t>30 сентября – 5-6 декабря 1941г</a:t>
            </a:r>
          </a:p>
          <a:p>
            <a:endParaRPr lang="ru-RU" sz="2400" dirty="0">
              <a:solidFill>
                <a:prstClr val="black"/>
              </a:solidFill>
            </a:endParaRPr>
          </a:p>
          <a:p>
            <a:r>
              <a:rPr lang="ru-RU" sz="2400" dirty="0" smtClean="0">
                <a:solidFill>
                  <a:prstClr val="black"/>
                </a:solidFill>
              </a:rPr>
              <a:t>Сорван </a:t>
            </a:r>
            <a:r>
              <a:rPr lang="ru-RU" sz="2400" dirty="0">
                <a:solidFill>
                  <a:prstClr val="black"/>
                </a:solidFill>
              </a:rPr>
              <a:t>план молниеносной войны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5856" y="1019637"/>
            <a:ext cx="5688632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</a:rPr>
              <a:t>Второй- коренной перлом </a:t>
            </a:r>
            <a:r>
              <a:rPr lang="ru-RU" sz="2000" dirty="0">
                <a:solidFill>
                  <a:prstClr val="black"/>
                </a:solidFill>
              </a:rPr>
              <a:t>, 19 ноября 1942- декабрь 1943г</a:t>
            </a:r>
          </a:p>
          <a:p>
            <a:r>
              <a:rPr lang="ru-RU" sz="2000" b="1" dirty="0">
                <a:solidFill>
                  <a:prstClr val="black"/>
                </a:solidFill>
              </a:rPr>
              <a:t>Центральные </a:t>
            </a:r>
            <a:r>
              <a:rPr lang="ru-RU" sz="2000" b="1" dirty="0" smtClean="0">
                <a:solidFill>
                  <a:prstClr val="black"/>
                </a:solidFill>
              </a:rPr>
              <a:t>события: </a:t>
            </a:r>
            <a:r>
              <a:rPr lang="ru-RU" sz="2000" dirty="0" smtClean="0">
                <a:solidFill>
                  <a:prstClr val="black"/>
                </a:solidFill>
              </a:rPr>
              <a:t>Битва </a:t>
            </a:r>
            <a:r>
              <a:rPr lang="ru-RU" sz="2000" dirty="0">
                <a:solidFill>
                  <a:prstClr val="black"/>
                </a:solidFill>
              </a:rPr>
              <a:t>за Сталинград ( с 25 августа </a:t>
            </a:r>
            <a:r>
              <a:rPr lang="ru-RU" sz="2000" dirty="0" smtClean="0">
                <a:solidFill>
                  <a:prstClr val="black"/>
                </a:solidFill>
              </a:rPr>
              <a:t>1942г.-2 </a:t>
            </a:r>
            <a:r>
              <a:rPr lang="ru-RU" sz="2000" dirty="0">
                <a:solidFill>
                  <a:prstClr val="black"/>
                </a:solidFill>
              </a:rPr>
              <a:t>февраля </a:t>
            </a:r>
            <a:r>
              <a:rPr lang="ru-RU" sz="2000" dirty="0" smtClean="0">
                <a:solidFill>
                  <a:prstClr val="black"/>
                </a:solidFill>
              </a:rPr>
              <a:t>1943г)</a:t>
            </a:r>
          </a:p>
          <a:p>
            <a:r>
              <a:rPr lang="ru-RU" sz="2000" b="1" dirty="0" smtClean="0">
                <a:solidFill>
                  <a:prstClr val="black"/>
                </a:solidFill>
              </a:rPr>
              <a:t>Начало </a:t>
            </a:r>
            <a:r>
              <a:rPr lang="ru-RU" sz="2000" b="1" dirty="0">
                <a:solidFill>
                  <a:prstClr val="black"/>
                </a:solidFill>
              </a:rPr>
              <a:t>коренного перелома в войне</a:t>
            </a: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Курская битва</a:t>
            </a:r>
            <a:r>
              <a:rPr lang="ru-RU" sz="2000" dirty="0">
                <a:solidFill>
                  <a:prstClr val="black"/>
                </a:solidFill>
              </a:rPr>
              <a:t> – июль- август 1943г</a:t>
            </a:r>
          </a:p>
          <a:p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Битва за Днепр и освобождение Киева</a:t>
            </a:r>
            <a:r>
              <a:rPr lang="ru-RU" sz="2000" dirty="0">
                <a:solidFill>
                  <a:prstClr val="black"/>
                </a:solidFill>
              </a:rPr>
              <a:t> 6 ноября </a:t>
            </a:r>
            <a:r>
              <a:rPr lang="ru-RU" sz="2000" dirty="0" smtClean="0">
                <a:solidFill>
                  <a:prstClr val="black"/>
                </a:solidFill>
              </a:rPr>
              <a:t>1943г. Завершение </a:t>
            </a:r>
            <a:r>
              <a:rPr lang="ru-RU" sz="2000" dirty="0">
                <a:solidFill>
                  <a:prstClr val="black"/>
                </a:solidFill>
              </a:rPr>
              <a:t>коренного перелома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75857" y="3717032"/>
            <a:ext cx="5688632" cy="25853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Третий – завершающий, </a:t>
            </a:r>
            <a:r>
              <a:rPr lang="ru-RU" b="1" dirty="0" smtClean="0">
                <a:solidFill>
                  <a:prstClr val="black"/>
                </a:solidFill>
              </a:rPr>
              <a:t>победный  </a:t>
            </a:r>
            <a:r>
              <a:rPr lang="ru-RU" b="1" dirty="0">
                <a:solidFill>
                  <a:prstClr val="black"/>
                </a:solidFill>
              </a:rPr>
              <a:t>1944- 9 мая 1945г.</a:t>
            </a:r>
          </a:p>
          <a:p>
            <a:r>
              <a:rPr lang="ru-RU" dirty="0">
                <a:solidFill>
                  <a:prstClr val="black"/>
                </a:solidFill>
              </a:rPr>
              <a:t>Центральные события: </a:t>
            </a:r>
            <a:r>
              <a:rPr lang="ru-RU" b="1" dirty="0">
                <a:solidFill>
                  <a:prstClr val="black"/>
                </a:solidFill>
              </a:rPr>
              <a:t>Ликвидация блокады Ленинграда 14-27 января 1</a:t>
            </a:r>
            <a:r>
              <a:rPr lang="ru-RU" dirty="0">
                <a:solidFill>
                  <a:prstClr val="black"/>
                </a:solidFill>
              </a:rPr>
              <a:t>944г</a:t>
            </a:r>
          </a:p>
          <a:p>
            <a:r>
              <a:rPr lang="ru-RU" dirty="0">
                <a:solidFill>
                  <a:prstClr val="black"/>
                </a:solidFill>
              </a:rPr>
              <a:t>Полное освобождение советской территории  январь- сентябрь 1944г</a:t>
            </a:r>
          </a:p>
          <a:p>
            <a:r>
              <a:rPr lang="ru-RU" b="1" dirty="0">
                <a:solidFill>
                  <a:prstClr val="black"/>
                </a:solidFill>
              </a:rPr>
              <a:t>Берлинская операция 16 апреля- 8мая 1945г </a:t>
            </a:r>
            <a:r>
              <a:rPr lang="ru-RU" dirty="0">
                <a:solidFill>
                  <a:prstClr val="black"/>
                </a:solidFill>
              </a:rPr>
              <a:t>.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Подписан акт о безоговорочной капитуляции Германии 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b="1" dirty="0" smtClean="0">
                <a:solidFill>
                  <a:prstClr val="black"/>
                </a:solidFill>
              </a:rPr>
              <a:t>8 </a:t>
            </a:r>
            <a:r>
              <a:rPr lang="ru-RU" b="1" dirty="0">
                <a:solidFill>
                  <a:prstClr val="black"/>
                </a:solidFill>
              </a:rPr>
              <a:t>мая </a:t>
            </a:r>
            <a:r>
              <a:rPr lang="ru-RU" b="1" dirty="0" smtClean="0">
                <a:solidFill>
                  <a:prstClr val="black"/>
                </a:solidFill>
              </a:rPr>
              <a:t>1945г. Освобождена </a:t>
            </a:r>
            <a:r>
              <a:rPr lang="ru-RU" b="1" dirty="0">
                <a:solidFill>
                  <a:prstClr val="black"/>
                </a:solidFill>
              </a:rPr>
              <a:t>Прага 9 мая 1945г- День Победы советского народа над фашисткой Германией.</a:t>
            </a:r>
          </a:p>
        </p:txBody>
      </p:sp>
    </p:spTree>
    <p:extLst>
      <p:ext uri="{BB962C8B-B14F-4D97-AF65-F5344CB8AC3E}">
        <p14:creationId xmlns:p14="http://schemas.microsoft.com/office/powerpoint/2010/main" val="342126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725" y="476672"/>
            <a:ext cx="8280920" cy="1569660"/>
          </a:xfrm>
          <a:prstGeom prst="rect">
            <a:avLst/>
          </a:prstGeom>
          <a:solidFill>
            <a:srgbClr val="FFFF99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Вопрос для обсуждения:</a:t>
            </a:r>
          </a:p>
          <a:p>
            <a:r>
              <a:rPr lang="ru-RU" sz="2400" dirty="0" smtClean="0"/>
              <a:t>Почему Красная армия оказалась недостаточно подготовленной к вторжению немецких войск?</a:t>
            </a:r>
            <a:endParaRPr lang="ru-RU" sz="2400" dirty="0" smtClean="0"/>
          </a:p>
          <a:p>
            <a:r>
              <a:rPr lang="ru-RU" sz="2400" u="sng" dirty="0" smtClean="0"/>
              <a:t>Назовите не менее трех причин.</a:t>
            </a:r>
            <a:endParaRPr lang="ru-RU" sz="2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3347864" y="2420888"/>
            <a:ext cx="5184576" cy="120032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 затруднении использовать текст учебника</a:t>
            </a:r>
          </a:p>
          <a:p>
            <a:r>
              <a:rPr lang="ru-RU" sz="2400" dirty="0" smtClean="0"/>
              <a:t>§ 24, пункт 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7891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2203</Words>
  <Application>Microsoft Office PowerPoint</Application>
  <PresentationFormat>Экран (4:3)</PresentationFormat>
  <Paragraphs>260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Начало Великой Отечественной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Великой Отечественной войны</dc:title>
  <dc:creator>1</dc:creator>
  <cp:lastModifiedBy>1</cp:lastModifiedBy>
  <cp:revision>138</cp:revision>
  <dcterms:created xsi:type="dcterms:W3CDTF">2018-02-08T21:00:40Z</dcterms:created>
  <dcterms:modified xsi:type="dcterms:W3CDTF">2018-05-12T02:13:38Z</dcterms:modified>
</cp:coreProperties>
</file>