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4" r:id="rId6"/>
    <p:sldId id="266" r:id="rId7"/>
    <p:sldId id="261" r:id="rId8"/>
    <p:sldId id="262" r:id="rId9"/>
    <p:sldId id="271" r:id="rId10"/>
    <p:sldId id="272" r:id="rId11"/>
    <p:sldId id="273" r:id="rId12"/>
    <p:sldId id="274" r:id="rId13"/>
    <p:sldId id="275" r:id="rId14"/>
    <p:sldId id="267" r:id="rId15"/>
    <p:sldId id="276" r:id="rId16"/>
    <p:sldId id="25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8A72128-3651-490B-BD5C-4A5B0101FF77}">
          <p14:sldIdLst>
            <p14:sldId id="256"/>
            <p14:sldId id="258"/>
            <p14:sldId id="259"/>
            <p14:sldId id="260"/>
            <p14:sldId id="264"/>
            <p14:sldId id="266"/>
            <p14:sldId id="261"/>
          </p14:sldIdLst>
        </p14:section>
        <p14:section name="Раздел без заголовка" id="{7C86E3CF-ADB2-45A8-AA7A-710DC6B63391}">
          <p14:sldIdLst>
            <p14:sldId id="262"/>
            <p14:sldId id="271"/>
            <p14:sldId id="272"/>
            <p14:sldId id="273"/>
            <p14:sldId id="274"/>
            <p14:sldId id="275"/>
            <p14:sldId id="267"/>
            <p14:sldId id="276"/>
            <p14:sldId id="25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17" autoAdjust="0"/>
  </p:normalViewPr>
  <p:slideViewPr>
    <p:cSldViewPr>
      <p:cViewPr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8C4FC-FDDF-41B1-A32D-BB7A8D04DDFD}" type="datetimeFigureOut">
              <a:rPr lang="ru-RU" smtClean="0"/>
              <a:t>21.04.2018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9A8F3-8643-409F-A405-B36768F0E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9A8F3-8643-409F-A405-B36768F0E5E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9A8F3-8643-409F-A405-B36768F0E5E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9A8F3-8643-409F-A405-B36768F0E5E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0133"/>
            <a:ext cx="8496944" cy="6217734"/>
          </a:xfrm>
          <a:prstGeom prst="rect">
            <a:avLst/>
          </a:prstGeom>
          <a:ln w="38100" cap="sq">
            <a:solidFill>
              <a:srgbClr val="006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chstrana.detkin-club.ru/images/custom_1/2sng1_58a0993dc6acc.png" TargetMode="External"/><Relationship Id="rId3" Type="http://schemas.openxmlformats.org/officeDocument/2006/relationships/hyperlink" Target="http://metodsovet.su/logo.gif" TargetMode="External"/><Relationship Id="rId7" Type="http://schemas.openxmlformats.org/officeDocument/2006/relationships/hyperlink" Target="http://fb.ru/article/181695/narodnyie-vesennie-primetyi" TargetMode="External"/><Relationship Id="rId2" Type="http://schemas.openxmlformats.org/officeDocument/2006/relationships/hyperlink" Target="https://www.publicdomainpictures.net/pictures/20000/velka/fresh-spring-background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mallbay.ru/images7/ostrouhov_04.jpg" TargetMode="External"/><Relationship Id="rId11" Type="http://schemas.openxmlformats.org/officeDocument/2006/relationships/hyperlink" Target="https://imgprx.livejournal.net/f7197e5f1520729cb5cace32aae79a50a0191a76/eNe_y6I0k_ejp_NMxeHGKwm4pt4P_xG4-Q6jHVZwU5or2Jj3W-UJCpuEvSG0VkrQWUr3sVvVow6q5OZDMye3f2GJ1e6vsV_Vef30FwGCVP5WL4NjwrM7_5OU0bXQxf_F1nzagAIi4nU23DWLSQyFF9pCKUusgVSmXJaiIX5Ok_g" TargetMode="External"/><Relationship Id="rId5" Type="http://schemas.openxmlformats.org/officeDocument/2006/relationships/hyperlink" Target="http://elohov.ru/wp-content/uploads/2014/07/%D1%82%D1%8E%D1%82%D1%87%D0%B5%D0%B2-2.jpg" TargetMode="External"/><Relationship Id="rId10" Type="http://schemas.openxmlformats.org/officeDocument/2006/relationships/hyperlink" Target="http://fb.ru/misc/i/gallery/17481/733757.jpg" TargetMode="External"/><Relationship Id="rId4" Type="http://schemas.openxmlformats.org/officeDocument/2006/relationships/hyperlink" Target="http://rupoem.ru/tyutchev/esche-v-polyax.aspx%20-%20&#1060;.&#1048;.&#1058;&#1102;&#1090;&#1095;&#1077;&#1074;" TargetMode="External"/><Relationship Id="rId9" Type="http://schemas.openxmlformats.org/officeDocument/2006/relationships/hyperlink" Target="https://t3.ftcdn.net/jpg/00/67/46/12/500_F_67461257_dZwwgbbD8dh3Ij7qxbYV6LudLBESPdms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mgprx.livejournal.net/fcc62e45993d567bdd1a75d0d031ad8a5a7eeae1/eNe_y6I0k_ejp_NMxeHGKwm4pt4P_xG4-Q6jHVZwU5or2Jj3W-UJCpuEvSG0VkrQWUr3sVvVow6q5OZDMye3f8EkNJvqCYbxoqgm4HZ4HJ2PV5pqV5W48jR-ZkQzXOcuiyqavD5kbyBASJDbRyj2IyyEY9NmwEpIfYiGPLYy7kE" TargetMode="External"/><Relationship Id="rId2" Type="http://schemas.openxmlformats.org/officeDocument/2006/relationships/hyperlink" Target="https://imgprx.livejournal.net/0dea8b29e137e7e46d7c56ec92f45cc05424f69a/eNe_y6I0k_ejp_NMxeHGKwm4pt4P_xG4-Q6jHVZwU5or2Jj3W-UJCpuEvSG0VkrQWUr3sVvVow6q5OZDMye3fykwkHDTmJBddlVnXFT9W11mzA0XL_Leh1rfcC-r9HkBqQYxtGzAhMZ3aVM8x2P7A6vSl26URQkv4e3aXyRqj8I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imgprx.livejournal.net/098dca7f6596e6fc147df651f51d624957f1291a/eNe_y6I0k_ejp_NMxeHGKwm4pt4P_xG4-Q6jHVZwU5or2Jj3W-UJCpuEvSG0VkrQWUr3sVvVow6q5OZDMye3f92-a_SG7LgctOjGqIo-JEjzcA4eLYj4Hi_5lQ9uOdIVT-TSY--Dh-SWBaIhbTekYSCv1z0bdgQL_L7URVKxqi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8" y="24208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Сетевой проект 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              «Полюбуйся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, Весна 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наступает»</a:t>
            </a:r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09120"/>
            <a:ext cx="8208912" cy="1752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Команда «Знатоки», учащиеся </a:t>
            </a:r>
            <a:r>
              <a:rPr lang="en-US" sz="2400" b="1" dirty="0" smtClean="0">
                <a:solidFill>
                  <a:srgbClr val="002060"/>
                </a:solidFill>
                <a:latin typeface="Cambria" pitchFamily="18" charset="0"/>
              </a:rPr>
              <a:t>6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-7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классов УКП «РДБ» ГОУ РК «Республиканский центр образования»                                                 г. Сыктывкара Республики Коми                                      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Руководитель </a:t>
            </a:r>
            <a:r>
              <a:rPr lang="ru-RU" sz="2400" b="1" dirty="0" err="1" smtClean="0">
                <a:solidFill>
                  <a:srgbClr val="002060"/>
                </a:solidFill>
                <a:latin typeface="Cambria" pitchFamily="18" charset="0"/>
              </a:rPr>
              <a:t>Стефанова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 Л. М. 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436" y="620688"/>
            <a:ext cx="13811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7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Весенние полотна И.И. Левитана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9914" y="5375300"/>
            <a:ext cx="3470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«Ранняя весна»</a:t>
            </a: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Cambria" pitchFamily="18" charset="0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1"/>
          <a:stretch/>
        </p:blipFill>
        <p:spPr>
          <a:xfrm>
            <a:off x="529857" y="1940490"/>
            <a:ext cx="4402183" cy="34155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76056" y="2235757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Весна.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Ранняя, радостная.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Приходит, оживает, радуется.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Все очень рады весне.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Радость.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32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Весенние полотна И.И. Левитана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0564" y="5373216"/>
            <a:ext cx="3470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«Первая зелень»</a:t>
            </a: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Cambria" pitchFamily="18" charset="0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4"/>
          <a:stretch/>
        </p:blipFill>
        <p:spPr>
          <a:xfrm>
            <a:off x="592196" y="1963543"/>
            <a:ext cx="4608512" cy="31602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64088" y="220486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1. Зелень.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2. Свежая, сочная.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3. Пробивается,                                радует, освежает.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4. Весной на деревьях появляются листья.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5. Пробуждение.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25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Весенние полотна И.И. Левитана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5044299"/>
            <a:ext cx="3470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«Март»</a:t>
            </a: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Cambria" pitchFamily="18" charset="0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"/>
          <a:stretch/>
        </p:blipFill>
        <p:spPr>
          <a:xfrm>
            <a:off x="611560" y="1628800"/>
            <a:ext cx="4320480" cy="34052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48064" y="1972495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1.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Март.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2.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Солнечный, тёплый.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3.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Согревает, радует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окрыляет.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4.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Март – первый месяц весны.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5.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Красота.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42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Весенние полотна И.И. Левитана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0899" y="4990339"/>
            <a:ext cx="358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«Весна. Белая сирень»</a:t>
            </a: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Cambria" pitchFamily="18" charset="0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59580"/>
            <a:ext cx="4590825" cy="29338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20072" y="2188932"/>
            <a:ext cx="4716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1.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Сирень.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2.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Белая, цветущая.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3.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Удивляет, украшает, расцветает.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4.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Весна – прекрасное                      время года.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5.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Счастье.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5</a:t>
            </a:r>
            <a:r>
              <a:rPr lang="en-US" sz="3600" b="1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 «Весна глазами детей»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37646"/>
            <a:ext cx="4032448" cy="28731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259632" y="6051399"/>
            <a:ext cx="2703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Данилов </a:t>
            </a:r>
            <a:r>
              <a:rPr lang="ru-RU" b="1" dirty="0" smtClean="0">
                <a:solidFill>
                  <a:srgbClr val="002060"/>
                </a:solidFill>
              </a:rPr>
              <a:t>Данила, 7 класс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600" y="1781451"/>
            <a:ext cx="3979856" cy="28294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580112" y="4708699"/>
            <a:ext cx="2564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Рочев Дмитрий, </a:t>
            </a:r>
            <a:r>
              <a:rPr lang="ru-RU" b="1" dirty="0" smtClean="0">
                <a:solidFill>
                  <a:srgbClr val="002060"/>
                </a:solidFill>
              </a:rPr>
              <a:t>7 </a:t>
            </a:r>
            <a:r>
              <a:rPr lang="ru-RU" b="1" dirty="0">
                <a:solidFill>
                  <a:srgbClr val="002060"/>
                </a:solidFill>
              </a:rPr>
              <a:t>класс</a:t>
            </a:r>
          </a:p>
        </p:txBody>
      </p:sp>
    </p:spTree>
    <p:extLst>
      <p:ext uri="{BB962C8B-B14F-4D97-AF65-F5344CB8AC3E}">
        <p14:creationId xmlns:p14="http://schemas.microsoft.com/office/powerpoint/2010/main" val="13922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5</a:t>
            </a:r>
            <a:r>
              <a:rPr lang="en-US" sz="3600" b="1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 «Весна глазами детей»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85" y="2110008"/>
            <a:ext cx="4132404" cy="33704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267564" y="5593519"/>
            <a:ext cx="3285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Зенковская</a:t>
            </a:r>
            <a:r>
              <a:rPr lang="ru-RU" b="1" dirty="0">
                <a:solidFill>
                  <a:srgbClr val="002060"/>
                </a:solidFill>
              </a:rPr>
              <a:t> Маргарита, 6 класс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386" y="1691424"/>
            <a:ext cx="3172842" cy="44101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868144" y="6103395"/>
            <a:ext cx="2358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Титова Алина, </a:t>
            </a:r>
            <a:r>
              <a:rPr lang="ru-RU" b="1" dirty="0" smtClean="0">
                <a:solidFill>
                  <a:srgbClr val="002060"/>
                </a:solidFill>
              </a:rPr>
              <a:t>6 </a:t>
            </a:r>
            <a:r>
              <a:rPr lang="ru-RU" b="1" dirty="0">
                <a:solidFill>
                  <a:srgbClr val="002060"/>
                </a:solidFill>
              </a:rPr>
              <a:t>класс</a:t>
            </a:r>
          </a:p>
        </p:txBody>
      </p:sp>
    </p:spTree>
    <p:extLst>
      <p:ext uri="{BB962C8B-B14F-4D97-AF65-F5344CB8AC3E}">
        <p14:creationId xmlns:p14="http://schemas.microsoft.com/office/powerpoint/2010/main" val="69733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56992"/>
            <a:ext cx="8424936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Использованные источники: </a:t>
            </a:r>
            <a: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</a:br>
            <a: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</a:br>
            <a:r>
              <a:rPr lang="en-US" sz="1800" b="1" dirty="0" smtClean="0">
                <a:latin typeface="Cambria" pitchFamily="18" charset="0"/>
                <a:hlinkClick r:id="rId2"/>
              </a:rPr>
              <a:t>https</a:t>
            </a:r>
            <a:r>
              <a:rPr lang="en-US" sz="1800" b="1" dirty="0">
                <a:latin typeface="Cambria" pitchFamily="18" charset="0"/>
                <a:hlinkClick r:id="rId2"/>
              </a:rPr>
              <a:t>://</a:t>
            </a:r>
            <a:r>
              <a:rPr lang="en-US" sz="1800" b="1" dirty="0" smtClean="0">
                <a:latin typeface="Cambria" pitchFamily="18" charset="0"/>
                <a:hlinkClick r:id="rId2"/>
              </a:rPr>
              <a:t>www.publicdomainpictures.net/pictures/20000/velka/fresh-spring-background.jpg</a:t>
            </a:r>
            <a:r>
              <a:rPr lang="ru-RU" sz="1800" b="1" dirty="0" smtClean="0">
                <a:latin typeface="Cambria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- фон для презентации 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3"/>
              </a:rPr>
              <a:t>http://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3"/>
              </a:rPr>
              <a:t>metodsovet.su/logo.gif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логотип портала «</a:t>
            </a:r>
            <a:r>
              <a:rPr lang="ru-RU" sz="1800" b="1" dirty="0" err="1" smtClean="0">
                <a:solidFill>
                  <a:srgbClr val="002060"/>
                </a:solidFill>
                <a:latin typeface="Cambria" pitchFamily="18" charset="0"/>
              </a:rPr>
              <a:t>Методсовет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»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4"/>
              </a:rPr>
              <a:t>http://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rupoem.ru/tyutchev/esche-v-polyax.aspx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 – 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Ф.И. Тютчев «Весенние воды»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5"/>
              </a:rPr>
              <a:t>http://elohov.ru/wp-content/uploads/2014/07/%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5"/>
              </a:rPr>
              <a:t>D1%82%D1%8E%D1%82%D1%87%D0%B5%D0%B2-2.jpg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– портрет Ф.И. Тютчева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6"/>
              </a:rPr>
              <a:t>http://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6"/>
              </a:rPr>
              <a:t>smallbay.ru/images7/ostrouhov_04.jpg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И.С</a:t>
            </a:r>
            <a:r>
              <a:rPr lang="ru-RU" sz="1800" b="1" dirty="0">
                <a:solidFill>
                  <a:srgbClr val="002060"/>
                </a:solidFill>
                <a:latin typeface="Cambria" pitchFamily="18" charset="0"/>
              </a:rPr>
              <a:t>. Остроухов «Ранняя весна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»</a:t>
            </a:r>
            <a:r>
              <a:rPr lang="en-US" sz="1800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7"/>
              </a:rPr>
              <a:t>http://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7"/>
              </a:rPr>
              <a:t>fb.ru/article/181695/narodnyie-vesennie-primetyi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</a:rPr>
              <a:t> - 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Народные весенние приметы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8"/>
              </a:rPr>
              <a:t>http://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8"/>
              </a:rPr>
              <a:t>chstrana.detkin-club.ru/images/custom_1/2sng1_58a0993dc6acc.png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весна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9"/>
              </a:rPr>
              <a:t>https://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9"/>
              </a:rPr>
              <a:t>t3.ftcdn.net/jpg/00/67/46/12/500_F_67461257_dZwwgbbD8dh3Ij7qxbYV6LudLBESPdms.jpg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птичка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10"/>
              </a:rPr>
              <a:t>http://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10"/>
              </a:rPr>
              <a:t>fb.ru/misc/i/gallery/17481/733757.jpg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 </a:t>
            </a:r>
            <a:r>
              <a:rPr lang="ru-RU" sz="1800" b="1" dirty="0">
                <a:solidFill>
                  <a:srgbClr val="002060"/>
                </a:solidFill>
                <a:latin typeface="Cambria" pitchFamily="18" charset="0"/>
              </a:rPr>
              <a:t>И.И. Левитан «Большая вода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»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11"/>
              </a:rPr>
              <a:t>https://imgprx.livejournal.net/f7197e5f1520729cb5cace32aae79a50a0191a76/eNe_y6I0k_ejp_NMxeHGKwm4pt4P_xG4-Q6jHVZwU5or2Jj3W-UJCpuEvSG0VkrQWUr3sVvVow6q5OZDMye3f2GJ1e6vsV_Vef30FwGCVP5WL4NjwrM7_5OU0bXQxf_F1nzagAIi4nU23DWLSQyFF9pCKUusgVSmXJaiIX5Ok_g</a:t>
            </a:r>
            <a:r>
              <a:rPr lang="ru-RU" sz="1800" b="1" dirty="0">
                <a:solidFill>
                  <a:srgbClr val="002060"/>
                </a:solidFill>
                <a:latin typeface="Cambria" pitchFamily="18" charset="0"/>
              </a:rPr>
              <a:t>  - И.И. Левитан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</a:rPr>
              <a:t> </a:t>
            </a:r>
            <a:endParaRPr lang="ru-RU" sz="27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16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04864"/>
            <a:ext cx="828092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Использованные источники:</a:t>
            </a:r>
            <a: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</a:br>
            <a: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800" b="1" dirty="0" smtClean="0">
                <a:solidFill>
                  <a:srgbClr val="C00000"/>
                </a:solidFill>
                <a:latin typeface="Cambria" pitchFamily="18" charset="0"/>
              </a:rPr>
            </a:b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2"/>
              </a:rPr>
              <a:t>https</a:t>
            </a: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2"/>
              </a:rPr>
              <a:t>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2"/>
              </a:rPr>
              <a:t>imgprx.livejournal.net/0dea8b29e137e7e46d7c56ec92f45cc05424f69a/eNe_y6I0k_ejp_NMxeHGKwm4pt4P_xG4-Q6jHVZwU5or2Jj3W-UJCpuEvSG0VkrQWUr3sVvVow6q5OZDMye3fykwkHDTmJBddlVnXFT9W11mzA0XL_Leh1rfcC-r9HkBqQYxtGzAhMZ3aVM8x2P7A6vSl26URQkv4e3aXyRqj8I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И.И. Левитан «Первая зелень»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3"/>
              </a:rPr>
              <a:t>https://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3"/>
              </a:rPr>
              <a:t>imgprx.livejournal.net/fcc62e45993d567bdd1a75d0d031ad8a5a7eeae1/eNe_y6I0k_ejp_NMxeHGKwm4pt4P_xG4-Q6jHVZwU5or2Jj3W-UJCpuEvSG0VkrQWUr3sVvVow6q5OZDMye3f8EkNJvqCYbxoqgm4HZ4HJ2PV5pqV5W48jR-ZkQzXOcuiyqavD5kbyBASJDbRyj2IyyEY9NmwEpIfYiGPLYy7kE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И.И. Левитан «Март»</a:t>
            </a:r>
            <a:b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en-US" sz="1800" b="1" dirty="0">
                <a:solidFill>
                  <a:srgbClr val="002060"/>
                </a:solidFill>
                <a:latin typeface="Cambria" pitchFamily="18" charset="0"/>
                <a:hlinkClick r:id="rId4"/>
              </a:rPr>
              <a:t>https://imgprx.livejournal.net/098dca7f6596e6fc147df651f51d624957f1291a/eNe_y6I0k_ejp_NMxeHGKwm4pt4P_xG4-Q6jHVZwU5or2Jj3W-UJCpuEvSG0VkrQWUr3sVvVow6q5OZDMye3f92-a_SG7LgctOjGqIo-JEjzcA4eLYj4Hi_5lQ9uOdIVT-TSY--</a:t>
            </a:r>
            <a:r>
              <a:rPr lang="en-US" sz="1800" b="1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Dh-SWBaIhbTekYSCv1z0bdgQL_L7URVKxqiw</a:t>
            </a:r>
            <a:r>
              <a:rPr lang="ru-RU" sz="1800" b="1" dirty="0" smtClean="0">
                <a:solidFill>
                  <a:srgbClr val="002060"/>
                </a:solidFill>
                <a:latin typeface="Cambria" pitchFamily="18" charset="0"/>
              </a:rPr>
              <a:t> -                    И.И. Левитан «Весна. Белая сирень» </a:t>
            </a:r>
            <a:r>
              <a:rPr lang="ru-RU" sz="1800" b="1" dirty="0">
                <a:solidFill>
                  <a:srgbClr val="002060"/>
                </a:solidFill>
              </a:rPr>
              <a:t/>
            </a:r>
            <a:br>
              <a:rPr lang="ru-RU" sz="1800" b="1" dirty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 </a:t>
            </a:r>
            <a:endParaRPr lang="ru-RU" sz="18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3"/>
            <a:ext cx="7920880" cy="108012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1</a:t>
            </a:r>
            <a:r>
              <a:rPr lang="en-US" sz="3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 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</a:rPr>
              <a:t>«</a:t>
            </a:r>
            <a:r>
              <a:rPr lang="ru-RU" sz="3600" b="1" dirty="0">
                <a:solidFill>
                  <a:srgbClr val="C00000"/>
                </a:solidFill>
                <a:latin typeface="Cambria" panose="02040503050406030204" pitchFamily="18" charset="0"/>
              </a:rPr>
              <a:t>Весна-красна»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6" t="33894" r="56919" b="19375"/>
          <a:stretch/>
        </p:blipFill>
        <p:spPr bwMode="auto">
          <a:xfrm>
            <a:off x="1956832" y="1498209"/>
            <a:ext cx="5256584" cy="47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40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3"/>
            <a:ext cx="8352928" cy="7200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2</a:t>
            </a:r>
            <a:r>
              <a:rPr lang="en-US" sz="3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 «</a:t>
            </a:r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Полюбуйся, Весна наступает…»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1196752"/>
            <a:ext cx="47525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            Весенние воды</a:t>
            </a:r>
          </a:p>
          <a:p>
            <a:pPr algn="ctr"/>
            <a:endParaRPr lang="ru-RU" sz="800" b="1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Ещё в полях белеет снег,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А воды уж весной шумят —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Бегут и будят сонный брег,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Бегут, и блещут, и гласят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...</a:t>
            </a:r>
            <a:endParaRPr lang="ru-RU" sz="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endParaRPr lang="ru-RU" sz="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Они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гласят во все концы: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«Весна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идёт, весна идёт,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Мы молодой весны гонцы,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Она нас выслала вперёд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!»</a:t>
            </a:r>
          </a:p>
          <a:p>
            <a:endParaRPr lang="ru-RU" sz="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Весна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идёт, весна идёт!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И тихих, тёплых майских дней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Румяный, светлый хоровод</a:t>
            </a:r>
            <a:br>
              <a:rPr lang="ru-RU" sz="24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Толпится весело за ней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" t="5201" r="3266" b="2091"/>
          <a:stretch/>
        </p:blipFill>
        <p:spPr>
          <a:xfrm>
            <a:off x="708795" y="1896087"/>
            <a:ext cx="2942360" cy="35887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7917" y="5484874"/>
            <a:ext cx="2942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Фёдор Иванович Тютчев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524056" y="615493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2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846585"/>
            <a:ext cx="3496889" cy="45017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0482" y="5348327"/>
            <a:ext cx="35272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И.С. Остроухов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</a:rPr>
              <a:t>«Ранняя весна»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3967" y="620688"/>
            <a:ext cx="437962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Стихотворение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«Весенние воды» Ф. И. Тютчев написал в 1830 году, во время своего пребывания в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Германии.     Тема этого стихотворения - описание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ранней весны, когда «еще в полях белеет снег», поры пробуждения природы от зимнего  сна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Композиция стихотворения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состоит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 из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2 частей: </a:t>
            </a:r>
          </a:p>
          <a:p>
            <a:pPr algn="just"/>
            <a:r>
              <a:rPr lang="en-US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I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часть - описание еще не проснувшейся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земли; </a:t>
            </a:r>
            <a:endParaRPr lang="ru-RU" sz="2400" b="1" dirty="0">
              <a:solidFill>
                <a:srgbClr val="002060"/>
              </a:solidFill>
              <a:latin typeface="Cambria" pitchFamily="18" charset="0"/>
              <a:ea typeface="Cambria Math" pitchFamily="18" charset="0"/>
            </a:endParaRPr>
          </a:p>
          <a:p>
            <a:pPr algn="just"/>
            <a:r>
              <a:rPr lang="en-US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II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часть - ожидание майских дней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 Math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Cambria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88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820891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Изобразительно-выразительные средства:</a:t>
            </a:r>
          </a:p>
          <a:p>
            <a:pPr algn="ctr"/>
            <a:endParaRPr lang="ru-RU" sz="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endParaRPr lang="ru-RU" sz="800" b="1" dirty="0">
              <a:solidFill>
                <a:srgbClr val="C00000"/>
              </a:solidFill>
              <a:latin typeface="Cambria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эпитеты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«румяный, светлый хоровод»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 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«молодой весны»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 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«тихих, теплых майских дней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»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);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метафоры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хоровод дней, сонный брег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); 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олицетворения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«весна идет»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 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«они гласят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»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);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повторы (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«весна идёт»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);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аллитерация (глухие 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[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ш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]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[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с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]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помогают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«услышать» бегущие потоки воды, а аллитерация звонких звуков 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[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б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]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[</a:t>
            </a:r>
            <a:r>
              <a:rPr lang="ru-RU" sz="2400" b="1" dirty="0" err="1">
                <a:solidFill>
                  <a:srgbClr val="002060"/>
                </a:solidFill>
                <a:latin typeface="Cambria" pitchFamily="18" charset="0"/>
              </a:rPr>
              <a:t>бл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]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[</a:t>
            </a:r>
            <a:r>
              <a:rPr lang="ru-RU" sz="2400" b="1" dirty="0" err="1">
                <a:solidFill>
                  <a:srgbClr val="002060"/>
                </a:solidFill>
                <a:latin typeface="Cambria" pitchFamily="18" charset="0"/>
              </a:rPr>
              <a:t>гл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]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 подчеркивает стремительность наступления </a:t>
            </a:r>
            <a:r>
              <a:rPr lang="ru-RU" sz="2400" b="1" smtClean="0">
                <a:solidFill>
                  <a:srgbClr val="002060"/>
                </a:solidFill>
                <a:latin typeface="Cambria" pitchFamily="18" charset="0"/>
              </a:rPr>
              <a:t>весны).</a:t>
            </a:r>
            <a:endParaRPr lang="ru-RU" sz="24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26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6144" y="620688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Стихотворение написано четырехстопным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 ямбом с перекрестной рифмовкой.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Произведение наполнено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динамикой. Передача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движения осуществляется с помощью повторов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слов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и насыщенности зарисовки глаголами (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шумят, бегут и будят, бегут и блещут, гласят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). </a:t>
            </a:r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Ощущение скорой победы весны передается с помощью нарастания интонации в конце строк и использования трёх восклицательных знаков в 12 строках стихотворения.</a:t>
            </a:r>
            <a:endParaRPr lang="ru-RU" sz="2400" b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11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2040351"/>
            <a:ext cx="5586326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3</a:t>
            </a:r>
            <a:r>
              <a:rPr lang="en-US" sz="3600" b="1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 «Интересный факт»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3561" y="3193067"/>
            <a:ext cx="8064896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Народные приметы о весне:</a:t>
            </a:r>
          </a:p>
          <a:p>
            <a:endParaRPr lang="ru-RU" sz="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- Если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воробьи громко чирикают – к потеплению. </a:t>
            </a:r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- Поздняя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весна – хорошее лето. </a:t>
            </a:r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- Если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март сухой, апрель сырой, май холодный – это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к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богатому урожаю. </a:t>
            </a:r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- Длинные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сосульки - к долгой весне.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- Гром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ранней весной - перед холодом. 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0648"/>
            <a:ext cx="4876397" cy="35780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 r="59072" b="38360"/>
          <a:stretch/>
        </p:blipFill>
        <p:spPr>
          <a:xfrm>
            <a:off x="2699792" y="890957"/>
            <a:ext cx="1186313" cy="1133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 r="59072" b="38360"/>
          <a:stretch/>
        </p:blipFill>
        <p:spPr>
          <a:xfrm flipH="1">
            <a:off x="5940152" y="2420888"/>
            <a:ext cx="1296144" cy="11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4</a:t>
            </a:r>
            <a:r>
              <a:rPr lang="en-US" sz="3600" b="1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 «Весна в искусстве»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1484784"/>
            <a:ext cx="49685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Исаак Ильич Левитан очень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любил весну. Он писал голубеющий, тающий мартовский снег, едва тронутый первым дыханием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весны, весеннюю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яркую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зелень, 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разливы широких русских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рек…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Каждой своей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картиной Левитан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и после своей смерти говорит то, что неоднократно, волнуясь, повторял при жизни: «Какая всюду нас окружает красота! Какое величие!..»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0" r="27060"/>
          <a:stretch/>
        </p:blipFill>
        <p:spPr>
          <a:xfrm>
            <a:off x="539552" y="1772816"/>
            <a:ext cx="3097377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36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Весенние полотна И.И. Левитана</a:t>
            </a:r>
            <a:endParaRPr lang="ru-RU" sz="36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72971"/>
            <a:ext cx="3470504" cy="45578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9013" y="5930857"/>
            <a:ext cx="3470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«Большая вода»</a:t>
            </a:r>
            <a:br>
              <a:rPr lang="ru-RU" sz="2400" b="1" dirty="0">
                <a:solidFill>
                  <a:srgbClr val="C00000"/>
                </a:solidFill>
                <a:latin typeface="Cambria" pitchFamily="18" charset="0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93668" y="235925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Весна.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Долгожданная, тёплая.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Тает, журчит, бежит.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Весной пробуждается вся природа.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Половодье.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710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494</Words>
  <Application>Microsoft Office PowerPoint</Application>
  <PresentationFormat>Экран (4:3)</PresentationFormat>
  <Paragraphs>87</Paragraphs>
  <Slides>17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Сетевой проект                «Полюбуйся, Весна наступает» </vt:lpstr>
      <vt:lpstr>1. «Весна-красна»</vt:lpstr>
      <vt:lpstr>2. «Полюбуйся, Весна наступает…»</vt:lpstr>
      <vt:lpstr>Презентация PowerPoint</vt:lpstr>
      <vt:lpstr>Презентация PowerPoint</vt:lpstr>
      <vt:lpstr>Презентация PowerPoint</vt:lpstr>
      <vt:lpstr>3. «Интересный факт»</vt:lpstr>
      <vt:lpstr>4. «Весна в искусстве»</vt:lpstr>
      <vt:lpstr>Весенние полотна И.И. Левитана</vt:lpstr>
      <vt:lpstr>Весенние полотна И.И. Левитана</vt:lpstr>
      <vt:lpstr>Весенние полотна И.И. Левитана</vt:lpstr>
      <vt:lpstr>Весенние полотна И.И. Левитана</vt:lpstr>
      <vt:lpstr>Весенние полотна И.И. Левитана</vt:lpstr>
      <vt:lpstr>5. «Весна глазами детей»</vt:lpstr>
      <vt:lpstr>5. «Весна глазами детей»</vt:lpstr>
      <vt:lpstr>Использованные источники:   https://www.publicdomainpictures.net/pictures/20000/velka/fresh-spring-background.jpg - фон для презентации  http://metodsovet.su/logo.gif - логотип портала «Методсовет» http://rupoem.ru/tyutchev/esche-v-polyax.aspx –  Ф.И. Тютчев «Весенние воды» http://elohov.ru/wp-content/uploads/2014/07/%D1%82%D1%8E%D1%82%D1%87%D0%B5%D0%B2-2.jpg – портрет Ф.И. Тютчева http://smallbay.ru/images7/ostrouhov_04.jpg - И.С. Остроухов «Ранняя весна» http://fb.ru/article/181695/narodnyie-vesennie-primetyi - Народные весенние приметы http://chstrana.detkin-club.ru/images/custom_1/2sng1_58a0993dc6acc.png - весна https://t3.ftcdn.net/jpg/00/67/46/12/500_F_67461257_dZwwgbbD8dh3Ij7qxbYV6LudLBESPdms.jpg - птичка http://fb.ru/misc/i/gallery/17481/733757.jpg -  И.И. Левитан «Большая вода» https://imgprx.livejournal.net/f7197e5f1520729cb5cace32aae79a50a0191a76/eNe_y6I0k_ejp_NMxeHGKwm4pt4P_xG4-Q6jHVZwU5or2Jj3W-UJCpuEvSG0VkrQWUr3sVvVow6q5OZDMye3f2GJ1e6vsV_Vef30FwGCVP5WL4NjwrM7_5OU0bXQxf_F1nzagAIi4nU23DWLSQyFF9pCKUusgVSmXJaiIX5Ok_g  - И.И. Левитан       </vt:lpstr>
      <vt:lpstr>Использованные источники:  https://imgprx.livejournal.net/0dea8b29e137e7e46d7c56ec92f45cc05424f69a/eNe_y6I0k_ejp_NMxeHGKwm4pt4P_xG4-Q6jHVZwU5or2Jj3W-UJCpuEvSG0VkrQWUr3sVvVow6q5OZDMye3fykwkHDTmJBddlVnXFT9W11mzA0XL_Leh1rfcC-r9HkBqQYxtGzAhMZ3aVM8x2P7A6vSl26URQkv4e3aXyRqj8I - И.И. Левитан «Первая зелень» https://imgprx.livejournal.net/fcc62e45993d567bdd1a75d0d031ad8a5a7eeae1/eNe_y6I0k_ejp_NMxeHGKwm4pt4P_xG4-Q6jHVZwU5or2Jj3W-UJCpuEvSG0VkrQWUr3sVvVow6q5OZDMye3f8EkNJvqCYbxoqgm4HZ4HJ2PV5pqV5W48jR-ZkQzXOcuiyqavD5kbyBASJDbRyj2IyyEY9NmwEpIfYiGPLYy7kE - И.И. Левитан «Март» https://imgprx.livejournal.net/098dca7f6596e6fc147df651f51d624957f1291a/eNe_y6I0k_ejp_NMxeHGKwm4pt4P_xG4-Q6jHVZwU5or2Jj3W-UJCpuEvSG0VkrQWUr3sVvVow6q5OZDMye3f92-a_SG7LgctOjGqIo-JEjzcA4eLYj4Hi_5lQ9uOdIVT-TSY--Dh-SWBaIhbTekYSCv1z0bdgQL_L7URVKxqiw -                    И.И. Левитан «Весна. Белая сирень»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Сетевой проект                «Полюбуйся, Весна наступает» </dc:title>
  <dc:creator>Администратор</dc:creator>
  <cp:lastModifiedBy>Администратор</cp:lastModifiedBy>
  <cp:revision>24</cp:revision>
  <dcterms:created xsi:type="dcterms:W3CDTF">2018-04-18T18:12:02Z</dcterms:created>
  <dcterms:modified xsi:type="dcterms:W3CDTF">2018-04-21T12:37:06Z</dcterms:modified>
</cp:coreProperties>
</file>