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6" r:id="rId3"/>
    <p:sldId id="257" r:id="rId4"/>
    <p:sldId id="258" r:id="rId5"/>
    <p:sldId id="259" r:id="rId6"/>
    <p:sldId id="271" r:id="rId7"/>
    <p:sldId id="260" r:id="rId8"/>
    <p:sldId id="261" r:id="rId9"/>
    <p:sldId id="262" r:id="rId10"/>
    <p:sldId id="263" r:id="rId11"/>
    <p:sldId id="264" r:id="rId12"/>
    <p:sldId id="268" r:id="rId13"/>
    <p:sldId id="265" r:id="rId14"/>
    <p:sldId id="266" r:id="rId15"/>
    <p:sldId id="267" r:id="rId16"/>
    <p:sldId id="269" r:id="rId17"/>
    <p:sldId id="270" r:id="rId18"/>
    <p:sldId id="275" r:id="rId19"/>
    <p:sldId id="272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tr-ltd.com/wp-content/gallery/911-2-7-carrera-rs/27rs.jpg" TargetMode="External"/><Relationship Id="rId5" Type="http://schemas.openxmlformats.org/officeDocument/2006/relationships/image" Target="../media/image26.jpeg"/><Relationship Id="rId4" Type="http://schemas.openxmlformats.org/officeDocument/2006/relationships/hyperlink" Target="https://ru.wikipedia.org/wiki/Porsche_91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autobuy.ru/userfiles/museum/horsepower/10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ashi-avto.ru/ru/vaz/2107/&#1074;&#1072;&#1079;-2107%201985%20&#1075;&#1086;&#1076;.jpg" TargetMode="External"/><Relationship Id="rId5" Type="http://schemas.openxmlformats.org/officeDocument/2006/relationships/image" Target="../media/image28.jpeg"/><Relationship Id="rId4" Type="http://schemas.openxmlformats.org/officeDocument/2006/relationships/hyperlink" Target="https://ru.wikipedia.org/wiki/&#1042;&#1040;&#1047;-2107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s://ru.wikipedia.org/wiki/&#1057;&#1052;&#1047;_&#1057;1&#1051;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image" Target="../media/image30.jpeg"/><Relationship Id="rId4" Type="http://schemas.openxmlformats.org/officeDocument/2006/relationships/hyperlink" Target="https://data.cars.photo/bf/ec/9205f0db53ad/m/1217-smz-s-1l-opitniy-obrazec.jpg?34953056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autobuy.ru/userfiles/museum/horsepower/08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upload.wikimedia.org/wikipedia/commons/e/ec/Garford-Putilov_Naval_Uralets.jpg" TargetMode="External"/><Relationship Id="rId5" Type="http://schemas.openxmlformats.org/officeDocument/2006/relationships/image" Target="../media/image32.jpeg"/><Relationship Id="rId4" Type="http://schemas.openxmlformats.org/officeDocument/2006/relationships/hyperlink" Target="https://ru.wikipedia.org/wiki/&#1043;&#1072;&#1088;&#1092;&#1086;&#1088;&#1076;-&#1055;&#1091;&#1090;&#1080;&#1083;&#1086;&#1074;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autobuy.ru/userfiles/museum/horsepower/35.jpg" TargetMode="External"/><Relationship Id="rId7" Type="http://schemas.openxmlformats.org/officeDocument/2006/relationships/hyperlink" Target="https://yandex.ru/images/search?icolor=gray&amp;text=&#1052;&#1086;&#1090;&#1086;&#1094;&#1080;&#1082;&#1083;%20&#1042;&#1080;&#1082;&#1090;&#1086;&#1088;&#1080;&#1103;%20KR%209&amp;img_url=http://3reich.ru/Rarog/moto27.jpg&amp;pos=2&amp;rpt=simage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3reich.ru/Rarog/moto27.jpg" TargetMode="External"/><Relationship Id="rId5" Type="http://schemas.openxmlformats.org/officeDocument/2006/relationships/image" Target="../media/image34.jpeg"/><Relationship Id="rId4" Type="http://schemas.openxmlformats.org/officeDocument/2006/relationships/hyperlink" Target="https://en.wikipedia.org/wiki/Victoria_(motorcycle)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jawa-motor.ru/wp-content/uploads/2013/12/dnepr_mt10.jpg" TargetMode="External"/><Relationship Id="rId5" Type="http://schemas.openxmlformats.org/officeDocument/2006/relationships/hyperlink" Target="https://ru.wikipedia.org/wiki/&#1044;&#1085;&#1077;&#1087;&#1088;_(&#1084;&#1086;&#1090;&#1086;&#1094;&#1080;&#1082;&#1083;)" TargetMode="Externa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slide" Target="slide19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autobuy.ru/userfiles/museum/horsepower/16.jpg" TargetMode="External"/><Relationship Id="rId3" Type="http://schemas.openxmlformats.org/officeDocument/2006/relationships/image" Target="../media/image42.jpeg"/><Relationship Id="rId7" Type="http://schemas.openxmlformats.org/officeDocument/2006/relationships/hyperlink" Target="http://autobuy.ru/page/horsepower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utobuy.ru/userfiles/museum/horsepower/05.jpg" TargetMode="External"/><Relationship Id="rId5" Type="http://schemas.openxmlformats.org/officeDocument/2006/relationships/hyperlink" Target="http://autobuy.ru/userfiles/museum/horsepower/02.jpg" TargetMode="Externa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art16.ru/gallery2/d/99483-3/dsc05982.jpg" TargetMode="External"/><Relationship Id="rId13" Type="http://schemas.openxmlformats.org/officeDocument/2006/relationships/hyperlink" Target="http://vezdekultura.ru/files/articlesblockgallery/thumb1400/dsc_00591.jpg" TargetMode="External"/><Relationship Id="rId18" Type="http://schemas.openxmlformats.org/officeDocument/2006/relationships/hyperlink" Target="http://blog.edisonnation.com/wp-content/uploads/2017/09/WattSteamEngine.jpg" TargetMode="External"/><Relationship Id="rId26" Type="http://schemas.openxmlformats.org/officeDocument/2006/relationships/hyperlink" Target="http://www.ctr-ltd.com/wp-content/gallery/911-2-7-carrera-rs/27rs.jpg" TargetMode="External"/><Relationship Id="rId39" Type="http://schemas.openxmlformats.org/officeDocument/2006/relationships/slide" Target="slide12.xml"/><Relationship Id="rId3" Type="http://schemas.openxmlformats.org/officeDocument/2006/relationships/hyperlink" Target="http://www.osd.ru/ftproot/users/0014760/al0000368/0000001_big.jpg" TargetMode="External"/><Relationship Id="rId21" Type="http://schemas.openxmlformats.org/officeDocument/2006/relationships/hyperlink" Target="https://upload.wikimedia.org/wikipedia/commons/4/4d/ZiS-110-b-n-w.jpg" TargetMode="External"/><Relationship Id="rId34" Type="http://schemas.openxmlformats.org/officeDocument/2006/relationships/hyperlink" Target="http://jawa-motor.ru/wp-content/uploads/2013/12/dnepr_mt10.jpg" TargetMode="External"/><Relationship Id="rId7" Type="http://schemas.openxmlformats.org/officeDocument/2006/relationships/hyperlink" Target="https://mbou-nosh17.edumsko.ru/uploads/3000/2817/section/262987/IMAGES/muzej.jpg" TargetMode="External"/><Relationship Id="rId12" Type="http://schemas.openxmlformats.org/officeDocument/2006/relationships/hyperlink" Target="https://im0-tub-ru.yandex.net/i?id=174dc173102e944d9fb7eb698cfcf663-l&amp;n=13" TargetMode="External"/><Relationship Id="rId17" Type="http://schemas.openxmlformats.org/officeDocument/2006/relationships/hyperlink" Target="https://ru.citaty.net/media/authors/james-watt.jpeg" TargetMode="External"/><Relationship Id="rId25" Type="http://schemas.openxmlformats.org/officeDocument/2006/relationships/hyperlink" Target="http://www.mini-koleso.ru/images/photos/anmas_1s9h/feedback/234774.large.jpeg" TargetMode="External"/><Relationship Id="rId33" Type="http://schemas.openxmlformats.org/officeDocument/2006/relationships/hyperlink" Target="http://3reich.ru/Rarog/moto27.jpg" TargetMode="External"/><Relationship Id="rId38" Type="http://schemas.openxmlformats.org/officeDocument/2006/relationships/slide" Target="slide10.xml"/><Relationship Id="rId2" Type="http://schemas.openxmlformats.org/officeDocument/2006/relationships/hyperlink" Target="https://yandex.ru/images/search?p=2&amp;text=&#1074;&#1080;&#1088;&#1090;&#1091;&#1072;&#1083;&#1100;&#1085;&#1099;&#1081;%20&#1084;&#1091;&#1079;&#1077;&#1081;&amp;img_url=https://wiki-turizm.ru/uploads/countries/Croatia/Museum-Dubrovnik/Virtual-Museum-Visia_3.JPG&amp;pos=68&amp;rpt=simage" TargetMode="External"/><Relationship Id="rId16" Type="http://schemas.openxmlformats.org/officeDocument/2006/relationships/hyperlink" Target="http://cn15.nevsedoma.com.ua/photo/757/100_files/falabella.jpg" TargetMode="External"/><Relationship Id="rId20" Type="http://schemas.openxmlformats.org/officeDocument/2006/relationships/hyperlink" Target="http://www.comgun.ru/uploads/posts/2011-07/1311782607_3-rryor-110r-srssrr-1957-rirrr.jpg" TargetMode="External"/><Relationship Id="rId29" Type="http://schemas.openxmlformats.org/officeDocument/2006/relationships/hyperlink" Target="https://data.cars.photo/bf/ec/9205f0db53ad/m/1217-smz-s-1l-opitniy-obrazec.jpg?34953056" TargetMode="External"/><Relationship Id="rId41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34.static.darudar.org/s1024/01/01/08/3d/083dcaa95b97837e5d8d52de288a544302a7e8da.JPG" TargetMode="External"/><Relationship Id="rId11" Type="http://schemas.openxmlformats.org/officeDocument/2006/relationships/hyperlink" Target="https://files.vm.ru/photo/vecherka/2014/06/doc6flq17qgdx5qagv2o3k_800_480.jpg" TargetMode="External"/><Relationship Id="rId24" Type="http://schemas.openxmlformats.org/officeDocument/2006/relationships/hyperlink" Target="https://pics.livejournal.com/avtoliteratura/pic/000q1p94/s640x480" TargetMode="External"/><Relationship Id="rId32" Type="http://schemas.openxmlformats.org/officeDocument/2006/relationships/hyperlink" Target="http://autobuy.ru/userfiles/museum/horsepower/35.jpg" TargetMode="External"/><Relationship Id="rId37" Type="http://schemas.openxmlformats.org/officeDocument/2006/relationships/hyperlink" Target="http://autobuy.ru/userfiles/museum/horsepower/16.jpg" TargetMode="External"/><Relationship Id="rId40" Type="http://schemas.openxmlformats.org/officeDocument/2006/relationships/slide" Target="slide15.xml"/><Relationship Id="rId5" Type="http://schemas.openxmlformats.org/officeDocument/2006/relationships/hyperlink" Target="https://for-travels.ru/wp-content/uploads/2017/06/mihailovskii-dvorec.jpg" TargetMode="External"/><Relationship Id="rId15" Type="http://schemas.openxmlformats.org/officeDocument/2006/relationships/hyperlink" Target="http://www.comgun.ru/uploads/posts/2011-07/1311782522_1.jpg" TargetMode="External"/><Relationship Id="rId23" Type="http://schemas.openxmlformats.org/officeDocument/2006/relationships/hyperlink" Target="http://bmwpark.ru/attachments/Image/00011284_m.jpg?template=generic" TargetMode="External"/><Relationship Id="rId28" Type="http://schemas.openxmlformats.org/officeDocument/2006/relationships/hyperlink" Target="http://nashi-avto.ru/ru/vaz/2107/&#1074;&#1072;&#1079;-2107%201985%20&#1075;&#1086;&#1076;.jpg" TargetMode="External"/><Relationship Id="rId36" Type="http://schemas.openxmlformats.org/officeDocument/2006/relationships/hyperlink" Target="http://autobuy.ru/userfiles/museum/horsepower/05.jpg" TargetMode="External"/><Relationship Id="rId10" Type="http://schemas.openxmlformats.org/officeDocument/2006/relationships/hyperlink" Target="https://glavnayatema.com/wp-content/uploads/2016/03/&#1088;&#1077;&#1089;&#1090;&#1072;&#1074;&#1088;&#1072;&#1094;&#1080;&#1103;-&#1082;&#1072;&#1088;&#1090;&#1080;&#1085;-artsbureau.ru_.jpg" TargetMode="External"/><Relationship Id="rId19" Type="http://schemas.openxmlformats.org/officeDocument/2006/relationships/hyperlink" Target="https://pics.livejournal.com/avtoliteratura/pic/000pw6zx/s640x480" TargetMode="External"/><Relationship Id="rId31" Type="http://schemas.openxmlformats.org/officeDocument/2006/relationships/hyperlink" Target="https://upload.wikimedia.org/wikipedia/commons/e/ec/Garford-Putilov_Naval_Uralets.jpg" TargetMode="External"/><Relationship Id="rId4" Type="http://schemas.openxmlformats.org/officeDocument/2006/relationships/hyperlink" Target="https://wiki-turizm.ru/uploads/countries/Croatia/Museum-Dubrovnik/Virtual-Museum-Visia_3.JPG" TargetMode="External"/><Relationship Id="rId9" Type="http://schemas.openxmlformats.org/officeDocument/2006/relationships/hyperlink" Target="http://cn12.nevsedoma.com.ua/photo/161/4/gmoz0100.jpg" TargetMode="External"/><Relationship Id="rId14" Type="http://schemas.openxmlformats.org/officeDocument/2006/relationships/hyperlink" Target="http://www.museum.unn.ru/contfs/trip/img/excursion_04.jpg" TargetMode="External"/><Relationship Id="rId22" Type="http://schemas.openxmlformats.org/officeDocument/2006/relationships/hyperlink" Target="https://pics.livejournal.com/avtoliteratura/pic/000pz0zk/s640x480" TargetMode="External"/><Relationship Id="rId27" Type="http://schemas.openxmlformats.org/officeDocument/2006/relationships/hyperlink" Target="http://autobuy.ru/userfiles/museum/horsepower/10.jpg" TargetMode="External"/><Relationship Id="rId30" Type="http://schemas.openxmlformats.org/officeDocument/2006/relationships/hyperlink" Target="http://autobuy.ru/userfiles/museum/horsepower/08.jpg" TargetMode="External"/><Relationship Id="rId35" Type="http://schemas.openxmlformats.org/officeDocument/2006/relationships/hyperlink" Target="http://autobuy.ru/userfiles/museum/horsepower/02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://www.osd.ru/ftproot/users/0014760/al0000368/0000001_big.jpg" TargetMode="External"/><Relationship Id="rId7" Type="http://schemas.openxmlformats.org/officeDocument/2006/relationships/hyperlink" Target="http://img34.static.darudar.org/s1024/01/01/08/3d/083dcaa95b97837e5d8d52de288a544302a7e8da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hyperlink" Target="https://wiki-turizm.ru/uploads/countries/Croatia/Museum-Dubrovnik/Virtual-Museum-Visia_3.JPG" TargetMode="External"/><Relationship Id="rId4" Type="http://schemas.openxmlformats.org/officeDocument/2006/relationships/image" Target="../media/image3.jpeg"/><Relationship Id="rId9" Type="http://schemas.openxmlformats.org/officeDocument/2006/relationships/hyperlink" Target="https://for-travels.ru/wp-content/uploads/2017/06/mihailovskii-dvorec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ru.wikipedia.org/wiki/&#1051;&#1102;&#1082;&#1089;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43;&#1080;&#1075;&#1088;&#1086;&#1084;&#1077;&#1090;&#1088;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u.wikipedia.org/wiki/&#1058;&#1077;&#1088;&#1084;&#1086;&#1084;&#1077;&#1090;&#1088;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bou-nosh17.edumsko.ru/uploads/3000/2817/section/262987/IMAGES/muzej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useum.unn.ru/contfs/trip/img/excursion_04.jpg" TargetMode="External"/><Relationship Id="rId13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12" Type="http://schemas.openxmlformats.org/officeDocument/2006/relationships/hyperlink" Target="http://cn12.nevsedoma.com.ua/photo/161/4/gmoz0100.jpg" TargetMode="External"/><Relationship Id="rId2" Type="http://schemas.openxmlformats.org/officeDocument/2006/relationships/image" Target="../media/image7.jpeg"/><Relationship Id="rId16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vezdekultura.ru/files/articlesblockgallery/thumb1400/dsc_00591.jpg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9.jpeg"/><Relationship Id="rId15" Type="http://schemas.openxmlformats.org/officeDocument/2006/relationships/hyperlink" Target="https://im0-tub-ru.yandex.net/i?id=174dc173102e944d9fb7eb698cfcf663-l&amp;n=13" TargetMode="External"/><Relationship Id="rId10" Type="http://schemas.openxmlformats.org/officeDocument/2006/relationships/hyperlink" Target="https://files.vm.ru/photo/vecherka/2014/06/doc6flq17qgdx5qagv2o3k_800_480.jpg" TargetMode="External"/><Relationship Id="rId4" Type="http://schemas.openxmlformats.org/officeDocument/2006/relationships/hyperlink" Target="http://art16.ru/gallery2/d/99483-3/dsc05982.jpg" TargetMode="External"/><Relationship Id="rId9" Type="http://schemas.openxmlformats.org/officeDocument/2006/relationships/image" Target="../media/image11.jpeg"/><Relationship Id="rId14" Type="http://schemas.openxmlformats.org/officeDocument/2006/relationships/hyperlink" Target="https://glavnayatema.com/wp-content/uploads/2016/03/&#1088;&#1077;&#1089;&#1090;&#1072;&#1074;&#1088;&#1072;&#1094;&#1080;&#1103;-&#1082;&#1072;&#1088;&#1090;&#1080;&#1085;-artsbureau.ru_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gun.ru/uploads/posts/2011-07/1311782522_1.jpg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lass-fizika.ru/sila.html" TargetMode="External"/><Relationship Id="rId5" Type="http://schemas.openxmlformats.org/officeDocument/2006/relationships/hyperlink" Target="http://cn15.nevsedoma.com.ua/photo/757/100_files/falabella.jpg" TargetMode="Externa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class-fizika.ru/parwat.html" TargetMode="External"/><Relationship Id="rId3" Type="http://schemas.openxmlformats.org/officeDocument/2006/relationships/hyperlink" Target="https://ru.wikipedia.org/wiki/&#1059;&#1072;&#1090;&#1090;,_&#1044;&#1078;&#1077;&#1081;&#1084;&#1089;" TargetMode="External"/><Relationship Id="rId7" Type="http://schemas.openxmlformats.org/officeDocument/2006/relationships/hyperlink" Target="https://yandex.ru/images/search?text=&#1087;&#1072;&#1088;&#1086;&#1074;&#1072;&#1103;%20&#1084;&#1072;&#1096;&#1080;&#1085;&#1072;%20&#1076;&#1078;&#1077;&#1081;&#1084;&#1089;&#1072;%20&#1091;&#1072;&#1090;&#1090;&#1072;&amp;img_url=https://www.wykop.pl/cdn/c3201142/comment_xUICTJka00n0ZEl0MxPMCQFOcw9tgB9o.jpg&amp;pos=24&amp;rpt=simage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log.edisonnation.com/wp-content/uploads/2017/09/WattSteamEngine.jpg" TargetMode="External"/><Relationship Id="rId5" Type="http://schemas.openxmlformats.org/officeDocument/2006/relationships/hyperlink" Target="https://ru.citaty.net/media/authors/james-watt.jpeg" TargetMode="Externa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upload.wikimedia.org/wikipedia/commons/4/4d/ZiS-110-b-n-w.jpg" TargetMode="External"/><Relationship Id="rId3" Type="http://schemas.openxmlformats.org/officeDocument/2006/relationships/hyperlink" Target="https://ru.wikipedia.org/wiki/&#1047;&#1048;&#1057;-110" TargetMode="External"/><Relationship Id="rId7" Type="http://schemas.openxmlformats.org/officeDocument/2006/relationships/hyperlink" Target="https://pics.livejournal.com/avtoliteratura/pic/000pw6zx/s640x480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omgun.ru/uploads/posts/2011-07/1311782607_3-rryor-110r-srssrr-1957-rirrr.jpg" TargetMode="Externa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ics.livejournal.com/avtoliteratura/pic/000pz0zk/s640x480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mwpark.ru/attachments/Image/00011284_m.jpg?template=generic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s://en.wikipedia.org/wiki/BMW_326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ics.livejournal.com/avtoliteratura/pic/000q1p94/s640x480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ini-koleso.ru/images/photos/anmas_1s9h/feedback/234774.large.jpeg" TargetMode="External"/><Relationship Id="rId5" Type="http://schemas.openxmlformats.org/officeDocument/2006/relationships/image" Target="../media/image24.jpeg"/><Relationship Id="rId4" Type="http://schemas.openxmlformats.org/officeDocument/2006/relationships/hyperlink" Target="https://ru.wikipedia.org/wiki/&#1043;&#1040;&#1047;-&#1052;-20_&#171;&#1055;&#1086;&#1073;&#1077;&#1076;&#1072;&#187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08720"/>
            <a:ext cx="7772400" cy="1470025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  <a:latin typeface="Comic Sans MS" pitchFamily="66" charset="0"/>
              </a:rPr>
              <a:t>Виртуальная экскурсия</a:t>
            </a:r>
            <a:br>
              <a:rPr lang="ru-RU" i="1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i="1" dirty="0" smtClean="0">
                <a:solidFill>
                  <a:srgbClr val="002060"/>
                </a:solidFill>
                <a:latin typeface="Comic Sans MS" pitchFamily="66" charset="0"/>
              </a:rPr>
              <a:t> в музей</a:t>
            </a:r>
            <a:endParaRPr lang="ru-RU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924944"/>
            <a:ext cx="6984776" cy="144016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i="1" dirty="0" smtClean="0"/>
              <a:t>Подготовила</a:t>
            </a:r>
            <a:r>
              <a:rPr lang="ru-RU" sz="2000" dirty="0" smtClean="0"/>
              <a:t>: Болотина Елизавета Евгеньевна, </a:t>
            </a:r>
            <a:br>
              <a:rPr lang="ru-RU" sz="2000" dirty="0" smtClean="0"/>
            </a:br>
            <a:r>
              <a:rPr lang="ru-RU" sz="2000" dirty="0" smtClean="0"/>
              <a:t>учитель физики МБОУ «Средняя общеобразовательная школа №7 с углубленным изучением отдельных предметов»</a:t>
            </a:r>
            <a:br>
              <a:rPr lang="ru-RU" sz="2000" dirty="0" smtClean="0"/>
            </a:br>
            <a:r>
              <a:rPr lang="ru-RU" sz="2000" dirty="0" smtClean="0"/>
              <a:t> го Серпухов Московской области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556894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508104" y="332656"/>
            <a:ext cx="287258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" dirty="0" smtClean="0">
                <a:hlinkClick r:id="rId3" action="ppaction://hlinksldjump"/>
              </a:rPr>
              <a:t>24</a:t>
            </a:r>
            <a:endParaRPr lang="ru-RU" sz="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941168"/>
            <a:ext cx="3888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Шикарный спорткар </a:t>
            </a:r>
            <a:br>
              <a:rPr lang="ru-RU" dirty="0" smtClean="0"/>
            </a:br>
            <a:r>
              <a:rPr lang="ru-RU" dirty="0" err="1" smtClean="0">
                <a:hlinkClick r:id="rId4"/>
              </a:rPr>
              <a:t>Porsche</a:t>
            </a:r>
            <a:r>
              <a:rPr lang="ru-RU" dirty="0" smtClean="0">
                <a:hlinkClick r:id="rId4"/>
              </a:rPr>
              <a:t> 911 </a:t>
            </a:r>
            <a:r>
              <a:rPr lang="ru-RU" dirty="0" err="1" smtClean="0">
                <a:hlinkClick r:id="rId4"/>
              </a:rPr>
              <a:t>Carrera</a:t>
            </a:r>
            <a:r>
              <a:rPr lang="ru-RU" dirty="0" smtClean="0">
                <a:hlinkClick r:id="rId4"/>
              </a:rPr>
              <a:t> RS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 объемом двигателя 2687 см.куб. и мощностью 260 л.с. Выпускался с 1973 по 1974 гг.</a:t>
            </a:r>
            <a:endParaRPr lang="ru-RU" dirty="0"/>
          </a:p>
        </p:txBody>
      </p:sp>
      <p:pic>
        <p:nvPicPr>
          <p:cNvPr id="20484" name="Picture 4" descr="http://www.ctr-ltd.com/wp-content/gallery/911-2-7-carrera-rs/27r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789040"/>
            <a:ext cx="3920952" cy="290242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532440" y="3861048"/>
            <a:ext cx="360040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800" dirty="0" smtClean="0">
                <a:hlinkClick r:id="rId6"/>
              </a:rPr>
              <a:t>25.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autobuy.ru/userfiles/museum/horsepower/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5755336" cy="44644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580112" y="332656"/>
            <a:ext cx="338554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" dirty="0" smtClean="0">
                <a:hlinkClick r:id="rId3"/>
              </a:rPr>
              <a:t>26.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941168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А этот автомобиль </a:t>
            </a:r>
            <a:r>
              <a:rPr lang="ru-RU" dirty="0" smtClean="0">
                <a:hlinkClick r:id="rId4"/>
              </a:rPr>
              <a:t>ВАЗ-2107</a:t>
            </a:r>
            <a:r>
              <a:rPr lang="ru-RU" dirty="0" smtClean="0"/>
              <a:t> принадлежал президенту нашей страны Дмитрию Анатольевичу Медведеву до 2001 года.</a:t>
            </a:r>
            <a:endParaRPr lang="ru-RU" dirty="0"/>
          </a:p>
        </p:txBody>
      </p:sp>
      <p:pic>
        <p:nvPicPr>
          <p:cNvPr id="21508" name="Picture 4" descr="http://nashi-avto.ru/ru/vaz/2107/%D0%B2%D0%B0%D0%B7-2107%201985%20%D0%B3%D0%BE%D0%B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3356992"/>
            <a:ext cx="5313470" cy="33843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805446" y="3429000"/>
            <a:ext cx="287258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" dirty="0" smtClean="0">
                <a:hlinkClick r:id="rId6"/>
              </a:rPr>
              <a:t>27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93305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hlinkClick r:id="rId2"/>
              </a:rPr>
              <a:t>C1-Л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dirty="0" smtClean="0"/>
              <a:t>автомобиль трицикл для инвалидов. Выпускался он в 1952-1955 гг. на Серпуховском мотоциклетном заводе, имел 1-цилиндровый двигатель (123 см. куб.) и мощность 4 л.с. Максимальная скорость, которую можно было выжать из этой трехколесной мотоколяски, составляла всего 30 км/ч. </a:t>
            </a:r>
            <a:endParaRPr lang="ru-RU" dirty="0"/>
          </a:p>
        </p:txBody>
      </p:sp>
      <p:pic>
        <p:nvPicPr>
          <p:cNvPr id="25602" name="Picture 2" descr="https://data.cars.photo/bf/ec/9205f0db53ad/m/1217-smz-s-1l-opitniy-obrazec.jpg?349530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1380" y="4077072"/>
            <a:ext cx="4232620" cy="25922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711952" y="4149080"/>
            <a:ext cx="432048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800" dirty="0" smtClean="0">
                <a:hlinkClick r:id="rId4"/>
              </a:rPr>
              <a:t>29. </a:t>
            </a:r>
            <a:endParaRPr lang="ru-RU" sz="800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5" cstate="print"/>
          <a:srcRect b="11106"/>
          <a:stretch>
            <a:fillRect/>
          </a:stretch>
        </p:blipFill>
        <p:spPr bwMode="auto">
          <a:xfrm>
            <a:off x="323528" y="332656"/>
            <a:ext cx="540060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292080" y="476672"/>
            <a:ext cx="312906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" dirty="0" smtClean="0">
                <a:hlinkClick r:id="rId6" action="ppaction://hlinksldjump"/>
              </a:rPr>
              <a:t>28.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autobuy.ru/userfiles/museum/horsepower/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260648"/>
            <a:ext cx="5112569" cy="364453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4048" y="332656"/>
            <a:ext cx="287258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800" b="1" dirty="0" smtClean="0">
                <a:hlinkClick r:id="rId3"/>
              </a:rPr>
              <a:t>30</a:t>
            </a:r>
            <a:endParaRPr lang="ru-RU" sz="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861048"/>
            <a:ext cx="40324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hlinkClick r:id="rId4"/>
              </a:rPr>
              <a:t>Гарфорд-Путилов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— тяжёлый бронеавтомобиль, оборудованный пушками и пулеметами (1915—1916 гг. ). Скорость движения до 20 км/ч. Силовой установкой броневика служил бензиновый карбюраторный 4-цилиндровый двигатель с воздушным охлаждением мощностью 30 л.с. Было выпущено 48 таких машин, каждая из которых имела свое собственное имя.</a:t>
            </a:r>
            <a:endParaRPr lang="ru-RU" sz="1600" dirty="0"/>
          </a:p>
        </p:txBody>
      </p:sp>
      <p:pic>
        <p:nvPicPr>
          <p:cNvPr id="22532" name="Picture 4" descr="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46377" y="3717032"/>
            <a:ext cx="4897623" cy="2880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783960" y="3717032"/>
            <a:ext cx="360040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6"/>
              </a:rPr>
              <a:t>31. </a:t>
            </a:r>
            <a:endParaRPr lang="ru-RU" sz="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autobuy.ru/userfiles/museum/horsepower/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7"/>
            <a:ext cx="6381823" cy="42484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300192" y="404664"/>
            <a:ext cx="287258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800" b="1" dirty="0" smtClean="0">
                <a:hlinkClick r:id="rId3"/>
              </a:rPr>
              <a:t>32</a:t>
            </a:r>
            <a:endParaRPr lang="ru-RU" sz="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72514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hlinkClick r:id="rId4"/>
              </a:rPr>
              <a:t>Мотоцикл Виктория KR 9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1936-37 гг. выпуска. Модель имеет четырехтактный двухцилиндровый двигатель объемом 500 см.куб с клапанным механизмом IOE и мощностью 15 л.с. </a:t>
            </a:r>
            <a:endParaRPr lang="ru-RU" dirty="0"/>
          </a:p>
        </p:txBody>
      </p:sp>
      <p:pic>
        <p:nvPicPr>
          <p:cNvPr id="23556" name="Picture 4" descr="http://3reich.ru/Rarog/moto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8523" y="3717032"/>
            <a:ext cx="4305477" cy="295232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819456" y="3789040"/>
            <a:ext cx="324544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6"/>
              </a:rPr>
              <a:t>33.</a:t>
            </a:r>
            <a:r>
              <a:rPr lang="ru-RU" sz="800" b="1" dirty="0" smtClean="0">
                <a:hlinkClick r:id="rId7"/>
              </a:rPr>
              <a:t> </a:t>
            </a:r>
            <a:endParaRPr lang="ru-RU" sz="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jawa-motor.ru/wp-content/uploads/2013/12/dnepr_mt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429000"/>
            <a:ext cx="4219575" cy="3259833"/>
          </a:xfrm>
          <a:prstGeom prst="rect">
            <a:avLst/>
          </a:prstGeom>
          <a:noFill/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4824536" cy="361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788024" y="476672"/>
            <a:ext cx="312906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" dirty="0" smtClean="0">
                <a:hlinkClick r:id="rId4" action="ppaction://hlinksldjump"/>
              </a:rPr>
              <a:t>34.</a:t>
            </a:r>
            <a:endParaRPr lang="ru-RU" sz="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509120"/>
            <a:ext cx="3672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Всеобщий мотоцикл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hlinkClick r:id="rId5"/>
              </a:rPr>
              <a:t>Днепр-750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- его можно потрогать, посидеть на нем. Мощность двигателя 34 л. с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388424" y="3573016"/>
            <a:ext cx="432048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6"/>
              </a:rPr>
              <a:t>35. </a:t>
            </a:r>
            <a:endParaRPr lang="ru-RU" sz="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32656"/>
            <a:ext cx="396044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01008"/>
            <a:ext cx="4152473" cy="304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9" y="332657"/>
            <a:ext cx="4032448" cy="3024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995936" y="332656"/>
            <a:ext cx="312906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" dirty="0" smtClean="0">
                <a:hlinkClick r:id="rId5" action="ppaction://hlinksldjump"/>
              </a:rPr>
              <a:t>36.</a:t>
            </a:r>
            <a:endParaRPr lang="ru-RU" sz="800" dirty="0"/>
          </a:p>
        </p:txBody>
      </p:sp>
      <p:pic>
        <p:nvPicPr>
          <p:cNvPr id="26629" name="Picture 5" descr="Авто-мото музей &quot;Лошадиная сила&quot;. Часть 1. (40 фото)"/>
          <p:cNvPicPr>
            <a:picLocks noChangeAspect="1" noChangeArrowheads="1"/>
          </p:cNvPicPr>
          <p:nvPr/>
        </p:nvPicPr>
        <p:blipFill>
          <a:blip r:embed="rId6" cstate="print"/>
          <a:srcRect l="5281" r="16096"/>
          <a:stretch>
            <a:fillRect/>
          </a:stretch>
        </p:blipFill>
        <p:spPr bwMode="auto">
          <a:xfrm>
            <a:off x="395536" y="3501008"/>
            <a:ext cx="3888432" cy="306805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244408" y="332656"/>
            <a:ext cx="312906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" dirty="0" smtClean="0">
                <a:hlinkClick r:id="rId5" action="ppaction://hlinksldjump"/>
              </a:rPr>
              <a:t>37.</a:t>
            </a:r>
            <a:endParaRPr lang="ru-RU" sz="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3573016"/>
            <a:ext cx="312906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" dirty="0" smtClean="0">
                <a:hlinkClick r:id="rId5" action="ppaction://hlinksldjump"/>
              </a:rPr>
              <a:t>38.</a:t>
            </a:r>
            <a:endParaRPr lang="ru-RU" sz="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316416" y="3573016"/>
            <a:ext cx="312906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" dirty="0" smtClean="0">
                <a:hlinkClick r:id="rId5" action="ppaction://hlinksldjump"/>
              </a:rPr>
              <a:t>39.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autobuy.ru/userfiles/museum/horsepower/02.jpg"/>
          <p:cNvPicPr>
            <a:picLocks noChangeAspect="1" noChangeArrowheads="1"/>
          </p:cNvPicPr>
          <p:nvPr/>
        </p:nvPicPr>
        <p:blipFill>
          <a:blip r:embed="rId2" cstate="print"/>
          <a:srcRect b="5907"/>
          <a:stretch>
            <a:fillRect/>
          </a:stretch>
        </p:blipFill>
        <p:spPr bwMode="auto">
          <a:xfrm>
            <a:off x="827584" y="260648"/>
            <a:ext cx="7056784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6" name="Picture 8" descr="http://autobuy.ru/userfiles/museum/horsepower/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149080"/>
            <a:ext cx="3672408" cy="2561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http://autobuy.ru/userfiles/museum/horsepower/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140968"/>
            <a:ext cx="5011316" cy="3529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380312" y="332656"/>
            <a:ext cx="338554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" dirty="0" smtClean="0">
                <a:hlinkClick r:id="rId5"/>
              </a:rPr>
              <a:t>40.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4149080"/>
            <a:ext cx="338554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" dirty="0" smtClean="0">
                <a:hlinkClick r:id="rId6"/>
              </a:rPr>
              <a:t>41.</a:t>
            </a:r>
            <a:r>
              <a:rPr lang="ru-RU" sz="800" dirty="0" smtClean="0">
                <a:hlinkClick r:id="rId7"/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460432" y="3212976"/>
            <a:ext cx="338554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00" dirty="0" smtClean="0">
                <a:hlinkClick r:id="rId8"/>
              </a:rPr>
              <a:t>42.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996952"/>
            <a:ext cx="7128792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i="1" dirty="0" smtClean="0"/>
              <a:t>Домашнее задание:</a:t>
            </a:r>
          </a:p>
          <a:p>
            <a:r>
              <a:rPr lang="ru-RU" dirty="0" smtClean="0"/>
              <a:t>Дополните </a:t>
            </a:r>
            <a:r>
              <a:rPr lang="ru-RU" dirty="0" smtClean="0"/>
              <a:t>виртуальный музей </a:t>
            </a:r>
            <a:r>
              <a:rPr lang="ru-RU" dirty="0" smtClean="0"/>
              <a:t>«Лошадиная сила</a:t>
            </a:r>
            <a:r>
              <a:rPr lang="ru-RU" dirty="0" smtClean="0"/>
              <a:t>» своими открытиями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или создайте свой </a:t>
            </a:r>
            <a:r>
              <a:rPr lang="ru-RU" dirty="0" smtClean="0"/>
              <a:t>неповторимый проект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692696"/>
            <a:ext cx="7056784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Музей «Лошадиная </a:t>
            </a:r>
            <a:r>
              <a:rPr lang="ru-RU" sz="2800" b="1" i="1" dirty="0" smtClean="0"/>
              <a:t>сила» </a:t>
            </a:r>
            <a:r>
              <a:rPr lang="ru-RU" sz="2800" b="1" i="1" dirty="0" smtClean="0"/>
              <a:t>содержит </a:t>
            </a:r>
            <a:r>
              <a:rPr lang="ru-RU" sz="2800" b="1" i="1" dirty="0" smtClean="0"/>
              <a:t>огромное количество экспонатов. </a:t>
            </a:r>
            <a:br>
              <a:rPr lang="ru-RU" sz="2800" b="1" i="1" dirty="0" smtClean="0"/>
            </a:br>
            <a:r>
              <a:rPr lang="ru-RU" sz="2800" b="1" i="1" dirty="0" smtClean="0"/>
              <a:t>Советую вам </a:t>
            </a:r>
            <a:r>
              <a:rPr lang="ru-RU" sz="2800" b="1" i="1" dirty="0" smtClean="0"/>
              <a:t>посетить его </a:t>
            </a:r>
            <a:r>
              <a:rPr lang="ru-RU" sz="2800" b="1" i="1" dirty="0" smtClean="0"/>
              <a:t>в реальности! 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548680"/>
            <a:ext cx="8374203" cy="53860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28600" indent="-228600">
              <a:buFontTx/>
              <a:buAutoNum type="arabicPeriod"/>
            </a:pPr>
            <a:endParaRPr lang="ru-RU" sz="800" dirty="0" smtClean="0">
              <a:hlinkClick r:id="rId2"/>
            </a:endParaRPr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3"/>
              </a:rPr>
              <a:t>http://www.osd.ru/ftproot/users/0014760/al0000368/0000001_big.jpg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4"/>
              </a:rPr>
              <a:t>https://wiki-turizm.ru/uploads/countries/Croatia/Museum-Dubrovnik/Virtual-Museum-Visia_3.JPG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5"/>
              </a:rPr>
              <a:t>https://for-travels.ru/wp-content/uploads/2017/06/mihailovskii-dvorec.jpg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6"/>
              </a:rPr>
              <a:t>http://img34.static.darudar.org/s1024/01/01/08/3d/083dcaa95b97837e5d8d52de288a544302a7e8da.JPG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7"/>
              </a:rPr>
              <a:t>https://mbou-nosh17.edumsko.ru/uploads/3000/2817/section/262987/IMAGES/muzej.jpg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8"/>
              </a:rPr>
              <a:t>http://art16.ru/gallery2/d/99483-3/dsc05982.jpg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9"/>
              </a:rPr>
              <a:t>http://cn12.nevsedoma.com.ua/photo/161/4/gmoz0100.jpg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10"/>
              </a:rPr>
              <a:t>https://glavnayatema.com/wp-content/uploads/2016/03/</a:t>
            </a:r>
            <a:r>
              <a:rPr lang="ru-RU" sz="800" dirty="0" err="1" smtClean="0">
                <a:hlinkClick r:id="rId10"/>
              </a:rPr>
              <a:t>реставрация-картин</a:t>
            </a:r>
            <a:r>
              <a:rPr lang="ru-RU" sz="800" dirty="0" smtClean="0">
                <a:hlinkClick r:id="rId10"/>
              </a:rPr>
              <a:t>-</a:t>
            </a:r>
            <a:r>
              <a:rPr lang="en-US" sz="800" dirty="0" err="1" smtClean="0">
                <a:hlinkClick r:id="rId10"/>
              </a:rPr>
              <a:t>artsbureau.ru_.jpg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11"/>
              </a:rPr>
              <a:t>https://files.vm.ru/photo/vecherka/2014/06/doc6flq17qgdx5qagv2o3k_800_480.jpg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12"/>
              </a:rPr>
              <a:t>https://im0-tub-ru.yandex.net/i?id=174dc173102e944d9fb7eb698cfcf663-l&amp;n=13</a:t>
            </a:r>
            <a:endParaRPr lang="ru-RU" sz="800" dirty="0" smtClean="0">
              <a:hlinkClick r:id="rId13"/>
            </a:endParaRPr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13"/>
              </a:rPr>
              <a:t>http://vezdekultura.ru/files/articlesblockgallery/thumb1400/dsc_00591.jpg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14"/>
              </a:rPr>
              <a:t>http://www.museum.unn.ru/contfs/trip/img/excursion_04.jpg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15"/>
              </a:rPr>
              <a:t>http://www.comgun.ru/uploads/posts/2011-07/1311782522_1.jpg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16"/>
              </a:rPr>
              <a:t>http://cn15.nevsedoma.com.ua/photo/757/100_files/falabella.jpg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17"/>
              </a:rPr>
              <a:t>https://ru.citaty.net/media/authors/james-watt.jpeg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18"/>
              </a:rPr>
              <a:t>http://blog.edisonnation.com/wp-content/uploads/2017/09/WattSteamEngine.jpg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19"/>
              </a:rPr>
              <a:t>https://pics.livejournal.com/avtoliteratura/pic/000pw6zx/s640x480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20"/>
              </a:rPr>
              <a:t>http://www.comgun.ru/uploads/posts/2011-07/1311782607_3-rryor-110r-srssrr-1957-rirrr.jpg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21"/>
              </a:rPr>
              <a:t>https://</a:t>
            </a:r>
            <a:r>
              <a:rPr lang="en-US" sz="800" dirty="0" smtClean="0">
                <a:hlinkClick r:id="rId21"/>
              </a:rPr>
              <a:t>upload.wikimedia.org/wikipedia/commons/4/4d/ZiS-110-b-n-w.jpg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22"/>
              </a:rPr>
              <a:t>https</a:t>
            </a:r>
            <a:r>
              <a:rPr lang="en-US" sz="800" dirty="0" smtClean="0">
                <a:hlinkClick r:id="rId22"/>
              </a:rPr>
              <a:t>://</a:t>
            </a:r>
            <a:r>
              <a:rPr lang="en-US" sz="800" dirty="0" smtClean="0">
                <a:hlinkClick r:id="rId22"/>
              </a:rPr>
              <a:t>pics.livejournal.com/avtoliteratura/pic/000pz0zk/s640x480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23"/>
              </a:rPr>
              <a:t>http://</a:t>
            </a:r>
            <a:r>
              <a:rPr lang="en-US" sz="800" dirty="0" smtClean="0">
                <a:hlinkClick r:id="rId23"/>
              </a:rPr>
              <a:t>bmwpark.ru/attachments/Image/00011284_m.jpg?template=generic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24"/>
              </a:rPr>
              <a:t>https://</a:t>
            </a:r>
            <a:r>
              <a:rPr lang="en-US" sz="800" dirty="0" smtClean="0">
                <a:hlinkClick r:id="rId24"/>
              </a:rPr>
              <a:t>pics.livejournal.com/avtoliteratura/pic/000q1p94/s640x480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25"/>
              </a:rPr>
              <a:t>http://</a:t>
            </a:r>
            <a:r>
              <a:rPr lang="en-US" sz="800" dirty="0" smtClean="0">
                <a:hlinkClick r:id="rId25"/>
              </a:rPr>
              <a:t>www.mini-koleso.ru/images/photos/anmas_1s9h/feedback/234774.large.jpeg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ru-RU" sz="800" dirty="0" smtClean="0"/>
              <a:t>Фото из личного архива</a:t>
            </a:r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26"/>
              </a:rPr>
              <a:t>http://</a:t>
            </a:r>
            <a:r>
              <a:rPr lang="en-US" sz="800" dirty="0" smtClean="0">
                <a:hlinkClick r:id="rId26"/>
              </a:rPr>
              <a:t>www.ctr-ltd.com/wp-content/gallery/911-2-7-carrera-rs/27rs.jpg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27"/>
              </a:rPr>
              <a:t>http://</a:t>
            </a:r>
            <a:r>
              <a:rPr lang="en-US" sz="800" dirty="0" smtClean="0">
                <a:hlinkClick r:id="rId27"/>
              </a:rPr>
              <a:t>autobuy.ru/userfiles/museum/horsepower/10.jpg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28"/>
              </a:rPr>
              <a:t>http://nashi-avto.ru/ru/vaz/2107/</a:t>
            </a:r>
            <a:r>
              <a:rPr lang="ru-RU" sz="800" dirty="0" smtClean="0">
                <a:hlinkClick r:id="rId28"/>
              </a:rPr>
              <a:t>ваз-2107%201985%20год.</a:t>
            </a:r>
            <a:r>
              <a:rPr lang="en-US" sz="800" dirty="0" smtClean="0">
                <a:hlinkClick r:id="rId28"/>
              </a:rPr>
              <a:t>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ru-RU" sz="800" dirty="0" smtClean="0"/>
              <a:t>Фото из личного архива</a:t>
            </a:r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29"/>
              </a:rPr>
              <a:t>https://</a:t>
            </a:r>
            <a:r>
              <a:rPr lang="en-US" sz="800" dirty="0" smtClean="0">
                <a:hlinkClick r:id="rId29"/>
              </a:rPr>
              <a:t>data.cars.photo/bf/ec/9205f0db53ad/m/1217-smz-s-1l-opitniy-obrazec.jpg?34953056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30"/>
              </a:rPr>
              <a:t>http://</a:t>
            </a:r>
            <a:r>
              <a:rPr lang="en-US" sz="800" dirty="0" smtClean="0">
                <a:hlinkClick r:id="rId30"/>
              </a:rPr>
              <a:t>autobuy.ru/userfiles/museum/horsepower/08.jpg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31"/>
              </a:rPr>
              <a:t>https://</a:t>
            </a:r>
            <a:r>
              <a:rPr lang="en-US" sz="800" dirty="0" smtClean="0">
                <a:hlinkClick r:id="rId31"/>
              </a:rPr>
              <a:t>upload.wikimedia.org/wikipedia/commons/e/ec/Garford-Putilov_Naval_Uralets.jpg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32"/>
              </a:rPr>
              <a:t>http://</a:t>
            </a:r>
            <a:r>
              <a:rPr lang="en-US" sz="800" dirty="0" smtClean="0">
                <a:hlinkClick r:id="rId32"/>
              </a:rPr>
              <a:t>autobuy.ru/userfiles/museum/horsepower/35.jpg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33"/>
              </a:rPr>
              <a:t>http://</a:t>
            </a:r>
            <a:r>
              <a:rPr lang="en-US" sz="800" dirty="0" smtClean="0">
                <a:hlinkClick r:id="rId33"/>
              </a:rPr>
              <a:t>3reich.ru/Rarog/moto27.jpg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ru-RU" sz="800" dirty="0" smtClean="0"/>
              <a:t>Фото из личного архива</a:t>
            </a:r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34"/>
              </a:rPr>
              <a:t>http://</a:t>
            </a:r>
            <a:r>
              <a:rPr lang="en-US" sz="800" dirty="0" smtClean="0">
                <a:hlinkClick r:id="rId34"/>
              </a:rPr>
              <a:t>jawa-motor.ru/wp-content/uploads/2013/12/dnepr_mt10.jpg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ru-RU" sz="800" dirty="0" smtClean="0"/>
              <a:t>Фото из личного архива</a:t>
            </a:r>
          </a:p>
          <a:p>
            <a:pPr marL="228600" indent="-228600">
              <a:buFontTx/>
              <a:buAutoNum type="arabicPeriod"/>
            </a:pPr>
            <a:r>
              <a:rPr lang="ru-RU" sz="800" dirty="0" smtClean="0"/>
              <a:t>Фото из личного архива</a:t>
            </a:r>
          </a:p>
          <a:p>
            <a:pPr marL="228600" indent="-228600">
              <a:buFontTx/>
              <a:buAutoNum type="arabicPeriod"/>
            </a:pPr>
            <a:r>
              <a:rPr lang="ru-RU" sz="800" dirty="0" smtClean="0"/>
              <a:t>Фото из личного архива</a:t>
            </a:r>
          </a:p>
          <a:p>
            <a:pPr marL="228600" indent="-228600">
              <a:buFontTx/>
              <a:buAutoNum type="arabicPeriod"/>
            </a:pPr>
            <a:r>
              <a:rPr lang="ru-RU" sz="800" dirty="0" smtClean="0"/>
              <a:t>Фото из личного архива</a:t>
            </a:r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35"/>
              </a:rPr>
              <a:t>http://</a:t>
            </a:r>
            <a:r>
              <a:rPr lang="en-US" sz="800" dirty="0" smtClean="0">
                <a:hlinkClick r:id="rId35"/>
              </a:rPr>
              <a:t>autobuy.ru/userfiles/museum/horsepower/02.jpg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36"/>
              </a:rPr>
              <a:t>http://</a:t>
            </a:r>
            <a:r>
              <a:rPr lang="en-US" sz="800" dirty="0" smtClean="0">
                <a:hlinkClick r:id="rId36"/>
              </a:rPr>
              <a:t>autobuy.ru/userfiles/museum/horsepower/05.jpg</a:t>
            </a:r>
            <a:endParaRPr lang="ru-RU" sz="800" dirty="0" smtClean="0"/>
          </a:p>
          <a:p>
            <a:pPr marL="228600" indent="-228600">
              <a:buFontTx/>
              <a:buAutoNum type="arabicPeriod"/>
            </a:pPr>
            <a:r>
              <a:rPr lang="en-US" sz="800" dirty="0" smtClean="0">
                <a:hlinkClick r:id="rId37"/>
              </a:rPr>
              <a:t>http://</a:t>
            </a:r>
            <a:r>
              <a:rPr lang="en-US" sz="800" dirty="0" smtClean="0">
                <a:hlinkClick r:id="rId37"/>
              </a:rPr>
              <a:t>autobuy.ru/userfiles/museum/horsepower/16.jpg</a:t>
            </a:r>
            <a:endParaRPr lang="ru-RU" sz="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619672" y="188640"/>
            <a:ext cx="583264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Источники картинок:</a:t>
            </a:r>
            <a:endParaRPr lang="ru-RU" i="1" dirty="0"/>
          </a:p>
        </p:txBody>
      </p:sp>
      <p:sp>
        <p:nvSpPr>
          <p:cNvPr id="6" name="Управляющая кнопка: домой 5">
            <a:hlinkClick r:id="rId38" action="ppaction://hlinksldjump" highlightClick="1"/>
          </p:cNvPr>
          <p:cNvSpPr/>
          <p:nvPr/>
        </p:nvSpPr>
        <p:spPr>
          <a:xfrm>
            <a:off x="4139952" y="3501008"/>
            <a:ext cx="216024" cy="21602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9" action="ppaction://hlinksldjump" highlightClick="1"/>
          </p:cNvPr>
          <p:cNvSpPr/>
          <p:nvPr/>
        </p:nvSpPr>
        <p:spPr>
          <a:xfrm>
            <a:off x="3419872" y="3933056"/>
            <a:ext cx="216024" cy="21602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омой 9">
            <a:hlinkClick r:id="rId40" action="ppaction://hlinksldjump" highlightClick="1"/>
          </p:cNvPr>
          <p:cNvSpPr/>
          <p:nvPr/>
        </p:nvSpPr>
        <p:spPr>
          <a:xfrm>
            <a:off x="2267744" y="4653136"/>
            <a:ext cx="216024" cy="21602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rId41" action="ppaction://hlinksldjump" highlightClick="1"/>
          </p:cNvPr>
          <p:cNvSpPr/>
          <p:nvPr/>
        </p:nvSpPr>
        <p:spPr>
          <a:xfrm>
            <a:off x="1835696" y="5085184"/>
            <a:ext cx="216024" cy="2880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osd.ru/ftproot/users/0014760/al0000368/0000001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963988" cy="2638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851920" y="332656"/>
            <a:ext cx="288032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3"/>
              </a:rPr>
              <a:t>1.</a:t>
            </a:r>
            <a:endParaRPr lang="ru-RU" b="1" dirty="0"/>
          </a:p>
        </p:txBody>
      </p:sp>
      <p:pic>
        <p:nvPicPr>
          <p:cNvPr id="1032" name="Picture 8" descr="https://wiki-turizm.ru/uploads/countries/Croatia/Museum-Dubrovnik/Virtual-Museum-Visia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60648"/>
            <a:ext cx="4680520" cy="2633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8532440" y="332656"/>
            <a:ext cx="288032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5"/>
              </a:rPr>
              <a:t>2.</a:t>
            </a:r>
            <a:endParaRPr lang="ru-RU" b="1" dirty="0"/>
          </a:p>
        </p:txBody>
      </p:sp>
      <p:pic>
        <p:nvPicPr>
          <p:cNvPr id="1034" name="Picture 10" descr="http://img34.static.darudar.org/s1024/01/01/08/3d/083dcaa95b97837e5d8d52de288a544302a7e8d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924944"/>
            <a:ext cx="3528392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419872" y="2996952"/>
            <a:ext cx="288032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7"/>
              </a:rPr>
              <a:t>4.</a:t>
            </a:r>
            <a:endParaRPr lang="ru-RU" b="1" dirty="0"/>
          </a:p>
        </p:txBody>
      </p:sp>
      <p:pic>
        <p:nvPicPr>
          <p:cNvPr id="1030" name="Picture 6" descr="https://st-petersburg-tours.ru/uploads/images/pages/Russian_Museum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3684666"/>
            <a:ext cx="5635541" cy="2912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8532440" y="3789040"/>
            <a:ext cx="288032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9"/>
              </a:rPr>
              <a:t>3.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C00000"/>
                </a:solidFill>
                <a:latin typeface="+mj-lt"/>
              </a:rPr>
              <a:t>Важно помнить, что освещение </a:t>
            </a:r>
            <a:r>
              <a:rPr lang="ru-RU" sz="2400" b="1" u="sng" dirty="0" smtClean="0">
                <a:solidFill>
                  <a:srgbClr val="C00000"/>
                </a:solidFill>
                <a:latin typeface="+mj-lt"/>
              </a:rPr>
              <a:t>в </a:t>
            </a:r>
            <a:r>
              <a:rPr lang="ru-RU" sz="2400" b="1" u="sng" dirty="0" smtClean="0">
                <a:solidFill>
                  <a:srgbClr val="C00000"/>
                </a:solidFill>
                <a:latin typeface="+mj-lt"/>
              </a:rPr>
              <a:t>музеях:</a:t>
            </a:r>
            <a:endParaRPr lang="ru-RU" sz="2400" b="1" u="sng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3284984"/>
            <a:ext cx="4860032" cy="1754326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i="1" dirty="0" smtClean="0"/>
              <a:t>Каждый </a:t>
            </a:r>
            <a:r>
              <a:rPr lang="ru-RU" i="1" dirty="0" smtClean="0"/>
              <a:t>тип экспоната имеет свой уровень </a:t>
            </a:r>
            <a:r>
              <a:rPr lang="ru-RU" i="1" dirty="0" smtClean="0"/>
              <a:t>освещенности</a:t>
            </a:r>
            <a:r>
              <a:rPr lang="ru-RU" dirty="0" smtClean="0"/>
              <a:t>, например: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газетная бумага, ткани, акварели имеют максимальный уровень освещенности в </a:t>
            </a:r>
            <a:r>
              <a:rPr lang="ru-RU" b="1" dirty="0" smtClean="0"/>
              <a:t>50 лк</a:t>
            </a:r>
            <a:r>
              <a:rPr lang="ru-RU" dirty="0" smtClean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масляная </a:t>
            </a:r>
            <a:r>
              <a:rPr lang="ru-RU" dirty="0" smtClean="0"/>
              <a:t>живопись — </a:t>
            </a:r>
            <a:r>
              <a:rPr lang="ru-RU" b="1" dirty="0" smtClean="0"/>
              <a:t>150 </a:t>
            </a:r>
            <a:r>
              <a:rPr lang="ru-RU" b="1" dirty="0" smtClean="0"/>
              <a:t>лк</a:t>
            </a:r>
            <a:r>
              <a:rPr lang="ru-RU" dirty="0" smtClean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драгоценные </a:t>
            </a:r>
            <a:r>
              <a:rPr lang="ru-RU" dirty="0" smtClean="0"/>
              <a:t>камни и металлы— </a:t>
            </a:r>
            <a:r>
              <a:rPr lang="ru-RU" b="1" dirty="0" smtClean="0"/>
              <a:t>500 лк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052736"/>
            <a:ext cx="6120680" cy="2031325"/>
          </a:xfrm>
          <a:prstGeom prst="rect">
            <a:avLst/>
          </a:prstGeom>
          <a:effectLst>
            <a:glow rad="228600">
              <a:schemeClr val="accent5">
                <a:lumMod val="90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179388">
              <a:buClr>
                <a:srgbClr val="C00000"/>
              </a:buClr>
              <a:buFont typeface="Wingdings" pitchFamily="2" charset="2"/>
              <a:buChar char="ü"/>
            </a:pPr>
            <a:r>
              <a:rPr lang="ru-RU" dirty="0" smtClean="0">
                <a:latin typeface="+mj-lt"/>
              </a:rPr>
              <a:t> </a:t>
            </a:r>
            <a:r>
              <a:rPr lang="ru-RU" i="1" dirty="0" smtClean="0">
                <a:latin typeface="+mj-lt"/>
              </a:rPr>
              <a:t>проектируются в соответствии с  требования и нормам ГОСТ;</a:t>
            </a:r>
          </a:p>
          <a:p>
            <a:pPr indent="179388">
              <a:buClr>
                <a:srgbClr val="C00000"/>
              </a:buClr>
              <a:buFont typeface="Wingdings" pitchFamily="2" charset="2"/>
              <a:buChar char="ü"/>
            </a:pPr>
            <a:r>
              <a:rPr lang="ru-RU" i="1" dirty="0" smtClean="0">
                <a:latin typeface="+mj-lt"/>
              </a:rPr>
              <a:t> способствует созданию оптимальных условий восприятия  экспозиции человеческим глазом (нужно выгодно показать объекты и раскрыть пространство);</a:t>
            </a:r>
          </a:p>
          <a:p>
            <a:pPr indent="179388">
              <a:buClr>
                <a:srgbClr val="C00000"/>
              </a:buClr>
              <a:buFont typeface="Wingdings" pitchFamily="2" charset="2"/>
              <a:buChar char="ü"/>
            </a:pPr>
            <a:r>
              <a:rPr lang="ru-RU" i="1" dirty="0" smtClean="0">
                <a:latin typeface="+mj-lt"/>
              </a:rPr>
              <a:t>должно не допускают разрушение музейных ценностей  светом .</a:t>
            </a:r>
            <a:endParaRPr lang="ru-RU" i="1" dirty="0"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5661248"/>
            <a:ext cx="5463162" cy="584775"/>
          </a:xfrm>
          <a:prstGeom prst="rect">
            <a:avLst/>
          </a:prstGeom>
          <a:effectLst>
            <a:glow rad="139700">
              <a:schemeClr val="accent3">
                <a:lumMod val="8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 smtClean="0"/>
              <a:t>А знаете ли вы, </a:t>
            </a:r>
            <a:r>
              <a:rPr lang="ru-RU" sz="3200" dirty="0" smtClean="0">
                <a:hlinkClick r:id="rId2"/>
              </a:rPr>
              <a:t>что такое ЛК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467544" y="836712"/>
            <a:ext cx="504056" cy="792088"/>
          </a:xfrm>
          <a:prstGeom prst="curvedRightArrow">
            <a:avLst/>
          </a:prstGeom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7092280" y="2204864"/>
            <a:ext cx="936104" cy="1944216"/>
          </a:xfrm>
          <a:prstGeom prst="curvedLeftArrow">
            <a:avLst/>
          </a:prstGeom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 rot="178323">
            <a:off x="7716355" y="5289374"/>
            <a:ext cx="889559" cy="664196"/>
          </a:xfrm>
          <a:prstGeom prst="actionButtonHome">
            <a:avLst/>
          </a:prstGeom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 rot="178323">
            <a:off x="7716355" y="5289374"/>
            <a:ext cx="889559" cy="664196"/>
          </a:xfrm>
          <a:prstGeom prst="actionButtonHome">
            <a:avLst/>
          </a:prstGeom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412776"/>
            <a:ext cx="6336704" cy="1477328"/>
          </a:xfrm>
          <a:prstGeom prst="rect">
            <a:avLst/>
          </a:prstGeom>
          <a:effectLst>
            <a:glow rad="139700">
              <a:schemeClr val="accent3">
                <a:lumMod val="8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i="1" dirty="0" smtClean="0"/>
              <a:t>климатические </a:t>
            </a:r>
            <a:r>
              <a:rPr lang="ru-RU" i="1" dirty="0" smtClean="0"/>
              <a:t>условия местности - температура и влажность </a:t>
            </a:r>
            <a:r>
              <a:rPr lang="ru-RU" i="1" dirty="0" smtClean="0"/>
              <a:t>наружного воздуха, особенности </a:t>
            </a:r>
            <a:r>
              <a:rPr lang="ru-RU" i="1" dirty="0" smtClean="0"/>
              <a:t>сезонные и суточные </a:t>
            </a:r>
            <a:r>
              <a:rPr lang="ru-RU" i="1" dirty="0" smtClean="0"/>
              <a:t>изменений погоды;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i="1" dirty="0" smtClean="0"/>
              <a:t> ориентация </a:t>
            </a:r>
            <a:r>
              <a:rPr lang="ru-RU" i="1" dirty="0" smtClean="0"/>
              <a:t>здания, место </a:t>
            </a:r>
            <a:r>
              <a:rPr lang="ru-RU" i="1" dirty="0" smtClean="0"/>
              <a:t>расположение, </a:t>
            </a:r>
            <a:r>
              <a:rPr lang="ru-RU" i="1" dirty="0" smtClean="0"/>
              <a:t>направление ветра, солнечная радиация, </a:t>
            </a:r>
            <a:r>
              <a:rPr lang="ru-RU" i="1" dirty="0" smtClean="0"/>
              <a:t>осадки.</a:t>
            </a:r>
            <a:endParaRPr lang="ru-RU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476672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C00000"/>
                </a:solidFill>
              </a:rPr>
              <a:t>Воздействие </a:t>
            </a:r>
            <a:r>
              <a:rPr lang="ru-RU" sz="2400" b="1" u="sng" dirty="0" smtClean="0">
                <a:solidFill>
                  <a:srgbClr val="C00000"/>
                </a:solidFill>
              </a:rPr>
              <a:t>на температурно-влажностный режим </a:t>
            </a:r>
            <a:r>
              <a:rPr lang="ru-RU" sz="2400" b="1" u="sng" dirty="0" smtClean="0">
                <a:solidFill>
                  <a:srgbClr val="C00000"/>
                </a:solidFill>
              </a:rPr>
              <a:t>помещений музея оказывают: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3284984"/>
            <a:ext cx="5472608" cy="1477328"/>
          </a:xfrm>
          <a:prstGeom prst="rect">
            <a:avLst/>
          </a:prstGeom>
          <a:effectLst>
            <a:glow rad="139700">
              <a:schemeClr val="accent3">
                <a:lumMod val="8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i="1" dirty="0" smtClean="0"/>
              <a:t>Исследование микроклимата </a:t>
            </a:r>
            <a:r>
              <a:rPr lang="ru-RU" i="1" dirty="0" smtClean="0"/>
              <a:t>музея </a:t>
            </a:r>
            <a:r>
              <a:rPr lang="ru-RU" dirty="0" smtClean="0"/>
              <a:t>заключалось в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измерении </a:t>
            </a:r>
            <a:r>
              <a:rPr lang="ru-RU" dirty="0" smtClean="0"/>
              <a:t>параметров воздушной среды (внутренней и внешней) в течение года</a:t>
            </a:r>
            <a:r>
              <a:rPr lang="ru-RU" dirty="0" smtClean="0"/>
              <a:t>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 smtClean="0"/>
              <a:t>изучении теплозащитных свойств </a:t>
            </a:r>
            <a:r>
              <a:rPr lang="ru-RU" dirty="0" smtClean="0"/>
              <a:t>всех объектов,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учете </a:t>
            </a:r>
            <a:r>
              <a:rPr lang="ru-RU" dirty="0" smtClean="0"/>
              <a:t>режима </a:t>
            </a:r>
            <a:r>
              <a:rPr lang="ru-RU" dirty="0" smtClean="0"/>
              <a:t>посещаемости.</a:t>
            </a:r>
            <a:endParaRPr lang="ru-RU" dirty="0"/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539552" y="908720"/>
            <a:ext cx="720080" cy="792088"/>
          </a:xfrm>
          <a:prstGeom prst="curvedRightArrow">
            <a:avLst/>
          </a:prstGeom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7380312" y="2132856"/>
            <a:ext cx="936104" cy="1944216"/>
          </a:xfrm>
          <a:prstGeom prst="curvedLeftArrow">
            <a:avLst/>
          </a:prstGeom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5301208"/>
            <a:ext cx="6480720" cy="830997"/>
          </a:xfrm>
          <a:prstGeom prst="rect">
            <a:avLst/>
          </a:prstGeom>
          <a:effectLst>
            <a:glow rad="139700">
              <a:schemeClr val="accent3">
                <a:lumMod val="8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А знаете ли вы, чем </a:t>
            </a:r>
            <a:r>
              <a:rPr lang="ru-RU" sz="2400" dirty="0" smtClean="0">
                <a:hlinkClick r:id="rId3"/>
              </a:rPr>
              <a:t>измеряют влажность </a:t>
            </a:r>
            <a:r>
              <a:rPr lang="ru-RU" sz="2400" dirty="0" smtClean="0"/>
              <a:t>и </a:t>
            </a:r>
            <a:r>
              <a:rPr lang="ru-RU" sz="2400" dirty="0" smtClean="0">
                <a:hlinkClick r:id="rId4"/>
              </a:rPr>
              <a:t>температуру </a:t>
            </a:r>
            <a:r>
              <a:rPr lang="ru-RU" sz="2400" dirty="0" smtClean="0"/>
              <a:t>воздуха?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mbou-nosh17.edumsko.ru/uploads/3000/2817/section/262987/IMAGES/muze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568952" cy="3111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532440" y="404664"/>
            <a:ext cx="288032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3"/>
              </a:rPr>
              <a:t>5.</a:t>
            </a:r>
            <a:endParaRPr lang="ru-RU" sz="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3573016"/>
            <a:ext cx="648072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hlinkClick r:id="" action="ppaction://hlinkshowjump?jump=nextslide"/>
              </a:rPr>
              <a:t>Профессии «музейных работников»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4221088"/>
            <a:ext cx="648072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hlinkClick r:id="rId4" action="ppaction://hlinksldjump"/>
              </a:rPr>
              <a:t>Особенности освещения в музеях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4797152"/>
            <a:ext cx="648072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hlinkClick r:id="rId5" action="ppaction://hlinksldjump"/>
              </a:rPr>
              <a:t>Температурно-влажный  режим в музеях </a:t>
            </a:r>
            <a:endParaRPr lang="ru-RU" sz="2400" dirty="0"/>
          </a:p>
        </p:txBody>
      </p:sp>
      <p:sp>
        <p:nvSpPr>
          <p:cNvPr id="9" name="Управляющая кнопка: далее 8">
            <a:hlinkClick r:id="rId6" action="ppaction://hlinksldjump" highlightClick="1"/>
          </p:cNvPr>
          <p:cNvSpPr/>
          <p:nvPr/>
        </p:nvSpPr>
        <p:spPr>
          <a:xfrm>
            <a:off x="7812360" y="5301208"/>
            <a:ext cx="792088" cy="504056"/>
          </a:xfrm>
          <a:prstGeom prst="actionButtonForwardNext">
            <a:avLst/>
          </a:prstGeom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6" name="Picture 16" descr="http://kartinca.ru/wp-content/uploads/2014/11/Going_s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420888"/>
            <a:ext cx="2756499" cy="1867527"/>
          </a:xfrm>
          <a:prstGeom prst="rect">
            <a:avLst/>
          </a:prstGeom>
          <a:noFill/>
        </p:spPr>
      </p:pic>
      <p:pic>
        <p:nvPicPr>
          <p:cNvPr id="15362" name="Picture 2" descr="http://art16.ru/gallery2/d/99483-3/dsc059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600400" cy="201819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707904" y="332656"/>
            <a:ext cx="288032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4"/>
              </a:rPr>
              <a:t>6.</a:t>
            </a:r>
            <a:endParaRPr lang="ru-RU" sz="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32656"/>
            <a:ext cx="124104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Хранитель</a:t>
            </a:r>
            <a:endParaRPr lang="ru-RU" dirty="0"/>
          </a:p>
        </p:txBody>
      </p:sp>
      <p:pic>
        <p:nvPicPr>
          <p:cNvPr id="15364" name="Picture 4" descr="http://vezdekultura.ru/files/articlesblockgallery/thumb1400/dsc_005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365104"/>
            <a:ext cx="3168352" cy="210707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63888" y="4365104"/>
            <a:ext cx="360040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6"/>
              </a:rPr>
              <a:t>11.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365104"/>
            <a:ext cx="237626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Научные сотрудники</a:t>
            </a:r>
            <a:endParaRPr lang="ru-RU" dirty="0"/>
          </a:p>
        </p:txBody>
      </p:sp>
      <p:pic>
        <p:nvPicPr>
          <p:cNvPr id="15366" name="Picture 6" descr="http://www.museum.unn.ru/contfs/trip/img/excursion_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960" y="4365104"/>
            <a:ext cx="2808312" cy="210499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588224" y="4437112"/>
            <a:ext cx="360040" cy="2160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8"/>
              </a:rPr>
              <a:t>12.</a:t>
            </a:r>
            <a:endParaRPr lang="ru-RU" sz="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4437112"/>
            <a:ext cx="114018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Методист</a:t>
            </a:r>
            <a:endParaRPr lang="ru-RU" dirty="0"/>
          </a:p>
        </p:txBody>
      </p:sp>
      <p:pic>
        <p:nvPicPr>
          <p:cNvPr id="15368" name="Picture 8" descr="https://files.vm.ru/photo/vecherka/2014/06/doc6flq17qgdx5qagv2o3k_800_48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2420888"/>
            <a:ext cx="2810067" cy="187220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364088" y="2492896"/>
            <a:ext cx="360040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10"/>
              </a:rPr>
              <a:t>9.</a:t>
            </a:r>
            <a:endParaRPr lang="ru-RU" sz="8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915816" y="3933056"/>
            <a:ext cx="143693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Экскурсовод</a:t>
            </a:r>
            <a:endParaRPr lang="ru-RU" dirty="0"/>
          </a:p>
        </p:txBody>
      </p:sp>
      <p:pic>
        <p:nvPicPr>
          <p:cNvPr id="15370" name="Picture 10" descr="http://cn12.nevsedoma.com.ua/photo/161/4/gmoz010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1960" y="260648"/>
            <a:ext cx="3105085" cy="2026147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4211960" y="1988840"/>
            <a:ext cx="227941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Экспозиционер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092280" y="260648"/>
            <a:ext cx="288032" cy="2160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12"/>
              </a:rPr>
              <a:t>7.</a:t>
            </a:r>
            <a:endParaRPr lang="ru-RU" sz="800" b="1" dirty="0"/>
          </a:p>
        </p:txBody>
      </p:sp>
      <p:pic>
        <p:nvPicPr>
          <p:cNvPr id="15372" name="Picture 12" descr="http://to-world-travel.ru/img/2015/042609/154552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7544" y="2420888"/>
            <a:ext cx="2448272" cy="1835679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2555776" y="2492896"/>
            <a:ext cx="288032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14"/>
              </a:rPr>
              <a:t>8.</a:t>
            </a:r>
            <a:endParaRPr lang="ru-RU" sz="8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95536" y="2420888"/>
            <a:ext cx="151216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Реставратор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092280" y="3861048"/>
            <a:ext cx="14797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Смотритель.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8244408" y="2420888"/>
            <a:ext cx="360040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15"/>
              </a:rPr>
              <a:t>10.</a:t>
            </a:r>
            <a:endParaRPr lang="ru-RU" sz="800" b="1" dirty="0"/>
          </a:p>
        </p:txBody>
      </p:sp>
      <p:sp>
        <p:nvSpPr>
          <p:cNvPr id="25" name="Управляющая кнопка: домой 24">
            <a:hlinkClick r:id="rId16" action="ppaction://hlinksldjump" highlightClick="1"/>
          </p:cNvPr>
          <p:cNvSpPr/>
          <p:nvPr/>
        </p:nvSpPr>
        <p:spPr>
          <a:xfrm rot="178323">
            <a:off x="7716355" y="5289374"/>
            <a:ext cx="889559" cy="664196"/>
          </a:xfrm>
          <a:prstGeom prst="actionButtonHome">
            <a:avLst/>
          </a:prstGeom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-a-ah.ru/resize/550x340c/data/place/m1/m1-7/7803/images/4f117393e8a32210058318.jpg?fe0423d1cebfde6a1b7410666340c9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6696745" cy="41398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660232" y="1052736"/>
            <a:ext cx="360040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3"/>
              </a:rPr>
              <a:t>13.</a:t>
            </a:r>
            <a:endParaRPr lang="ru-RU" b="1" dirty="0"/>
          </a:p>
        </p:txBody>
      </p:sp>
      <p:pic>
        <p:nvPicPr>
          <p:cNvPr id="1028" name="Picture 4" descr="http://cn15.nevsedoma.com.ua/photo/757/100_files/falabel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068960"/>
            <a:ext cx="3214674" cy="346163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460432" y="3068960"/>
            <a:ext cx="432048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5"/>
              </a:rPr>
              <a:t>14. </a:t>
            </a:r>
            <a:endParaRPr lang="ru-RU" sz="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63688" y="476672"/>
            <a:ext cx="482453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hlinkClick r:id="rId6"/>
              </a:rPr>
              <a:t>Что такое ЛОШАДИНАЯ   СИЛА? </a:t>
            </a:r>
            <a:endParaRPr lang="ru-RU" b="1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3212976"/>
            <a:ext cx="648072" cy="144016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627784" y="3429000"/>
            <a:ext cx="493796" cy="122413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2" name="AutoShape 8" descr="https://moodle.kkat.edu.kz/pluginfile.php/16324/mod_book/chapter/38/076-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5373216"/>
            <a:ext cx="48245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Музей открыт 18 декабря 2009 года </a:t>
            </a:r>
            <a:br>
              <a:rPr lang="ru-RU" dirty="0" smtClean="0"/>
            </a:br>
            <a:r>
              <a:rPr lang="ru-RU" dirty="0" smtClean="0"/>
              <a:t>в городе Санкт – Петербург</a:t>
            </a:r>
            <a:br>
              <a:rPr lang="ru-RU" dirty="0" smtClean="0"/>
            </a:br>
            <a:r>
              <a:rPr lang="ru-RU" dirty="0" smtClean="0"/>
              <a:t> на Конюшенной пл., д. 1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ames Watt by Henry How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2736304" cy="3485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27584" y="3861048"/>
            <a:ext cx="1491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3"/>
              </a:rPr>
              <a:t>Джеймс Уатт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(1736-1819) </a:t>
            </a:r>
            <a:endParaRPr lang="ru-RU" dirty="0"/>
          </a:p>
        </p:txBody>
      </p:sp>
      <p:pic>
        <p:nvPicPr>
          <p:cNvPr id="1030" name="Picture 6" descr="http://blog.edisonnation.com/wp-content/uploads/2017/09/WattSteamEngi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348880"/>
            <a:ext cx="5616624" cy="421246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771800" y="332656"/>
            <a:ext cx="432048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5"/>
              </a:rPr>
              <a:t>15. 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460432" y="2420888"/>
            <a:ext cx="360040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6"/>
              </a:rPr>
              <a:t>16.</a:t>
            </a:r>
            <a:r>
              <a:rPr lang="ru-RU" sz="800" b="1" dirty="0" smtClean="0">
                <a:hlinkClick r:id="rId7"/>
              </a:rPr>
              <a:t> </a:t>
            </a:r>
            <a:endParaRPr lang="ru-RU" sz="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067944" y="1340768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1784 году получен патент на универсальный </a:t>
            </a:r>
            <a:r>
              <a:rPr lang="ru-RU" dirty="0" smtClean="0">
                <a:hlinkClick r:id="rId8"/>
              </a:rPr>
              <a:t>паровой двигатель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ЗИС-1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861048"/>
            <a:ext cx="4579911" cy="273630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67544" y="3933056"/>
            <a:ext cx="3744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Один из самых красивых экспонатов музея –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hlinkClick r:id="rId3"/>
              </a:rPr>
              <a:t>ЗИС-110 Б (Фаэтон)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Имеет 8-цилиндровый двигатель (6005 см. куб.) и мощность 140 л.с.</a:t>
            </a:r>
          </a:p>
          <a:p>
            <a:pPr algn="ctr"/>
            <a:r>
              <a:rPr lang="ru-RU" dirty="0" smtClean="0"/>
              <a:t>До 1950 года  двигатель автомобиля был самым мощным!</a:t>
            </a:r>
            <a:endParaRPr lang="ru-RU" dirty="0"/>
          </a:p>
        </p:txBody>
      </p:sp>
      <p:pic>
        <p:nvPicPr>
          <p:cNvPr id="17412" name="Picture 4" descr="https://ic.pics.livejournal.com/avtoliteratura/18711648/75538/75538_640.jpg"/>
          <p:cNvPicPr>
            <a:picLocks noChangeAspect="1" noChangeArrowheads="1"/>
          </p:cNvPicPr>
          <p:nvPr/>
        </p:nvPicPr>
        <p:blipFill>
          <a:blip r:embed="rId4" cstate="print"/>
          <a:srcRect r="33851"/>
          <a:stretch>
            <a:fillRect/>
          </a:stretch>
        </p:blipFill>
        <p:spPr bwMode="auto">
          <a:xfrm>
            <a:off x="467544" y="548680"/>
            <a:ext cx="3915488" cy="3024336"/>
          </a:xfrm>
          <a:prstGeom prst="rect">
            <a:avLst/>
          </a:prstGeom>
          <a:noFill/>
        </p:spPr>
      </p:pic>
      <p:pic>
        <p:nvPicPr>
          <p:cNvPr id="17410" name="Picture 2" descr="Авто-мото музей &quot;Лошадиная сила&quot;. Часть 1. (40 фото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548398"/>
            <a:ext cx="4330236" cy="30246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388424" y="548680"/>
            <a:ext cx="360040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6"/>
              </a:rPr>
              <a:t>18. </a:t>
            </a:r>
            <a:endParaRPr lang="ru-RU" sz="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548680"/>
            <a:ext cx="288032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7"/>
              </a:rPr>
              <a:t>17</a:t>
            </a:r>
            <a:endParaRPr lang="ru-RU" sz="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460432" y="3861048"/>
            <a:ext cx="360040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8"/>
              </a:rPr>
              <a:t>19. </a:t>
            </a:r>
            <a:endParaRPr lang="ru-RU" sz="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BMW 3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5568619" cy="41764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436096" y="404664"/>
            <a:ext cx="338554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800" b="1" dirty="0" smtClean="0">
                <a:hlinkClick r:id="rId3"/>
              </a:rPr>
              <a:t>20. </a:t>
            </a:r>
            <a:endParaRPr lang="ru-RU" sz="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6531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hlinkClick r:id="rId4"/>
              </a:rPr>
              <a:t>BMW 326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– самый удачный немецкий автомобиль военных времен. Модель выпускалась в 1936-1941 гг. в Германии, имела 6-цилиндровый двигатель (1971 см. куб.) и мощность 50 л.с. </a:t>
            </a:r>
            <a:endParaRPr lang="ru-RU" dirty="0"/>
          </a:p>
        </p:txBody>
      </p:sp>
      <p:pic>
        <p:nvPicPr>
          <p:cNvPr id="18436" name="Picture 4" descr="http://bmwpark.ru/attachments/Image/00011284_m.jpg?template=generi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717032"/>
            <a:ext cx="4070563" cy="299695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604448" y="3789040"/>
            <a:ext cx="360040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6"/>
              </a:rPr>
              <a:t>21. </a:t>
            </a:r>
            <a:endParaRPr lang="ru-RU" sz="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ГАЗ-М-20 Побе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5615947" cy="42119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508104" y="404664"/>
            <a:ext cx="338554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800" b="1" dirty="0" smtClean="0">
                <a:hlinkClick r:id="rId3"/>
              </a:rPr>
              <a:t>22. </a:t>
            </a:r>
            <a:endParaRPr lang="ru-RU" sz="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6531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hlinkClick r:id="rId4"/>
              </a:rPr>
              <a:t>ГАЗ-М-20 Победа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 легендарный советский легковой автомобиль производившийся в 1946—1958 годах с двигателем объемом 2120 см. куб. и мощностью 52 л.с. Это был один из первых экспортных автомобилей в СССР.</a:t>
            </a:r>
            <a:endParaRPr lang="ru-RU" dirty="0"/>
          </a:p>
        </p:txBody>
      </p:sp>
      <p:pic>
        <p:nvPicPr>
          <p:cNvPr id="19460" name="Picture 4" descr="http://www.mini-koleso.ru/images/photos/anmas_1s9h/feedback/234774.large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0398" y="3717032"/>
            <a:ext cx="3936438" cy="29523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604448" y="3789040"/>
            <a:ext cx="360040" cy="2154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hlinkClick r:id="rId6"/>
              </a:rPr>
              <a:t>23. </a:t>
            </a:r>
            <a:endParaRPr lang="ru-RU" sz="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n2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A50021"/>
      </a:hlink>
      <a:folHlink>
        <a:srgbClr val="80808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A50021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Fon2</Template>
  <TotalTime>881</TotalTime>
  <Words>505</Words>
  <Application>Microsoft Office PowerPoint</Application>
  <PresentationFormat>Экран (4:3)</PresentationFormat>
  <Paragraphs>132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Fon2</vt:lpstr>
      <vt:lpstr>Виртуальная экскурсия  в музей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Лиза</dc:creator>
  <cp:lastModifiedBy>Лиза</cp:lastModifiedBy>
  <cp:revision>31</cp:revision>
  <dcterms:created xsi:type="dcterms:W3CDTF">2018-02-19T11:05:36Z</dcterms:created>
  <dcterms:modified xsi:type="dcterms:W3CDTF">2018-03-04T12:50:36Z</dcterms:modified>
</cp:coreProperties>
</file>