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jpeg"/>
  <Override PartName="/ppt/media/image8.jpg" ContentType="image/jpeg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5.jpg" ContentType="image/jpeg"/>
  <Override PartName="/ppt/media/image19.jpg" ContentType="image/jpeg"/>
  <Override PartName="/ppt/media/image20.jpg" ContentType="image/jpeg"/>
  <Override PartName="/ppt/media/image24.jpg" ContentType="image/jpeg"/>
  <Override PartName="/ppt/media/image25.jpg" ContentType="image/jpeg"/>
  <Override PartName="/ppt/media/image2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g"/><Relationship Id="rId18" Type="http://schemas.openxmlformats.org/officeDocument/2006/relationships/image" Target="../media/image17.jpeg"/><Relationship Id="rId26" Type="http://schemas.openxmlformats.org/officeDocument/2006/relationships/image" Target="../media/image25.jpg"/><Relationship Id="rId3" Type="http://schemas.openxmlformats.org/officeDocument/2006/relationships/image" Target="../media/image2.png"/><Relationship Id="rId21" Type="http://schemas.openxmlformats.org/officeDocument/2006/relationships/image" Target="../media/image20.jp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17" Type="http://schemas.openxmlformats.org/officeDocument/2006/relationships/image" Target="../media/image16.jpeg"/><Relationship Id="rId25" Type="http://schemas.openxmlformats.org/officeDocument/2006/relationships/image" Target="../media/image24.jpg"/><Relationship Id="rId2" Type="http://schemas.openxmlformats.org/officeDocument/2006/relationships/image" Target="../media/image1.jpeg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24" Type="http://schemas.openxmlformats.org/officeDocument/2006/relationships/image" Target="../media/image23.jpeg"/><Relationship Id="rId5" Type="http://schemas.openxmlformats.org/officeDocument/2006/relationships/image" Target="../media/image4.jp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rkipedia.ru/content/irkutskaya_oblast" TargetMode="External"/><Relationship Id="rId3" Type="http://schemas.openxmlformats.org/officeDocument/2006/relationships/hyperlink" Target="https://ru.wikipedia.org/wiki/%D0%98%D1%80%D0%BA%D1%83%D1%82%D1%81%D0%BA%D0%B0%D1%8F_%D0%BE%D0%B1%D0%BB%D0%B0%D1%81%D1%82%D1%8C" TargetMode="External"/><Relationship Id="rId7" Type="http://schemas.openxmlformats.org/officeDocument/2006/relationships/hyperlink" Target="http://onlineslovari.com/geograficheskaya_entsiklopediya/page/irkutskaya_oblast.3780/" TargetMode="External"/><Relationship Id="rId2" Type="http://schemas.openxmlformats.org/officeDocument/2006/relationships/hyperlink" Target="http://mapinstitute.org/data/wallpapers/8/im58392692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c-dic.com/enc_rock/Zabakale-i-pribakale-2847.html" TargetMode="External"/><Relationship Id="rId5" Type="http://schemas.openxmlformats.org/officeDocument/2006/relationships/hyperlink" Target="https://info.wikireading.ru/298249" TargetMode="External"/><Relationship Id="rId4" Type="http://schemas.openxmlformats.org/officeDocument/2006/relationships/hyperlink" Target="http://maps-rf.ru/irkutskaja-oblast/" TargetMode="External"/><Relationship Id="rId9" Type="http://schemas.openxmlformats.org/officeDocument/2006/relationships/hyperlink" Target="http://irkipedia.ru/content/zhivotnyy_mir_irkutskoy_oblasti_boyarkin_vm_boyarkin_iv_geografiya_irkutskoy_oblasti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ohota.guru/upload/images/dikie-zhivotnye/dikiy-kaban-v-prirode-vse-o-zhizni-i-povadkax-sekachey/5917c5411b355.jpg" TargetMode="External"/><Relationship Id="rId3" Type="http://schemas.openxmlformats.org/officeDocument/2006/relationships/hyperlink" Target="http://adi19.ru/wp-content/uploads/2012/05/67559d318d28t.jpg" TargetMode="External"/><Relationship Id="rId7" Type="http://schemas.openxmlformats.org/officeDocument/2006/relationships/hyperlink" Target="http://belorechie.net/uploads/posts/2012-12/1356429497_olen.jpg" TargetMode="External"/><Relationship Id="rId2" Type="http://schemas.openxmlformats.org/officeDocument/2006/relationships/hyperlink" Target="http://dayswoman.ru/misc/i/gallery/39201/106307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vastvola.online/vidy/kosulya/zimoj.html" TargetMode="External"/><Relationship Id="rId11" Type="http://schemas.openxmlformats.org/officeDocument/2006/relationships/hyperlink" Target="http://irkipedia.ru/node/4630/talk" TargetMode="External"/><Relationship Id="rId5" Type="http://schemas.openxmlformats.org/officeDocument/2006/relationships/hyperlink" Target="http://www.dikarem.net/dikarem/public_html/wp-content/uploads/2009/2010/09/st_720_splav_oka_8-300x225.jpg" TargetMode="External"/><Relationship Id="rId10" Type="http://schemas.openxmlformats.org/officeDocument/2006/relationships/hyperlink" Target="https://upload.wikimedia.org/wikipedia/commons/e/e3/Mustela_nivalis_-British_Wildlife_Centre-4.jpg" TargetMode="External"/><Relationship Id="rId4" Type="http://schemas.openxmlformats.org/officeDocument/2006/relationships/hyperlink" Target="http://fitogeo.ru/images/public/20111012/hvojnye_lesa_big.jpg" TargetMode="External"/><Relationship Id="rId9" Type="http://schemas.openxmlformats.org/officeDocument/2006/relationships/hyperlink" Target="http://static.irk.ru/media/img/site/gallery/126/b255add8-d6c3-458b-868c-6d92c2bdec97_jpg_460x1000_q85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wofb.ru/misc/i/gallery/20328/1222167.jpg" TargetMode="External"/><Relationship Id="rId3" Type="http://schemas.openxmlformats.org/officeDocument/2006/relationships/hyperlink" Target="http://www.liveinternet.ru/journal_proc.php?action=redirect&amp;url=http://www.radikal.ru" TargetMode="External"/><Relationship Id="rId7" Type="http://schemas.openxmlformats.org/officeDocument/2006/relationships/hyperlink" Target="http://baikal.moy.su/photo/2-0-39" TargetMode="External"/><Relationship Id="rId2" Type="http://schemas.openxmlformats.org/officeDocument/2006/relationships/hyperlink" Target="http://irkipedia.ru/node/4522/all-date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.zbp.ru/630x420/84/24/c03ac3.ilvgyb.22ys.lx.d5.jpg" TargetMode="External"/><Relationship Id="rId5" Type="http://schemas.openxmlformats.org/officeDocument/2006/relationships/hyperlink" Target="http://animalsfoto.com/sibirskaya-kabarga-foto.html#6" TargetMode="External"/><Relationship Id="rId10" Type="http://schemas.openxmlformats.org/officeDocument/2006/relationships/hyperlink" Target="http://www.2rf.ru/rest/6318" TargetMode="External"/><Relationship Id="rId4" Type="http://schemas.openxmlformats.org/officeDocument/2006/relationships/hyperlink" Target="http://obotdihe.ru/izyubr-mesta-obitaniya/" TargetMode="External"/><Relationship Id="rId9" Type="http://schemas.openxmlformats.org/officeDocument/2006/relationships/hyperlink" Target="http://www.liveinternet.ru/users/panipolak/post26603498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9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4377" y="883183"/>
            <a:ext cx="972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Карта 1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7403" y="1264451"/>
            <a:ext cx="972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Карта 2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403" y="1690935"/>
            <a:ext cx="972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Карта 3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6574" y="2137161"/>
            <a:ext cx="1239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Герб и флаг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4376" y="2598954"/>
            <a:ext cx="1395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Прибайкалье, Забайкалье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403" y="3640643"/>
            <a:ext cx="1526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Растительный мир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404" y="4319518"/>
            <a:ext cx="1526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Животный  </a:t>
            </a:r>
          </a:p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мир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7403" y="4998220"/>
            <a:ext cx="19793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Заповедники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7403" y="3132353"/>
            <a:ext cx="972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097" y="1489150"/>
            <a:ext cx="7226150" cy="397438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740" y="1554461"/>
            <a:ext cx="5294731" cy="45709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515" y="1226906"/>
            <a:ext cx="4319180" cy="46029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23730" y="3402001"/>
            <a:ext cx="1585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112" y="2538501"/>
            <a:ext cx="1656184" cy="2042627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336" y="2499133"/>
            <a:ext cx="3158083" cy="2081995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711" y="1779072"/>
            <a:ext cx="6059555" cy="3627524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2070782" y="1211862"/>
            <a:ext cx="646794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Хвойные леса: сосновые, еловые, лиственичные, кедровые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93" y="1977369"/>
            <a:ext cx="2148830" cy="1611623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889" y="2037762"/>
            <a:ext cx="2949426" cy="1589741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93" y="4127459"/>
            <a:ext cx="2365345" cy="1574644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69"/>
          <a:stretch/>
        </p:blipFill>
        <p:spPr>
          <a:xfrm>
            <a:off x="5788993" y="4052638"/>
            <a:ext cx="2528040" cy="161252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2070781" y="888696"/>
            <a:ext cx="6467945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осуля , дикий северный олень, кабан, соболь, ласка, клёст, кедровка, летяга, изюбр, кабарга, нерпа, голомянка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203" y="1779072"/>
            <a:ext cx="1149060" cy="1145230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908" y="1717205"/>
            <a:ext cx="1501442" cy="1187808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071" y="1779072"/>
            <a:ext cx="2014864" cy="1131682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656" y="1769762"/>
            <a:ext cx="1443591" cy="1082693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213" y="3381045"/>
            <a:ext cx="1310302" cy="1119542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621" y="3456945"/>
            <a:ext cx="1033474" cy="890615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113" y="3303922"/>
            <a:ext cx="1420489" cy="107206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349" y="3303922"/>
            <a:ext cx="769171" cy="1005839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448" y="4851927"/>
            <a:ext cx="1437139" cy="953302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907" y="4821442"/>
            <a:ext cx="1627096" cy="1082019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513" y="4770101"/>
            <a:ext cx="1359979" cy="906653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406" y="4771417"/>
            <a:ext cx="1157114" cy="761381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768203" y="18716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02067" y="1304484"/>
            <a:ext cx="667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Байкало-Ленский заповедник,  Витимский заповедник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132" y="1903138"/>
            <a:ext cx="3123381" cy="209266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00" y="1700348"/>
            <a:ext cx="2524246" cy="21861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398" y="4267677"/>
            <a:ext cx="2568885" cy="17688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68" y="4163863"/>
            <a:ext cx="3203847" cy="18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8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0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5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0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1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4" fill="hold">
                      <p:stCondLst>
                        <p:cond delay="0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3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55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6" fill="hold">
                      <p:stCondLst>
                        <p:cond delay="0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27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4" fill="hold">
                      <p:stCondLst>
                        <p:cond delay="0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0" fill="hold">
                      <p:stCondLst>
                        <p:cond delay="0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4" fill="hold">
                      <p:stCondLst>
                        <p:cond delay="0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4" grpId="0" animBg="1"/>
      <p:bldP spid="54" grpId="1" animBg="1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496944" cy="5058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a typeface="Calibri"/>
                <a:cs typeface="Times New Roman"/>
                <a:hlinkClick r:id="rId2"/>
              </a:rPr>
              <a:t>http</a:t>
            </a:r>
            <a:r>
              <a:rPr lang="ru-RU" dirty="0">
                <a:ea typeface="Calibri"/>
                <a:cs typeface="Times New Roman"/>
                <a:hlinkClick r:id="rId2"/>
              </a:rPr>
              <a:t>://</a:t>
            </a:r>
            <a:r>
              <a:rPr lang="ru-RU" dirty="0" smtClean="0">
                <a:ea typeface="Calibri"/>
                <a:cs typeface="Times New Roman"/>
                <a:hlinkClick r:id="rId2"/>
              </a:rPr>
              <a:t>mapinstitute.org/data/wallpapers/8/im58392692.jpeg</a:t>
            </a:r>
            <a:r>
              <a:rPr lang="ru-RU" dirty="0" smtClean="0">
                <a:ea typeface="Calibri"/>
                <a:cs typeface="Times New Roman"/>
              </a:rPr>
              <a:t>        шаблон  слайда;</a:t>
            </a:r>
          </a:p>
          <a:p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://ru.wikipedia.org/wiki/%D0%98%D1%80%D0%BA%D1%83%D1%82%D1%81%D0%BA%D0%B0%D1%8F_%D0%BE%D0%B1%D0%BB%D0%B0%D1%81%D1%82%D1%8C</a:t>
            </a:r>
            <a:r>
              <a:rPr lang="ru-RU" dirty="0">
                <a:ea typeface="Calibri"/>
                <a:cs typeface="Times New Roman"/>
              </a:rPr>
              <a:t>    </a:t>
            </a:r>
            <a:r>
              <a:rPr lang="ru-RU" dirty="0" smtClean="0">
                <a:ea typeface="Calibri"/>
                <a:cs typeface="Times New Roman"/>
              </a:rPr>
              <a:t>Иркутская область в составе РФ ; </a:t>
            </a:r>
          </a:p>
          <a:p>
            <a:pPr>
              <a:spcAft>
                <a:spcPts val="1000"/>
              </a:spcAft>
            </a:pP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://maps-rf.ru/irkutskaja-oblast/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карта с обозначением городов, водоёмов, а так же текстовый материал;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https://info.wikireading.ru/298249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  Прибайкалье, Забайкалье;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6"/>
              </a:rPr>
              <a:t>http://enc-dic.com/enc_rock/Zabakale-i-pribakale-2847.html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 текстовые материалы по Забайкалью и Прибайкалью;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http://</a:t>
            </a:r>
            <a:r>
              <a:rPr lang="ru-RU" dirty="0" smtClean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onlineslovari.com/geograficheskaya_entsiklopediya/page/irkutskaya_oblast.3780/</a:t>
            </a:r>
            <a:r>
              <a:rPr lang="ru-RU" dirty="0">
                <a:solidFill>
                  <a:srgbClr val="0000FF"/>
                </a:solidFill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rgbClr val="0000FF"/>
                </a:solidFill>
                <a:ea typeface="Calibri"/>
                <a:cs typeface="Times New Roman"/>
              </a:rPr>
              <a:t>      </a:t>
            </a:r>
            <a:r>
              <a:rPr lang="ru-RU" dirty="0" smtClean="0">
                <a:ea typeface="Calibri"/>
                <a:cs typeface="Times New Roman"/>
              </a:rPr>
              <a:t>текстовый материал об Иркутской области;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Helvetica"/>
                <a:ea typeface="Times New Roman"/>
                <a:cs typeface="Times New Roman"/>
                <a:hlinkClick r:id="rId8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latin typeface="Helvetica"/>
                <a:ea typeface="Times New Roman"/>
                <a:cs typeface="Times New Roman"/>
                <a:hlinkClick r:id="rId8"/>
              </a:rPr>
              <a:t>irkipedia.ru/content/irkutskaya_oblast</a:t>
            </a:r>
            <a:r>
              <a:rPr lang="ru-RU" dirty="0" smtClean="0">
                <a:solidFill>
                  <a:srgbClr val="0000FF"/>
                </a:solidFill>
                <a:latin typeface="Helvetica"/>
                <a:ea typeface="Times New Roman"/>
                <a:cs typeface="Times New Roman"/>
              </a:rPr>
              <a:t>     </a:t>
            </a:r>
            <a:r>
              <a:rPr lang="ru-RU" dirty="0" smtClean="0">
                <a:latin typeface="Helvetica"/>
                <a:ea typeface="Times New Roman"/>
                <a:cs typeface="Times New Roman"/>
              </a:rPr>
              <a:t>герб и флаг;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9"/>
              </a:rPr>
              <a:t>http://</a:t>
            </a: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9"/>
              </a:rPr>
              <a:t>irkipedia.ru/content/zhivotnyy_mir_irkutskoy_oblasti_boyarkin_vm_boyarkin_iv_geografiya_irkutskoy_oblasti</a:t>
            </a:r>
            <a:r>
              <a:rPr lang="ru-RU" dirty="0" smtClean="0">
                <a:solidFill>
                  <a:srgbClr val="0000FF"/>
                </a:solidFill>
                <a:ea typeface="Calibri"/>
                <a:cs typeface="Times New Roman"/>
              </a:rPr>
              <a:t>   </a:t>
            </a:r>
            <a:r>
              <a:rPr lang="ru-RU" dirty="0" smtClean="0">
                <a:ea typeface="Calibri"/>
                <a:cs typeface="Times New Roman"/>
              </a:rPr>
              <a:t>материал о животных</a:t>
            </a:r>
            <a:r>
              <a:rPr lang="ru-RU" dirty="0" smtClean="0">
                <a:solidFill>
                  <a:srgbClr val="0000FF"/>
                </a:solidFill>
                <a:ea typeface="Calibri"/>
                <a:cs typeface="Times New Roman"/>
              </a:rPr>
              <a:t>    </a:t>
            </a:r>
            <a:endParaRPr lang="ru-RU" dirty="0">
              <a:latin typeface="Helvetica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1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83" y="404664"/>
            <a:ext cx="8568952" cy="755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http://dayswoman.ru/misc/i/gallery/39201/1063078.jpg</a:t>
            </a:r>
            <a:r>
              <a:rPr lang="ru-RU" dirty="0">
                <a:ea typeface="Calibri"/>
                <a:cs typeface="Times New Roman"/>
              </a:rPr>
              <a:t>     </a:t>
            </a:r>
            <a:r>
              <a:rPr lang="ru-RU" dirty="0" smtClean="0">
                <a:ea typeface="Calibri"/>
                <a:cs typeface="Times New Roman"/>
              </a:rPr>
              <a:t>лиственичные леса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http://adi19.ru/wp-content/uploads/2012/05/67559d318d28t.jpg</a:t>
            </a:r>
            <a:r>
              <a:rPr lang="ru-RU" dirty="0">
                <a:ea typeface="Calibri"/>
                <a:cs typeface="Times New Roman"/>
              </a:rPr>
              <a:t>  кедровые леса</a:t>
            </a:r>
          </a:p>
          <a:p>
            <a:pPr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http://fitogeo.ru/images/public/20111012/hvojnye_lesa_big.jpg</a:t>
            </a:r>
            <a:r>
              <a:rPr lang="ru-RU" dirty="0">
                <a:ea typeface="Calibri"/>
                <a:cs typeface="Times New Roman"/>
              </a:rPr>
              <a:t>         еловые леса</a:t>
            </a:r>
          </a:p>
          <a:p>
            <a:pPr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://www.dikarem.net/dikarem/public_html/wp-content/uploads/2009/2010/09/st_720_splav_oka_8-300x225.jpg</a:t>
            </a:r>
            <a:r>
              <a:rPr lang="ru-RU" dirty="0">
                <a:ea typeface="Calibri"/>
                <a:cs typeface="Times New Roman"/>
              </a:rPr>
              <a:t>      сосновый </a:t>
            </a:r>
            <a:r>
              <a:rPr lang="ru-RU" dirty="0" smtClean="0">
                <a:ea typeface="Calibri"/>
                <a:cs typeface="Times New Roman"/>
              </a:rPr>
              <a:t>лес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6"/>
              </a:rPr>
              <a:t>https://dvastvola.online/vidy/kosulya/zimoj.html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фото косули</a:t>
            </a: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7"/>
              </a:rPr>
              <a:t>http://belorechie.net/uploads/posts/2012-12/1356429497_olen.jpg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адрес 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картинки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северного оленя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8"/>
              </a:rPr>
              <a:t>http://ohota.guru/upload/images/dikie-zhivotnye/dikiy-kaban-v-prirode-vse-o-zhizni-i-povadkax-sekachey/5917c5411b355.jpg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  фото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кабана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9"/>
              </a:rPr>
              <a:t>http://static.irk.ru/media/img/site/gallery/126/b255add8-d6c3-458b-868c-6d92c2bdec97_jpg_460x1000_q85.jpg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картинка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соболя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10"/>
              </a:rPr>
              <a:t>https://upload.wikimedia.org/wikipedia/commons/e/e3/Mustela_nivalis_-British_Wildlife_Centre-4.jpg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картинка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ласки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11"/>
              </a:rPr>
              <a:t>http://irkipedia.ru/node/4630/talk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фото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клеста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999" y="404664"/>
            <a:ext cx="8352928" cy="6575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2"/>
              </a:rPr>
              <a:t>http://irkipedia.ru/node/4522/all-dates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фото кедровки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3"/>
              </a:rPr>
              <a:t>http://www.liveinternet.ru/journal_proc.php?action=redirect&amp;url=http://www.radikal.ru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летяги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4"/>
              </a:rPr>
              <a:t>http://obotdihe.ru/izyubr-mesta-obitaniya/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  фото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изюбра</a:t>
            </a: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5"/>
              </a:rPr>
              <a:t>http://animalsfoto.com/sibirskaya-kabarga-foto.html#6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 фото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кабарги</a:t>
            </a: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6"/>
              </a:rPr>
              <a:t>https://g.zbp.ru/630x420/84/24/c03ac3.ilvgyb.22ys.lx.d5.jpg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фото байкальской нерпы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750"/>
              </a:spcAft>
            </a:pPr>
            <a:r>
              <a:rPr lang="ru-RU" u="sng" dirty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7"/>
              </a:rPr>
              <a:t>http://</a:t>
            </a:r>
            <a:r>
              <a:rPr lang="ru-RU" u="sng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  <a:hlinkClick r:id="rId7"/>
              </a:rPr>
              <a:t>baikal.moy.su/photo/2-0-39</a:t>
            </a:r>
            <a:r>
              <a:rPr lang="ru-RU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фото голомянки </a:t>
            </a: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8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8"/>
              </a:rPr>
              <a:t>://twofb.ru/misc/i/gallery/20328/1222167.jpg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  Байкало-Ленский заповедник, фото</a:t>
            </a:r>
          </a:p>
          <a:p>
            <a:pPr>
              <a:spcAft>
                <a:spcPts val="750"/>
              </a:spcAft>
            </a:pP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9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9"/>
              </a:rPr>
              <a:t>://www.liveinternet.ru/users/panipolak/post266034980/</a:t>
            </a:r>
            <a:r>
              <a:rPr lang="ru-RU" dirty="0">
                <a:ea typeface="Calibri"/>
                <a:cs typeface="Times New Roman"/>
              </a:rPr>
              <a:t>  начало </a:t>
            </a:r>
            <a:r>
              <a:rPr lang="ru-RU" dirty="0" smtClean="0">
                <a:ea typeface="Calibri"/>
                <a:cs typeface="Times New Roman"/>
              </a:rPr>
              <a:t>Лены, </a:t>
            </a:r>
            <a:r>
              <a:rPr lang="ru-RU" dirty="0">
                <a:ea typeface="Calibri"/>
                <a:cs typeface="Times New Roman"/>
              </a:rPr>
              <a:t>Байкало-Ленский </a:t>
            </a:r>
            <a:r>
              <a:rPr lang="ru-RU" dirty="0" smtClean="0">
                <a:ea typeface="Calibri"/>
                <a:cs typeface="Times New Roman"/>
              </a:rPr>
              <a:t>заповедник, фото</a:t>
            </a:r>
          </a:p>
          <a:p>
            <a:pPr>
              <a:spcAft>
                <a:spcPts val="750"/>
              </a:spcAft>
            </a:pP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10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10"/>
              </a:rPr>
              <a:t>://www.2rf.ru/rest/6318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dirty="0" smtClean="0">
                <a:ea typeface="Calibri"/>
                <a:cs typeface="Times New Roman"/>
              </a:rPr>
              <a:t> Витимский заповедник,  фото</a:t>
            </a:r>
          </a:p>
          <a:p>
            <a:pPr>
              <a:spcAft>
                <a:spcPts val="750"/>
              </a:spcAft>
            </a:pP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750"/>
              </a:spcAft>
            </a:pP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00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207</Words>
  <Application>Microsoft Office PowerPoint</Application>
  <PresentationFormat>Экран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74</cp:revision>
  <dcterms:created xsi:type="dcterms:W3CDTF">2017-12-16T09:41:24Z</dcterms:created>
  <dcterms:modified xsi:type="dcterms:W3CDTF">2017-12-18T16:12:18Z</dcterms:modified>
</cp:coreProperties>
</file>