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8" r:id="rId4"/>
    <p:sldId id="262" r:id="rId5"/>
    <p:sldId id="269" r:id="rId6"/>
    <p:sldId id="260" r:id="rId7"/>
    <p:sldId id="270" r:id="rId8"/>
    <p:sldId id="263" r:id="rId9"/>
    <p:sldId id="271" r:id="rId10"/>
    <p:sldId id="261" r:id="rId11"/>
    <p:sldId id="272" r:id="rId12"/>
    <p:sldId id="273" r:id="rId13"/>
    <p:sldId id="275" r:id="rId14"/>
    <p:sldId id="276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51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/>
    <p:sndAc>
      <p:stSnd>
        <p:snd r:embed="rId13" name="chimes.wav"/>
      </p:stSnd>
    </p:sndAc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&#1051;&#1086;&#1075;&#1080;&#1095;&#1077;&#1089;&#1082;&#1080;&#1077;%20&#1079;&#1072;&#1076;&#1072;&#1095;&#1080;.docx" TargetMode="External"/><Relationship Id="rId5" Type="http://schemas.openxmlformats.org/officeDocument/2006/relationships/image" Target="../media/image11.gif"/><Relationship Id="rId4" Type="http://schemas.openxmlformats.org/officeDocument/2006/relationships/hyperlink" Target="&#1047;&#1072;&#1085;&#1080;&#1084;&#1072;&#1090;&#1077;&#1083;&#1100;&#1085;&#1099;&#1077;%20&#1079;&#1072;&#1076;&#1072;&#1095;&#1080;.docx" TargetMode="External"/><Relationship Id="rId9" Type="http://schemas.openxmlformats.org/officeDocument/2006/relationships/hyperlink" Target="&#1050;&#1088;&#1086;&#1089;&#1089;&#1074;&#1086;&#1088;&#1076;.ppt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403648" y="3356992"/>
            <a:ext cx="7358063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" pitchFamily="18" charset="0"/>
              </a:rPr>
              <a:t>Логические и занимательные задачи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85728"/>
            <a:ext cx="7400925" cy="478976"/>
          </a:xfrm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663300"/>
                </a:solidFill>
                <a:latin typeface="Century" pitchFamily="18" charset="0"/>
              </a:rPr>
              <a:t>Муниципальное бюджетное общеобразовательное учреждение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663300"/>
                </a:solidFill>
                <a:latin typeface="Century" pitchFamily="18" charset="0"/>
              </a:rPr>
              <a:t>                                       </a:t>
            </a:r>
            <a:r>
              <a:rPr lang="ru-RU" sz="1400" b="1" dirty="0" err="1" smtClean="0">
                <a:solidFill>
                  <a:srgbClr val="663300"/>
                </a:solidFill>
                <a:latin typeface="Century" pitchFamily="18" charset="0"/>
              </a:rPr>
              <a:t>Гремячевская</a:t>
            </a:r>
            <a:r>
              <a:rPr lang="ru-RU" sz="1400" b="1" dirty="0" smtClean="0">
                <a:solidFill>
                  <a:srgbClr val="663300"/>
                </a:solidFill>
                <a:latin typeface="Century" pitchFamily="18" charset="0"/>
              </a:rPr>
              <a:t> школа №1</a:t>
            </a:r>
          </a:p>
        </p:txBody>
      </p:sp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2771800" y="5571807"/>
            <a:ext cx="56165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400" b="1" dirty="0" smtClean="0">
                <a:solidFill>
                  <a:srgbClr val="663300"/>
                </a:solidFill>
                <a:latin typeface="Century" pitchFamily="18" charset="0"/>
              </a:rPr>
              <a:t>Учитель: </a:t>
            </a:r>
            <a:r>
              <a:rPr lang="ru-RU" sz="1400" b="1" dirty="0">
                <a:solidFill>
                  <a:srgbClr val="663300"/>
                </a:solidFill>
                <a:latin typeface="Century" pitchFamily="18" charset="0"/>
              </a:rPr>
              <a:t>Рыжевская Наталья Николаевна 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016" y="692696"/>
            <a:ext cx="6876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</a:rPr>
              <a:t>Сумма вычитаемого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</a:rPr>
              <a:t>,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</a:rPr>
              <a:t> уменьшаемого и разности равна 2012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</a:rPr>
              <a:t>.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</a:rPr>
              <a:t>Чему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</a:rPr>
              <a:t>равн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entury Schoolbook" pitchFamily="18" charset="0"/>
              </a:rPr>
              <a:t>о уменьшаемое ?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0"/>
            <a:ext cx="2714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№9: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772816"/>
            <a:ext cx="21431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Решение: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276872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3300"/>
                </a:solidFill>
                <a:latin typeface="Century Schoolbook" pitchFamily="18" charset="0"/>
              </a:rPr>
              <a:t>Пусть </a:t>
            </a:r>
            <a:r>
              <a:rPr lang="ru-RU" b="1" dirty="0" err="1" smtClean="0">
                <a:solidFill>
                  <a:srgbClr val="003300"/>
                </a:solidFill>
                <a:latin typeface="Century Schoolbook" pitchFamily="18" charset="0"/>
              </a:rPr>
              <a:t>х</a:t>
            </a:r>
            <a:r>
              <a:rPr lang="ru-RU" b="1" dirty="0" smtClean="0">
                <a:solidFill>
                  <a:srgbClr val="003300"/>
                </a:solidFill>
                <a:latin typeface="Century Schoolbook" pitchFamily="18" charset="0"/>
              </a:rPr>
              <a:t> – будет  вычитаемое . Тогда </a:t>
            </a:r>
            <a:r>
              <a:rPr lang="en-US" b="1" dirty="0" smtClean="0">
                <a:solidFill>
                  <a:srgbClr val="003300"/>
                </a:solidFill>
                <a:latin typeface="Century Schoolbook" pitchFamily="18" charset="0"/>
              </a:rPr>
              <a:t>y</a:t>
            </a:r>
            <a:r>
              <a:rPr lang="ru-RU" b="1" dirty="0" smtClean="0">
                <a:solidFill>
                  <a:srgbClr val="003300"/>
                </a:solidFill>
                <a:latin typeface="Century Schoolbook" pitchFamily="18" charset="0"/>
              </a:rPr>
              <a:t> – уменьшаемое, а </a:t>
            </a:r>
            <a:r>
              <a:rPr lang="en-US" b="1" dirty="0" smtClean="0">
                <a:solidFill>
                  <a:srgbClr val="003300"/>
                </a:solidFill>
                <a:latin typeface="Century Schoolbook" pitchFamily="18" charset="0"/>
              </a:rPr>
              <a:t>z –</a:t>
            </a:r>
            <a:r>
              <a:rPr lang="ru-RU" b="1" dirty="0" smtClean="0">
                <a:solidFill>
                  <a:srgbClr val="003300"/>
                </a:solidFill>
                <a:latin typeface="Century Schoolbook" pitchFamily="18" charset="0"/>
              </a:rPr>
              <a:t> разность . Известно что </a:t>
            </a:r>
            <a:r>
              <a:rPr lang="ru-RU" b="1" dirty="0" err="1" smtClean="0">
                <a:solidFill>
                  <a:srgbClr val="003300"/>
                </a:solidFill>
                <a:latin typeface="Century Schoolbook" pitchFamily="18" charset="0"/>
              </a:rPr>
              <a:t>х</a:t>
            </a:r>
            <a:r>
              <a:rPr lang="ru-RU" b="1" dirty="0" smtClean="0">
                <a:solidFill>
                  <a:srgbClr val="003300"/>
                </a:solidFill>
                <a:latin typeface="Century Schoolbook" pitchFamily="18" charset="0"/>
              </a:rPr>
              <a:t> + у + </a:t>
            </a:r>
            <a:r>
              <a:rPr lang="en-US" b="1" dirty="0" smtClean="0">
                <a:solidFill>
                  <a:srgbClr val="003300"/>
                </a:solidFill>
                <a:latin typeface="Century Schoolbook" pitchFamily="18" charset="0"/>
              </a:rPr>
              <a:t>z </a:t>
            </a:r>
            <a:r>
              <a:rPr lang="ru-RU" b="1" dirty="0" smtClean="0">
                <a:solidFill>
                  <a:srgbClr val="003300"/>
                </a:solidFill>
                <a:latin typeface="Century Schoolbook" pitchFamily="18" charset="0"/>
              </a:rPr>
              <a:t>=2012 .   </a:t>
            </a:r>
            <a:endParaRPr lang="ru-RU" b="1" dirty="0">
              <a:solidFill>
                <a:srgbClr val="003300"/>
              </a:solidFill>
              <a:latin typeface="Century Schoolbook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140968"/>
            <a:ext cx="53622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3300"/>
                </a:solidFill>
                <a:latin typeface="Century Schoolbook" pitchFamily="18" charset="0"/>
              </a:rPr>
              <a:t>1</a:t>
            </a:r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) </a:t>
            </a:r>
            <a:r>
              <a:rPr lang="ru-RU" sz="2000" b="1" dirty="0" err="1" smtClean="0">
                <a:solidFill>
                  <a:srgbClr val="003300"/>
                </a:solidFill>
                <a:latin typeface="Century Schoolbook" pitchFamily="18" charset="0"/>
              </a:rPr>
              <a:t>х</a:t>
            </a:r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 </a:t>
            </a:r>
            <a:r>
              <a:rPr lang="ru-RU" sz="2000" b="1" dirty="0">
                <a:solidFill>
                  <a:srgbClr val="003300"/>
                </a:solidFill>
                <a:latin typeface="Century Schoolbook" pitchFamily="18" charset="0"/>
              </a:rPr>
              <a:t>– у – </a:t>
            </a:r>
            <a:r>
              <a:rPr lang="en-US" sz="2000" b="1" dirty="0">
                <a:solidFill>
                  <a:srgbClr val="003300"/>
                </a:solidFill>
                <a:latin typeface="Century Schoolbook" pitchFamily="18" charset="0"/>
              </a:rPr>
              <a:t>z = </a:t>
            </a:r>
            <a:r>
              <a:rPr lang="en-US" sz="2000" b="1" dirty="0" smtClean="0">
                <a:solidFill>
                  <a:srgbClr val="003300"/>
                </a:solidFill>
                <a:latin typeface="Century Schoolbook" pitchFamily="18" charset="0"/>
              </a:rPr>
              <a:t>0</a:t>
            </a:r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 </a:t>
            </a:r>
            <a:r>
              <a:rPr lang="en-US" sz="2000" b="1" dirty="0" smtClean="0">
                <a:solidFill>
                  <a:srgbClr val="003300"/>
                </a:solidFill>
                <a:latin typeface="Century Schoolbook" pitchFamily="18" charset="0"/>
              </a:rPr>
              <a:t>+ </a:t>
            </a:r>
            <a:r>
              <a:rPr lang="ru-RU" sz="2000" b="1" dirty="0" err="1" smtClean="0">
                <a:solidFill>
                  <a:srgbClr val="003300"/>
                </a:solidFill>
                <a:latin typeface="Century Schoolbook" pitchFamily="18" charset="0"/>
              </a:rPr>
              <a:t>х</a:t>
            </a:r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 </a:t>
            </a:r>
            <a:r>
              <a:rPr lang="ru-RU" sz="2000" b="1" dirty="0">
                <a:solidFill>
                  <a:srgbClr val="003300"/>
                </a:solidFill>
                <a:latin typeface="Century Schoolbook" pitchFamily="18" charset="0"/>
              </a:rPr>
              <a:t>+ у + </a:t>
            </a:r>
            <a:r>
              <a:rPr lang="en-US" sz="2000" b="1" dirty="0">
                <a:solidFill>
                  <a:srgbClr val="003300"/>
                </a:solidFill>
                <a:latin typeface="Century Schoolbook" pitchFamily="18" charset="0"/>
              </a:rPr>
              <a:t>z </a:t>
            </a:r>
            <a:r>
              <a:rPr lang="ru-RU" sz="2000" b="1" dirty="0">
                <a:solidFill>
                  <a:srgbClr val="003300"/>
                </a:solidFill>
                <a:latin typeface="Century Schoolbook" pitchFamily="18" charset="0"/>
              </a:rPr>
              <a:t>= </a:t>
            </a:r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2012</a:t>
            </a:r>
          </a:p>
          <a:p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     2х </a:t>
            </a:r>
            <a:r>
              <a:rPr lang="ru-RU" sz="2000" b="1" dirty="0">
                <a:solidFill>
                  <a:srgbClr val="003300"/>
                </a:solidFill>
                <a:latin typeface="Century Schoolbook" pitchFamily="18" charset="0"/>
              </a:rPr>
              <a:t>+ 0 + 0 = 2012</a:t>
            </a:r>
          </a:p>
          <a:p>
            <a:r>
              <a:rPr lang="ru-RU" sz="2000" b="1" dirty="0">
                <a:solidFill>
                  <a:srgbClr val="003300"/>
                </a:solidFill>
                <a:latin typeface="Century Schoolbook" pitchFamily="18" charset="0"/>
              </a:rPr>
              <a:t>    </a:t>
            </a:r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  </a:t>
            </a:r>
            <a:r>
              <a:rPr lang="ru-RU" sz="2000" b="1" dirty="0" err="1" smtClean="0">
                <a:solidFill>
                  <a:srgbClr val="003300"/>
                </a:solidFill>
                <a:latin typeface="Century Schoolbook" pitchFamily="18" charset="0"/>
              </a:rPr>
              <a:t>х</a:t>
            </a:r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 </a:t>
            </a:r>
            <a:r>
              <a:rPr lang="ru-RU" sz="2000" b="1" dirty="0">
                <a:solidFill>
                  <a:srgbClr val="003300"/>
                </a:solidFill>
                <a:latin typeface="Century Schoolbook" pitchFamily="18" charset="0"/>
              </a:rPr>
              <a:t>= </a:t>
            </a:r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1006           </a:t>
            </a:r>
          </a:p>
          <a:p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1006 – уменьшаемое.</a:t>
            </a:r>
            <a:endParaRPr lang="ru-RU" sz="2000" b="1" dirty="0">
              <a:solidFill>
                <a:srgbClr val="003300"/>
              </a:solidFill>
              <a:latin typeface="Century Schoolbook" pitchFamily="18" charset="0"/>
            </a:endParaRPr>
          </a:p>
          <a:p>
            <a:r>
              <a:rPr lang="ru-RU" sz="2000" b="1" dirty="0" smtClean="0">
                <a:solidFill>
                  <a:srgbClr val="003300"/>
                </a:solidFill>
                <a:latin typeface="Century Schoolbook" pitchFamily="18" charset="0"/>
              </a:rPr>
              <a:t>                   </a:t>
            </a:r>
            <a:r>
              <a:rPr lang="ru-RU" sz="2000" b="1" dirty="0">
                <a:solidFill>
                  <a:srgbClr val="663300"/>
                </a:solidFill>
                <a:latin typeface="Century Schoolbook" pitchFamily="18" charset="0"/>
              </a:rPr>
              <a:t>Проверка :</a:t>
            </a:r>
          </a:p>
          <a:p>
            <a:r>
              <a:rPr lang="ru-RU" sz="2000" b="1" dirty="0">
                <a:solidFill>
                  <a:srgbClr val="003300"/>
                </a:solidFill>
                <a:latin typeface="Century Schoolbook" pitchFamily="18" charset="0"/>
              </a:rPr>
              <a:t>          1006 – 1000 = 6 </a:t>
            </a:r>
          </a:p>
          <a:p>
            <a:r>
              <a:rPr lang="ru-RU" sz="2000" b="1" dirty="0">
                <a:solidFill>
                  <a:srgbClr val="003300"/>
                </a:solidFill>
                <a:latin typeface="Century Schoolbook" pitchFamily="18" charset="0"/>
              </a:rPr>
              <a:t>          1006 + 1000 + 6 = 2012</a:t>
            </a:r>
          </a:p>
          <a:p>
            <a:r>
              <a:rPr lang="ru-RU" sz="2000" b="1" dirty="0" smtClean="0">
                <a:solidFill>
                  <a:srgbClr val="006600"/>
                </a:solidFill>
                <a:latin typeface="Century Schoolbook" pitchFamily="18" charset="0"/>
              </a:rPr>
              <a:t> </a:t>
            </a:r>
            <a:endParaRPr lang="ru-RU" sz="2000" b="1" dirty="0">
              <a:solidFill>
                <a:srgbClr val="006600"/>
              </a:solidFill>
              <a:latin typeface="Century Schoolbook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6093296"/>
            <a:ext cx="1752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  <a:latin typeface="Century Schoolbook" pitchFamily="18" charset="0"/>
              </a:rPr>
              <a:t>Ответ : 1006 .</a:t>
            </a:r>
            <a:endParaRPr lang="ru-RU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4340" y="0"/>
            <a:ext cx="28575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№10: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9512" y="1844824"/>
            <a:ext cx="89644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Century Schoolbook" pitchFamily="18" charset="0"/>
              </a:rPr>
              <a:t>Учащиеся школы решили организовать инструментальный ансамбль. Михаил играет на саксофоне. Пианист учится в 9 классе. Ударника зовут не Валерием, а ученика 10 класса зовут не Леонидом. Михаил учится не в 11 классе. Андрей – не пианист и не ученик 8 класса. Валерий учится не в 9 классе, ударник  - не в 11. Леонид играет не на контрабасе. На каком инструменте играет Валерий и в каком классе он учится?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3316922"/>
            <a:ext cx="21431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Решение: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536" y="3594502"/>
            <a:ext cx="8572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ru-RU" sz="1600" b="1" dirty="0">
                <a:latin typeface="Century Schoolbook" pitchFamily="18" charset="0"/>
              </a:rPr>
              <a:t>Составим таблицу : отметим в ней каждое утверждение знаком «-»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4005064"/>
          <a:ext cx="8643965" cy="22145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28793"/>
                <a:gridCol w="1728793"/>
                <a:gridCol w="1728793"/>
                <a:gridCol w="1728793"/>
                <a:gridCol w="1728793"/>
              </a:tblGrid>
              <a:tr h="4429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 Schoolbook" pitchFamily="18" charset="0"/>
                        </a:rPr>
                        <a:t>Михаил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 Schoolbook" pitchFamily="18" charset="0"/>
                        </a:rPr>
                        <a:t>Валерий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 Schoolbook" pitchFamily="18" charset="0"/>
                        </a:rPr>
                        <a:t>Леонид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entury Schoolbook" pitchFamily="18" charset="0"/>
                        </a:rPr>
                        <a:t>Андрей</a:t>
                      </a:r>
                      <a:endParaRPr lang="ru-RU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29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1500" y="4499273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саксофон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4931321"/>
            <a:ext cx="1428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пианино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42938" y="5363369"/>
            <a:ext cx="1428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ударные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1500" y="5795416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контрабас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00563" y="4295056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86063" y="436706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 flipH="1">
            <a:off x="6286500" y="4295056"/>
            <a:ext cx="3476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929563" y="4295055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857500" y="4799112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57500" y="5229200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857500" y="5663208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499992" y="5231159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929563" y="472710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 flipH="1">
            <a:off x="6215063" y="4799112"/>
            <a:ext cx="419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286500" y="5231160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286500" y="5661248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00563" y="4799111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 flipH="1">
            <a:off x="4500563" y="5735215"/>
            <a:ext cx="419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001000" y="5663207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 flipH="1">
            <a:off x="7929563" y="5231160"/>
            <a:ext cx="419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23528" y="6273225"/>
            <a:ext cx="86409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Century Schoolbook" pitchFamily="18" charset="0"/>
              </a:rPr>
              <a:t>Валерий играет на контрабасе. Для того, чтобы определить в каком он классе составим ещё одну таблицу.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1520" y="0"/>
            <a:ext cx="2928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№11: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908720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Century Schoolbook" pitchFamily="18" charset="0"/>
              </a:rPr>
              <a:t>В некотором месяце 5 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суббот. </a:t>
            </a:r>
            <a:r>
              <a:rPr lang="ru-RU" sz="2000" b="1" dirty="0">
                <a:solidFill>
                  <a:srgbClr val="002060"/>
                </a:solidFill>
                <a:latin typeface="Century Schoolbook" pitchFamily="18" charset="0"/>
              </a:rPr>
              <a:t>Может ли в нём быть 5 вторников 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3528" y="2492896"/>
            <a:ext cx="576064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  </a:t>
            </a:r>
            <a:r>
              <a:rPr lang="ru-RU" sz="2000" b="1" i="1" dirty="0" smtClean="0">
                <a:solidFill>
                  <a:srgbClr val="663300"/>
                </a:solidFill>
                <a:latin typeface="Century Schoolbook" pitchFamily="18" charset="0"/>
              </a:rPr>
              <a:t>Ответ :</a:t>
            </a:r>
          </a:p>
          <a:p>
            <a:endParaRPr lang="ru-RU" sz="2800" b="1" dirty="0">
              <a:solidFill>
                <a:srgbClr val="003300"/>
              </a:solidFill>
              <a:latin typeface="Century Schoolbook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5 суббот: если месяц начнётся с субботы, то до пятой субботы ещё 4 недели – всего 29 дней.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От субботы до вторника – 3 дня, 29+3=32 дня в месяце.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Нет, не может.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3199" y="0"/>
            <a:ext cx="2714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№12: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9512" y="1844824"/>
            <a:ext cx="89644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Century Schoolbook" pitchFamily="18" charset="0"/>
              </a:rPr>
              <a:t>На улице, став в кружок, беседуют четыре девочки: Ася, Катя, Галя и Нина. Девочка в зелёном платье(не Ася и не Катя) стоит между девочкой в голубом платье и Ниной. Девочка в белом платье стоит между девочкой в розовом платье и Катей. Какого цвета платье было надето на каждой из девочек?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2884874"/>
            <a:ext cx="21431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Решение: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528" y="3234462"/>
            <a:ext cx="8572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ru-RU" sz="1600" b="1" dirty="0">
                <a:latin typeface="Century Schoolbook" pitchFamily="18" charset="0"/>
              </a:rPr>
              <a:t>Составим таблицу : отметим в ней каждое утверждение знаком «-»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5" y="3635553"/>
          <a:ext cx="8280920" cy="2793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1656184"/>
                <a:gridCol w="1656184"/>
                <a:gridCol w="1656184"/>
                <a:gridCol w="1656184"/>
              </a:tblGrid>
              <a:tr h="527957"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entury Schoolbook" pitchFamily="18" charset="0"/>
                        </a:rPr>
                        <a:t>Ася</a:t>
                      </a:r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entury Schoolbook" pitchFamily="18" charset="0"/>
                        </a:rPr>
                        <a:t>Катя</a:t>
                      </a:r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entury Schoolbook" pitchFamily="18" charset="0"/>
                        </a:rPr>
                        <a:t>Галя</a:t>
                      </a:r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entury Schoolbook" pitchFamily="18" charset="0"/>
                        </a:rPr>
                        <a:t>Нина</a:t>
                      </a:r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52795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Century Schoolbook" pitchFamily="18" charset="0"/>
                        </a:rPr>
                        <a:t>Зелёное платье</a:t>
                      </a:r>
                      <a:endParaRPr lang="ru-RU" sz="1600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52795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latin typeface="Century Schoolbook" pitchFamily="18" charset="0"/>
                        </a:rPr>
                        <a:t>Голубое</a:t>
                      </a:r>
                      <a:r>
                        <a:rPr lang="ru-RU" sz="1600" b="1" dirty="0" smtClean="0">
                          <a:latin typeface="Century Schoolbook" pitchFamily="18" charset="0"/>
                        </a:rPr>
                        <a:t> платье</a:t>
                      </a:r>
                      <a:endParaRPr lang="ru-RU" sz="1600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52795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Century Schoolbook" pitchFamily="18" charset="0"/>
                        </a:rPr>
                        <a:t>Белое платье</a:t>
                      </a:r>
                      <a:endParaRPr lang="ru-RU" sz="1600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52795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latin typeface="Century Schoolbook" pitchFamily="18" charset="0"/>
                        </a:rPr>
                        <a:t>Розовое</a:t>
                      </a:r>
                      <a:r>
                        <a:rPr lang="ru-RU" sz="1600" b="1" dirty="0" smtClean="0">
                          <a:latin typeface="Century Schoolbook" pitchFamily="18" charset="0"/>
                        </a:rPr>
                        <a:t> платье</a:t>
                      </a:r>
                      <a:endParaRPr lang="ru-RU" sz="1600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86063" y="4151039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429125" y="4151039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929563" y="4151040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929563" y="4727103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286500" y="4151040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500563" y="5231159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500563" y="580722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427984" y="4655095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357938" y="4655095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357938" y="5231160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57938" y="5807223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774652" y="4655095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774653" y="5303168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956376" y="5303167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786063" y="5807223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956376" y="5807223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7504" y="6519446"/>
            <a:ext cx="850106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Ответ:</a:t>
            </a:r>
            <a:r>
              <a:rPr lang="ru-RU" sz="1600" dirty="0">
                <a:latin typeface="+mn-lt"/>
              </a:rPr>
              <a:t> </a:t>
            </a:r>
            <a:r>
              <a:rPr lang="ru-RU" sz="1600" b="1" dirty="0">
                <a:latin typeface="Century Schoolbook" pitchFamily="18" charset="0"/>
              </a:rPr>
              <a:t>Галя – в зелёном, Катя – в </a:t>
            </a:r>
            <a:r>
              <a:rPr lang="ru-RU" sz="1600" b="1" dirty="0" err="1">
                <a:latin typeface="Century Schoolbook" pitchFamily="18" charset="0"/>
              </a:rPr>
              <a:t>голубом</a:t>
            </a:r>
            <a:r>
              <a:rPr lang="ru-RU" sz="1600" b="1" dirty="0">
                <a:latin typeface="Century Schoolbook" pitchFamily="18" charset="0"/>
              </a:rPr>
              <a:t>, Ася – в белом, Нина – в </a:t>
            </a:r>
            <a:r>
              <a:rPr lang="ru-RU" sz="1600" b="1" dirty="0" err="1">
                <a:latin typeface="Century Schoolbook" pitchFamily="18" charset="0"/>
              </a:rPr>
              <a:t>розовом</a:t>
            </a:r>
            <a:r>
              <a:rPr lang="ru-RU" sz="1600" b="1" dirty="0">
                <a:latin typeface="Century Schoolbook" pitchFamily="18" charset="0"/>
              </a:rPr>
              <a:t>.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764704"/>
            <a:ext cx="61206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для самостоятельного решения: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2420888"/>
            <a:ext cx="54726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   Занимательные задачи</a:t>
            </a:r>
          </a:p>
          <a:p>
            <a:pPr marL="342900" indent="-342900">
              <a:lnSpc>
                <a:spcPct val="150000"/>
              </a:lnSpc>
            </a:pPr>
            <a:endParaRPr lang="ru-RU" sz="20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   Логические задачи</a:t>
            </a:r>
          </a:p>
          <a:p>
            <a:pPr marL="342900" indent="-342900">
              <a:lnSpc>
                <a:spcPct val="150000"/>
              </a:lnSpc>
            </a:pPr>
            <a:endParaRPr lang="ru-RU" sz="2000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entury Schoolbook" pitchFamily="18" charset="0"/>
              </a:rPr>
              <a:t>     Математический кроссворд</a:t>
            </a:r>
            <a:endParaRPr lang="ru-RU" sz="2000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1027" name="Picture 3" descr="C:\Users\User\Desktop\29035_900.gif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2060848"/>
            <a:ext cx="792088" cy="788693"/>
          </a:xfrm>
          <a:prstGeom prst="rect">
            <a:avLst/>
          </a:prstGeom>
          <a:noFill/>
        </p:spPr>
      </p:pic>
      <p:pic>
        <p:nvPicPr>
          <p:cNvPr id="16" name="Picture 3" descr="C:\Users\User\Desktop\29035_900.gif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996952"/>
            <a:ext cx="792088" cy="788693"/>
          </a:xfrm>
          <a:prstGeom prst="rect">
            <a:avLst/>
          </a:prstGeom>
          <a:noFill/>
        </p:spPr>
      </p:pic>
      <p:pic>
        <p:nvPicPr>
          <p:cNvPr id="1028" name="Picture 4" descr="C:\Users\User\Desktop\1456308239-11436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2348880"/>
            <a:ext cx="509514" cy="509514"/>
          </a:xfrm>
          <a:prstGeom prst="rect">
            <a:avLst/>
          </a:prstGeom>
          <a:noFill/>
        </p:spPr>
      </p:pic>
      <p:pic>
        <p:nvPicPr>
          <p:cNvPr id="17" name="Picture 4" descr="C:\Users\User\Desktop\1456308239-11436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4094" y="3279526"/>
            <a:ext cx="509514" cy="509514"/>
          </a:xfrm>
          <a:prstGeom prst="rect">
            <a:avLst/>
          </a:prstGeom>
          <a:noFill/>
        </p:spPr>
      </p:pic>
      <p:pic>
        <p:nvPicPr>
          <p:cNvPr id="1026" name="Picture 2" descr="C:\Users\User\Desktop\3-a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4716016" y="2564904"/>
            <a:ext cx="720080" cy="216024"/>
          </a:xfrm>
          <a:prstGeom prst="rect">
            <a:avLst/>
          </a:prstGeom>
          <a:noFill/>
        </p:spPr>
      </p:pic>
      <p:pic>
        <p:nvPicPr>
          <p:cNvPr id="9" name="Picture 2" descr="C:\Users\User\Desktop\3-a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4211960" y="3501008"/>
            <a:ext cx="720080" cy="216024"/>
          </a:xfrm>
          <a:prstGeom prst="rect">
            <a:avLst/>
          </a:prstGeom>
          <a:noFill/>
        </p:spPr>
      </p:pic>
      <p:pic>
        <p:nvPicPr>
          <p:cNvPr id="10" name="Picture 4" descr="C:\Users\User\Desktop\1456308239-11436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4221088"/>
            <a:ext cx="509514" cy="509514"/>
          </a:xfrm>
          <a:prstGeom prst="rect">
            <a:avLst/>
          </a:prstGeom>
          <a:noFill/>
        </p:spPr>
      </p:pic>
      <p:pic>
        <p:nvPicPr>
          <p:cNvPr id="11" name="Picture 3" descr="C:\Users\User\Desktop\29035_900.gif">
            <a:hlinkClick r:id="rId9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933056"/>
            <a:ext cx="792088" cy="788693"/>
          </a:xfrm>
          <a:prstGeom prst="rect">
            <a:avLst/>
          </a:prstGeom>
          <a:noFill/>
        </p:spPr>
      </p:pic>
      <p:pic>
        <p:nvPicPr>
          <p:cNvPr id="12" name="Picture 2" descr="C:\Users\User\Desktop\3-a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5220072" y="4437112"/>
            <a:ext cx="720080" cy="2160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8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8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8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918" y="0"/>
            <a:ext cx="2928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№1: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54868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latin typeface="Century Schoolbook" pitchFamily="18" charset="0"/>
              </a:rPr>
              <a:t>     </a:t>
            </a:r>
            <a:r>
              <a:rPr lang="ru-RU" sz="2800" b="1" dirty="0" smtClean="0">
                <a:solidFill>
                  <a:srgbClr val="002060"/>
                </a:solidFill>
                <a:latin typeface="Century Schoolbook" pitchFamily="18" charset="0"/>
              </a:rPr>
              <a:t>Сколько </a:t>
            </a:r>
            <a:r>
              <a:rPr lang="ru-RU" sz="2800" b="1" dirty="0">
                <a:solidFill>
                  <a:srgbClr val="002060"/>
                </a:solidFill>
                <a:latin typeface="Century Schoolbook" pitchFamily="18" charset="0"/>
              </a:rPr>
              <a:t>вершин у этого тела?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345638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3568" y="5589240"/>
            <a:ext cx="5709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663300"/>
                </a:solidFill>
                <a:latin typeface="Century Schoolbook" pitchFamily="18" charset="0"/>
              </a:rPr>
              <a:t>Ответ : </a:t>
            </a:r>
            <a:r>
              <a:rPr lang="ru-RU" sz="2400" b="1" dirty="0" smtClean="0">
                <a:solidFill>
                  <a:srgbClr val="663300"/>
                </a:solidFill>
                <a:latin typeface="Century Schoolbook" pitchFamily="18" charset="0"/>
              </a:rPr>
              <a:t>10 вершин.</a:t>
            </a:r>
            <a:endParaRPr lang="ru-RU" sz="2400" b="1" dirty="0">
              <a:solidFill>
                <a:srgbClr val="66330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0"/>
            <a:ext cx="2928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№2: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88032" y="1940639"/>
            <a:ext cx="88924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entury Schoolbook" pitchFamily="18" charset="0"/>
              </a:rPr>
              <a:t>Беседуют трое: </a:t>
            </a:r>
            <a:r>
              <a:rPr lang="ru-RU" b="1" dirty="0" err="1">
                <a:solidFill>
                  <a:srgbClr val="002060"/>
                </a:solidFill>
                <a:latin typeface="Century Schoolbook" pitchFamily="18" charset="0"/>
              </a:rPr>
              <a:t>Белокуров</a:t>
            </a:r>
            <a:r>
              <a:rPr lang="ru-RU" b="1" dirty="0">
                <a:solidFill>
                  <a:srgbClr val="002060"/>
                </a:solidFill>
                <a:latin typeface="Century Schoolbook" pitchFamily="18" charset="0"/>
              </a:rPr>
              <a:t>, Чернов и Рыжов. Брюнет сказал </a:t>
            </a:r>
            <a:r>
              <a:rPr lang="ru-RU" b="1" dirty="0" err="1">
                <a:solidFill>
                  <a:srgbClr val="002060"/>
                </a:solidFill>
                <a:latin typeface="Century Schoolbook" pitchFamily="18" charset="0"/>
              </a:rPr>
              <a:t>Белокурову</a:t>
            </a:r>
            <a:r>
              <a:rPr lang="ru-RU" b="1" dirty="0">
                <a:solidFill>
                  <a:srgbClr val="002060"/>
                </a:solidFill>
                <a:latin typeface="Century Schoolbook" pitchFamily="18" charset="0"/>
              </a:rPr>
              <a:t>: «Любопытно, что один из нас русый, другой – брюнет, а третий – рыжий, но ни у кого цвет волос не соответствует фамилии». Какой цвет волос имеет каждый из беседующих?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3140968"/>
            <a:ext cx="21431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Решение: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2938" y="3717032"/>
            <a:ext cx="8501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8900" lvl="1" indent="-88900"/>
            <a:r>
              <a:rPr lang="ru-RU" b="1" dirty="0">
                <a:latin typeface="Century Schoolbook" pitchFamily="18" charset="0"/>
              </a:rPr>
              <a:t>Составим таблицу : отметим в ней каждое утверждение знаком «-»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11560" y="4293096"/>
          <a:ext cx="8143932" cy="178595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5983"/>
                <a:gridCol w="2035983"/>
                <a:gridCol w="2035983"/>
                <a:gridCol w="2035983"/>
              </a:tblGrid>
              <a:tr h="446488"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6488"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>
                        <a:solidFill>
                          <a:schemeClr val="tx1"/>
                        </a:solidFill>
                        <a:latin typeface="Century Schoolbook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00375" y="4293096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err="1">
                <a:latin typeface="Century Schoolbook" pitchFamily="18" charset="0"/>
              </a:rPr>
              <a:t>Белокуров</a:t>
            </a:r>
            <a:endParaRPr lang="ru-RU" b="1" dirty="0">
              <a:latin typeface="Century Schoolbook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00625" y="4283248"/>
            <a:ext cx="1643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Чернов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072313" y="4283248"/>
            <a:ext cx="1643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Рыжов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28688" y="4715297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белокурый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00125" y="5147344"/>
            <a:ext cx="1500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брюнет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00125" y="5651400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рыжий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422725" y="5087143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422725" y="4583087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572125" y="5085184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500938" y="5519191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357563" y="5517232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572125" y="5519191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510956" y="4655095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500938" y="4583088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452320" y="5087143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3528" y="6309320"/>
            <a:ext cx="8501062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Ответ:</a:t>
            </a:r>
            <a:r>
              <a:rPr lang="ru-RU" sz="1600" dirty="0">
                <a:latin typeface="+mn-lt"/>
              </a:rPr>
              <a:t> </a:t>
            </a:r>
            <a:r>
              <a:rPr lang="ru-RU" sz="1600" b="1" dirty="0" err="1">
                <a:latin typeface="Century Schoolbook" pitchFamily="18" charset="0"/>
              </a:rPr>
              <a:t>Белокуров</a:t>
            </a:r>
            <a:r>
              <a:rPr lang="ru-RU" sz="1600" b="1" dirty="0">
                <a:latin typeface="Century Schoolbook" pitchFamily="18" charset="0"/>
              </a:rPr>
              <a:t> - рыжий, Чернов - белокурый, Рыжов - брюнет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0"/>
            <a:ext cx="2928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№3: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548680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entury" pitchFamily="18" charset="0"/>
              </a:rPr>
              <a:t>На день рождения Пети купили пирожные : эклеры, безе, корзиночки. Каждому гостю досталось по 2 пирожных, причём у всех оказались разные наборы</a:t>
            </a:r>
            <a:r>
              <a:rPr lang="ru-RU" b="1" dirty="0" smtClean="0">
                <a:solidFill>
                  <a:srgbClr val="002060"/>
                </a:solidFill>
                <a:latin typeface="Century" pitchFamily="18" charset="0"/>
              </a:rPr>
              <a:t>.</a:t>
            </a:r>
            <a:r>
              <a:rPr lang="ru-RU" dirty="0" smtClean="0">
                <a:solidFill>
                  <a:srgbClr val="002060"/>
                </a:solidFill>
                <a:latin typeface="Century" pitchFamily="18" charset="0"/>
              </a:rPr>
              <a:t>                                                                 </a:t>
            </a:r>
            <a:r>
              <a:rPr lang="ru-RU" b="1" dirty="0">
                <a:solidFill>
                  <a:srgbClr val="002060"/>
                </a:solidFill>
                <a:latin typeface="Century" pitchFamily="18" charset="0"/>
              </a:rPr>
              <a:t>Могло ли у </a:t>
            </a:r>
            <a:r>
              <a:rPr lang="ru-RU" b="1" dirty="0" smtClean="0">
                <a:solidFill>
                  <a:srgbClr val="002060"/>
                </a:solidFill>
                <a:latin typeface="Century" pitchFamily="18" charset="0"/>
              </a:rPr>
              <a:t>Маши </a:t>
            </a:r>
            <a:r>
              <a:rPr lang="ru-RU" b="1" dirty="0">
                <a:solidFill>
                  <a:srgbClr val="002060"/>
                </a:solidFill>
                <a:latin typeface="Century" pitchFamily="18" charset="0"/>
              </a:rPr>
              <a:t>быть 7 гостей 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1916832"/>
            <a:ext cx="21431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Решение: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0" y="2420888"/>
            <a:ext cx="6066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Century Schoolbook" pitchFamily="18" charset="0"/>
              </a:rPr>
              <a:t>Э – эклеры , б – безе , к – корзиночки 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8529" y="2924944"/>
            <a:ext cx="82439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00"/>
                </a:solidFill>
                <a:latin typeface="Century Schoolbook" pitchFamily="18" charset="0"/>
              </a:rPr>
              <a:t>1 гость - Э, Б</a:t>
            </a:r>
            <a:r>
              <a:rPr lang="ru-RU" sz="2400" b="1" dirty="0" smtClean="0">
                <a:solidFill>
                  <a:srgbClr val="003300"/>
                </a:solidFill>
                <a:latin typeface="Century Schoolbook" pitchFamily="18" charset="0"/>
              </a:rPr>
              <a:t>.        </a:t>
            </a:r>
            <a:endParaRPr lang="ru-RU" sz="2400" b="1" dirty="0">
              <a:solidFill>
                <a:srgbClr val="003300"/>
              </a:solidFill>
              <a:latin typeface="Century Schoolbook" pitchFamily="18" charset="0"/>
            </a:endParaRPr>
          </a:p>
          <a:p>
            <a:r>
              <a:rPr lang="ru-RU" sz="2400" b="1" dirty="0">
                <a:solidFill>
                  <a:srgbClr val="003300"/>
                </a:solidFill>
                <a:latin typeface="Century Schoolbook" pitchFamily="18" charset="0"/>
              </a:rPr>
              <a:t>2 гость - Э, Э.</a:t>
            </a:r>
          </a:p>
          <a:p>
            <a:r>
              <a:rPr lang="ru-RU" sz="2400" b="1" dirty="0">
                <a:solidFill>
                  <a:srgbClr val="003300"/>
                </a:solidFill>
                <a:latin typeface="Century Schoolbook" pitchFamily="18" charset="0"/>
              </a:rPr>
              <a:t>3 гость - Э, К.</a:t>
            </a:r>
          </a:p>
          <a:p>
            <a:r>
              <a:rPr lang="ru-RU" sz="2400" b="1" dirty="0">
                <a:solidFill>
                  <a:srgbClr val="003300"/>
                </a:solidFill>
                <a:latin typeface="Century Schoolbook" pitchFamily="18" charset="0"/>
              </a:rPr>
              <a:t>4 гость - Б, К</a:t>
            </a:r>
            <a:r>
              <a:rPr lang="ru-RU" sz="2400" b="1" dirty="0" smtClean="0">
                <a:solidFill>
                  <a:srgbClr val="003300"/>
                </a:solidFill>
                <a:latin typeface="Century Schoolbook" pitchFamily="18" charset="0"/>
              </a:rPr>
              <a:t>.                      </a:t>
            </a:r>
            <a:endParaRPr lang="ru-RU" sz="2400" b="1" dirty="0">
              <a:solidFill>
                <a:srgbClr val="003300"/>
              </a:solidFill>
              <a:latin typeface="Century Schoolbook" pitchFamily="18" charset="0"/>
            </a:endParaRPr>
          </a:p>
          <a:p>
            <a:r>
              <a:rPr lang="ru-RU" sz="2400" b="1" dirty="0">
                <a:solidFill>
                  <a:srgbClr val="003300"/>
                </a:solidFill>
                <a:latin typeface="Century Schoolbook" pitchFamily="18" charset="0"/>
              </a:rPr>
              <a:t>5 гость - Б, Б</a:t>
            </a:r>
            <a:r>
              <a:rPr lang="ru-RU" sz="2400" b="1" dirty="0" smtClean="0">
                <a:solidFill>
                  <a:srgbClr val="003300"/>
                </a:solidFill>
                <a:latin typeface="Century Schoolbook" pitchFamily="18" charset="0"/>
              </a:rPr>
              <a:t>.          </a:t>
            </a:r>
            <a:endParaRPr lang="ru-RU" sz="2400" b="1" dirty="0">
              <a:solidFill>
                <a:srgbClr val="003300"/>
              </a:solidFill>
              <a:latin typeface="Century Schoolbook" pitchFamily="18" charset="0"/>
            </a:endParaRPr>
          </a:p>
          <a:p>
            <a:r>
              <a:rPr lang="ru-RU" sz="2400" b="1" dirty="0">
                <a:solidFill>
                  <a:srgbClr val="003300"/>
                </a:solidFill>
                <a:latin typeface="Century Schoolbook" pitchFamily="18" charset="0"/>
              </a:rPr>
              <a:t>6 гость - К, К</a:t>
            </a:r>
            <a:r>
              <a:rPr lang="ru-RU" sz="2400" dirty="0" smtClean="0"/>
              <a:t>.                                                                   </a:t>
            </a:r>
            <a:endParaRPr lang="ru-RU" sz="2400" b="1" dirty="0">
              <a:solidFill>
                <a:srgbClr val="003300"/>
              </a:solidFill>
              <a:latin typeface="Century Schoolbook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5589240"/>
            <a:ext cx="4536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663300"/>
                </a:solidFill>
                <a:latin typeface="Century" pitchFamily="18" charset="0"/>
              </a:rPr>
              <a:t>Ответ: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  не могло</a:t>
            </a:r>
            <a:endParaRPr lang="ru-RU" sz="2000" b="1" dirty="0">
              <a:solidFill>
                <a:srgbClr val="00206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0"/>
            <a:ext cx="2928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№4: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807656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entury Schoolbook" pitchFamily="18" charset="0"/>
              </a:rPr>
              <a:t>Александр, Борис, Виктор и Григорий – друзья. Один из них – врач, другой – журналист, третий – спортсмен, а четвёртый – строитель. Журналист написал статьи об Александре и Григории. Спортсмен и журналист вместе с Борисом ходили в поход. Александр и Борис были на приёме у врача. У кого какая фамилия?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0643" y="3111053"/>
            <a:ext cx="21431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Решение: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536" y="3491161"/>
            <a:ext cx="8501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8900" lvl="1" indent="-88900"/>
            <a:r>
              <a:rPr lang="ru-RU" b="1" dirty="0">
                <a:latin typeface="Century Schoolbook" pitchFamily="18" charset="0"/>
              </a:rPr>
              <a:t>Составим таблицу : отметим в ней каждое утверждение знаком «-»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3879857"/>
          <a:ext cx="8358245" cy="2357455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671649"/>
                <a:gridCol w="1671649"/>
                <a:gridCol w="1671649"/>
                <a:gridCol w="1671649"/>
                <a:gridCol w="1671649"/>
              </a:tblGrid>
              <a:tr h="4714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67744" y="3851200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Александр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39952" y="3851200"/>
            <a:ext cx="1500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Борис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796136" y="3861048"/>
            <a:ext cx="1214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Виктор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58063" y="3851200"/>
            <a:ext cx="1643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Григорий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1560" y="4355257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врач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52103" y="4797152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журналист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11560" y="5291360"/>
            <a:ext cx="1643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спортсмен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39552" y="5795417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строитель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846090" y="4655096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entury Schoolbook" pitchFamily="18" charset="0"/>
              </a:rPr>
              <a:t>-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858125" y="4727104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572000" y="5159151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572000" y="4727104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843808" y="4223048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572000" y="4223048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156176" y="4727103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28184" y="4223047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228184" y="5159151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228184" y="5663207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815212" y="4223048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858125" y="5231159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858125" y="5735215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771800" y="5231159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843808" y="5663207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499992" y="5735215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63425" y="6273225"/>
            <a:ext cx="850106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Ответ:</a:t>
            </a:r>
            <a:r>
              <a:rPr lang="ru-RU" sz="1600" dirty="0">
                <a:latin typeface="+mn-lt"/>
              </a:rPr>
              <a:t> </a:t>
            </a:r>
            <a:r>
              <a:rPr lang="ru-RU" sz="1600" b="1" dirty="0">
                <a:latin typeface="Century Schoolbook" pitchFamily="18" charset="0"/>
              </a:rPr>
              <a:t>Александр - спортсмен, Борис - строитель, Виктор – журналист, Григорий – журналист.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0"/>
            <a:ext cx="2928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№5: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2492896"/>
            <a:ext cx="86747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entury" pitchFamily="18" charset="0"/>
              </a:rPr>
              <a:t>Вставь вместо </a:t>
            </a:r>
            <a:r>
              <a:rPr lang="ru-RU" sz="2800" b="1" dirty="0">
                <a:solidFill>
                  <a:srgbClr val="FF0000"/>
                </a:solidFill>
                <a:latin typeface="Century" pitchFamily="18" charset="0"/>
              </a:rPr>
              <a:t>*</a:t>
            </a:r>
            <a:r>
              <a:rPr lang="ru-RU" sz="2800" b="1" dirty="0">
                <a:solidFill>
                  <a:srgbClr val="002060"/>
                </a:solidFill>
                <a:latin typeface="Century" pitchFamily="18" charset="0"/>
              </a:rPr>
              <a:t> арифметические знаки, чтобы в результате получилось 1.</a:t>
            </a:r>
            <a:r>
              <a:rPr lang="ru-RU" sz="2800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endParaRPr lang="ru-RU" sz="2800" dirty="0">
              <a:solidFill>
                <a:srgbClr val="002060"/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077072"/>
            <a:ext cx="10454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663300"/>
                </a:solidFill>
                <a:latin typeface="Century" pitchFamily="18" charset="0"/>
              </a:rPr>
              <a:t>Ответ:</a:t>
            </a:r>
            <a:r>
              <a:rPr lang="ru-RU" sz="2000" b="1" dirty="0" smtClean="0">
                <a:solidFill>
                  <a:srgbClr val="002060"/>
                </a:solidFill>
                <a:latin typeface="Century" pitchFamily="18" charset="0"/>
              </a:rPr>
              <a:t> </a:t>
            </a:r>
            <a:endParaRPr lang="ru-RU" sz="2000" dirty="0"/>
          </a:p>
        </p:txBody>
      </p:sp>
      <p:pic>
        <p:nvPicPr>
          <p:cNvPr id="5" name="Picture 15" descr="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517696"/>
            <a:ext cx="1182397" cy="1143552"/>
          </a:xfrm>
          <a:prstGeom prst="rect">
            <a:avLst/>
          </a:prstGeom>
          <a:noFill/>
        </p:spPr>
      </p:pic>
      <p:pic>
        <p:nvPicPr>
          <p:cNvPr id="7" name="Picture 16" descr="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630489"/>
            <a:ext cx="1297872" cy="110276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55576" y="4581128"/>
            <a:ext cx="72728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3300"/>
                </a:solidFill>
                <a:latin typeface="Century Schoolbook" pitchFamily="18" charset="0"/>
              </a:rPr>
              <a:t>+    –     + </a:t>
            </a:r>
            <a:r>
              <a:rPr lang="ru-RU" sz="6600" b="1" dirty="0">
                <a:solidFill>
                  <a:srgbClr val="003300"/>
                </a:solidFill>
                <a:latin typeface="Century Schoolbook" pitchFamily="18" charset="0"/>
              </a:rPr>
              <a:t> </a:t>
            </a:r>
            <a:r>
              <a:rPr lang="ru-RU" sz="6600" b="1" dirty="0" smtClean="0">
                <a:solidFill>
                  <a:srgbClr val="003300"/>
                </a:solidFill>
                <a:latin typeface="Century Schoolbook" pitchFamily="18" charset="0"/>
              </a:rPr>
              <a:t>   </a:t>
            </a:r>
            <a:r>
              <a:rPr lang="ru-RU" sz="6600" b="1" dirty="0">
                <a:solidFill>
                  <a:srgbClr val="003300"/>
                </a:solidFill>
                <a:latin typeface="Century Schoolbook" pitchFamily="18" charset="0"/>
              </a:rPr>
              <a:t>– </a:t>
            </a:r>
            <a:r>
              <a:rPr lang="ru-RU" sz="6600" b="1" dirty="0" smtClean="0">
                <a:solidFill>
                  <a:srgbClr val="003300"/>
                </a:solidFill>
                <a:latin typeface="Century Schoolbook" pitchFamily="18" charset="0"/>
              </a:rPr>
              <a:t>    </a:t>
            </a:r>
            <a:r>
              <a:rPr lang="ru-RU" sz="6600" b="1" dirty="0">
                <a:solidFill>
                  <a:srgbClr val="003300"/>
                </a:solidFill>
                <a:latin typeface="Century Schoolbook" pitchFamily="18" charset="0"/>
              </a:rPr>
              <a:t>= </a:t>
            </a:r>
          </a:p>
        </p:txBody>
      </p:sp>
      <p:pic>
        <p:nvPicPr>
          <p:cNvPr id="9" name="Picture 17" descr="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581128"/>
            <a:ext cx="1242872" cy="1152128"/>
          </a:xfrm>
          <a:prstGeom prst="rect">
            <a:avLst/>
          </a:prstGeom>
          <a:noFill/>
        </p:spPr>
      </p:pic>
      <p:pic>
        <p:nvPicPr>
          <p:cNvPr id="10" name="Picture 18" descr="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18144" y="4653137"/>
            <a:ext cx="1333976" cy="1080119"/>
          </a:xfrm>
          <a:prstGeom prst="rect">
            <a:avLst/>
          </a:prstGeom>
          <a:noFill/>
        </p:spPr>
      </p:pic>
      <p:pic>
        <p:nvPicPr>
          <p:cNvPr id="11" name="Picture 19" descr="7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7" y="4725144"/>
            <a:ext cx="1233293" cy="1080120"/>
          </a:xfrm>
          <a:prstGeom prst="rect">
            <a:avLst/>
          </a:prstGeom>
          <a:noFill/>
        </p:spPr>
      </p:pic>
      <p:pic>
        <p:nvPicPr>
          <p:cNvPr id="12" name="Picture 20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12360" y="4728177"/>
            <a:ext cx="1259632" cy="100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926" y="24805"/>
            <a:ext cx="2928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№6: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8520" y="191683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Century Schoolbook" pitchFamily="18" charset="0"/>
              </a:rPr>
              <a:t>Александр, Борис, Виктор и Григорий – друзья. Один из них – врач, другой – журналист, третий – спортсмен, а четвёртый – строитель. Журналист написал статьи об Александре и Григории. Спортсмен и журналист вместе с Борисом ходили в поход. Александр и Борис были на приёме у врача. У кого какая фамилия?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3111053"/>
            <a:ext cx="21431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Решение: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3" y="3491161"/>
            <a:ext cx="8501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8900" lvl="1" indent="-88900"/>
            <a:r>
              <a:rPr lang="ru-RU" b="1" dirty="0">
                <a:latin typeface="Century Schoolbook" pitchFamily="18" charset="0"/>
              </a:rPr>
              <a:t>Составим таблицу : отметим в ней каждое утверждение знаком «-»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39552" y="3879857"/>
          <a:ext cx="8358245" cy="2357455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671649"/>
                <a:gridCol w="1671649"/>
                <a:gridCol w="1671649"/>
                <a:gridCol w="1671649"/>
                <a:gridCol w="1671649"/>
              </a:tblGrid>
              <a:tr h="4714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149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57438" y="3851200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Александр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11960" y="3851200"/>
            <a:ext cx="1500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Борис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29313" y="3851200"/>
            <a:ext cx="12144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Виктор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358063" y="3851200"/>
            <a:ext cx="1643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Григорий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4375" y="4355257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врач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2938" y="4859312"/>
            <a:ext cx="157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журналист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14375" y="5291360"/>
            <a:ext cx="1643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спортсмен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14375" y="5795417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entury Schoolbook" pitchFamily="18" charset="0"/>
              </a:rPr>
              <a:t>строитель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987824" y="4583088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858125" y="4655096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643438" y="5159151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643438" y="4655096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990106" y="4151040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643438" y="4151040"/>
            <a:ext cx="285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entury Schoolbook" pitchFamily="18" charset="0"/>
              </a:rPr>
              <a:t>-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286500" y="4655095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357938" y="4151039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357938" y="5159151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357938" y="5591199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740352" y="4151040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858125" y="5159151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858125" y="5663207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entury Schoolbook" pitchFamily="18" charset="0"/>
              </a:rPr>
              <a:t>-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928938" y="5159151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000375" y="5663207"/>
            <a:ext cx="285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572000" y="5591199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3528" y="6309320"/>
            <a:ext cx="864096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Ответ:</a:t>
            </a:r>
            <a:r>
              <a:rPr lang="ru-RU" sz="1400" dirty="0">
                <a:latin typeface="+mn-lt"/>
              </a:rPr>
              <a:t> </a:t>
            </a:r>
            <a:r>
              <a:rPr lang="ru-RU" sz="1400" b="1" dirty="0">
                <a:latin typeface="Century Schoolbook" pitchFamily="18" charset="0"/>
              </a:rPr>
              <a:t>Александр - спортсмен, Борис - строитель, Виктор – журналист, Григорий – журналист.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016" y="764704"/>
            <a:ext cx="709228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entury" pitchFamily="18" charset="0"/>
              </a:rPr>
              <a:t>Николай на </a:t>
            </a:r>
            <a:r>
              <a:rPr lang="ru-RU" sz="2400" b="1" dirty="0" smtClean="0">
                <a:solidFill>
                  <a:srgbClr val="002060"/>
                </a:solidFill>
                <a:latin typeface="Century" pitchFamily="18" charset="0"/>
              </a:rPr>
              <a:t>вопрос, </a:t>
            </a:r>
            <a:r>
              <a:rPr lang="ru-RU" sz="2400" b="1" dirty="0">
                <a:solidFill>
                  <a:srgbClr val="002060"/>
                </a:solidFill>
                <a:latin typeface="Century" pitchFamily="18" charset="0"/>
              </a:rPr>
              <a:t>каков его  возраст, отвечал, что через 13 лет ему </a:t>
            </a:r>
            <a:r>
              <a:rPr lang="ru-RU" sz="2400" b="1" dirty="0" smtClean="0">
                <a:solidFill>
                  <a:srgbClr val="002060"/>
                </a:solidFill>
                <a:latin typeface="Century" pitchFamily="18" charset="0"/>
              </a:rPr>
              <a:t>будет </a:t>
            </a:r>
            <a:r>
              <a:rPr lang="ru-RU" sz="2400" b="1" dirty="0">
                <a:solidFill>
                  <a:srgbClr val="002060"/>
                </a:solidFill>
                <a:latin typeface="Century" pitchFamily="18" charset="0"/>
              </a:rPr>
              <a:t>в 4 лет раза больше лет, чему 2 года назад</a:t>
            </a:r>
            <a:r>
              <a:rPr lang="ru-RU" sz="2400" dirty="0" smtClean="0">
                <a:solidFill>
                  <a:srgbClr val="002060"/>
                </a:solidFill>
                <a:latin typeface="Century" pitchFamily="18" charset="0"/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  <a:latin typeface="Century" pitchFamily="18" charset="0"/>
              </a:rPr>
              <a:t>Сколько лет Николаю?</a:t>
            </a:r>
            <a:endParaRPr lang="ru-RU" sz="2400" b="1" dirty="0">
              <a:solidFill>
                <a:srgbClr val="002060"/>
              </a:solidFill>
              <a:latin typeface="Century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4805"/>
            <a:ext cx="2928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№7: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492896"/>
            <a:ext cx="2372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</a:t>
            </a:r>
            <a:r>
              <a:rPr lang="ru-RU" sz="2400" b="1" i="1" dirty="0">
                <a:solidFill>
                  <a:srgbClr val="663300"/>
                </a:solidFill>
                <a:latin typeface="Century Schoolbook" pitchFamily="18" charset="0"/>
              </a:rPr>
              <a:t>Решение 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0505" y="3414479"/>
            <a:ext cx="55436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  </a:t>
            </a:r>
            <a:r>
              <a:rPr lang="ru-RU" sz="2000" b="1" dirty="0">
                <a:solidFill>
                  <a:srgbClr val="002060"/>
                </a:solidFill>
                <a:latin typeface="Century Schoolbook" pitchFamily="18" charset="0"/>
              </a:rPr>
              <a:t>х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+ 13 = 4 * (х - 2)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х + 13 = 4х - 8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х – 4х = - 8 - 13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- 3х = - 21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х = 7</a:t>
            </a:r>
          </a:p>
          <a:p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661248"/>
            <a:ext cx="3135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663300"/>
                </a:solidFill>
                <a:latin typeface="Century Schoolbook" pitchFamily="18" charset="0"/>
              </a:rPr>
              <a:t>Ответ :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 Николаю 7 лет.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0"/>
            <a:ext cx="2714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Задача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№8: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528" y="1916832"/>
            <a:ext cx="86764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entury Schoolbook" pitchFamily="18" charset="0"/>
              </a:rPr>
              <a:t>     </a:t>
            </a:r>
            <a:r>
              <a:rPr lang="ru-RU" sz="1600" b="1" dirty="0">
                <a:solidFill>
                  <a:srgbClr val="002060"/>
                </a:solidFill>
                <a:latin typeface="Century Schoolbook" pitchFamily="18" charset="0"/>
              </a:rPr>
              <a:t>В очереди за билетами в кино стоят друзья: Юра, Миша, Володя, Саша и Олег. Известно, что Юра купит билет раньше, чем Миша, но позже Олега; Володя и Олег не стоят рядом, а Саша не находится рядом ни с Олегом, ни с Юрой, ни с Володей. Кто за кем стоит?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3140968"/>
            <a:ext cx="214312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Решение: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536" y="3573016"/>
            <a:ext cx="8572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ru-RU" sz="1600" b="1" dirty="0">
                <a:latin typeface="Century Schoolbook" pitchFamily="18" charset="0"/>
              </a:rPr>
              <a:t>Составим таблицу : отметим в ней каждое утверждение знаком «-»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95536" y="4149080"/>
          <a:ext cx="8572530" cy="2250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28755"/>
                <a:gridCol w="1428755"/>
                <a:gridCol w="1428755"/>
                <a:gridCol w="1428755"/>
                <a:gridCol w="1428755"/>
                <a:gridCol w="1428755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entury Schoolbook" pitchFamily="18" charset="0"/>
                        </a:rPr>
                        <a:t>Юра</a:t>
                      </a:r>
                      <a:endParaRPr lang="ru-RU" sz="2000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entury Schoolbook" pitchFamily="18" charset="0"/>
                        </a:rPr>
                        <a:t>Миша</a:t>
                      </a:r>
                      <a:endParaRPr lang="ru-RU" sz="2000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entury Schoolbook" pitchFamily="18" charset="0"/>
                        </a:rPr>
                        <a:t>Володя</a:t>
                      </a:r>
                      <a:endParaRPr lang="ru-RU" sz="2000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entury Schoolbook" pitchFamily="18" charset="0"/>
                        </a:rPr>
                        <a:t>Саша</a:t>
                      </a:r>
                      <a:endParaRPr lang="ru-RU" sz="2000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entury Schoolbook" pitchFamily="18" charset="0"/>
                        </a:rPr>
                        <a:t>Олег</a:t>
                      </a:r>
                      <a:endParaRPr lang="ru-RU" sz="2000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552" y="4602614"/>
            <a:ext cx="1143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Century Schoolbook" pitchFamily="18" charset="0"/>
              </a:rPr>
              <a:t>первый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8680" y="4962654"/>
            <a:ext cx="1143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Century Schoolbook" pitchFamily="18" charset="0"/>
              </a:rPr>
              <a:t>второй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9552" y="5301208"/>
            <a:ext cx="10715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Century Schoolbook" pitchFamily="18" charset="0"/>
              </a:rPr>
              <a:t>третий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80095" y="5661248"/>
            <a:ext cx="15716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Century Schoolbook" pitchFamily="18" charset="0"/>
              </a:rPr>
              <a:t>четвёртый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7544" y="6042774"/>
            <a:ext cx="15716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Century Schoolbook" pitchFamily="18" charset="0"/>
              </a:rPr>
              <a:t>последний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83768" y="436510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51920" y="4367063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175253" y="436510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286375" y="4367064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732240" y="436706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244408" y="4727104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244408" y="5085184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244408" y="5447183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244408" y="5879232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292080" y="4655095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732240" y="508714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732240" y="472514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411760" y="4799111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222924" y="5159152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732240" y="544718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732240" y="5879231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779912" y="5519191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+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5536" y="6453336"/>
            <a:ext cx="8501063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Century Schoolbook" pitchFamily="18" charset="0"/>
              </a:rPr>
              <a:t>Ответ:</a:t>
            </a:r>
            <a:r>
              <a:rPr lang="ru-RU" sz="1600" dirty="0">
                <a:latin typeface="+mn-lt"/>
              </a:rPr>
              <a:t> </a:t>
            </a:r>
            <a:r>
              <a:rPr lang="ru-RU" sz="1600" b="1" dirty="0">
                <a:latin typeface="Century Schoolbook" pitchFamily="18" charset="0"/>
              </a:rPr>
              <a:t>Юра, Миша, Володя, Саша, Олег.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851920" y="4727104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292080" y="5519192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292080" y="5879232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851920" y="5879231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483768" y="5879232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486620" y="5087144"/>
            <a:ext cx="3571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851920" y="5087144"/>
            <a:ext cx="357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483768" y="5447183"/>
            <a:ext cx="3571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latin typeface="Century Schoolbook" pitchFamily="18" charset="0"/>
              </a:rPr>
              <a:t>-</a:t>
            </a:r>
          </a:p>
        </p:txBody>
      </p:sp>
    </p:spTree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8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9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1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2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3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5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4" fill="hold">
                      <p:stCondLst>
                        <p:cond delay="indefinite"/>
                      </p:stCondLst>
                      <p:childTnLst>
                        <p:par>
                          <p:cTn id="515" fill="hold">
                            <p:stCondLst>
                              <p:cond delay="0"/>
                            </p:stCondLst>
                            <p:childTnLst>
                              <p:par>
                                <p:cTn id="5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335</TotalTime>
  <Words>1136</Words>
  <Application>Microsoft Office PowerPoint</Application>
  <PresentationFormat>Экран (4:3)</PresentationFormat>
  <Paragraphs>234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Шаблон 2</vt:lpstr>
      <vt:lpstr>Логические и занимательные задачи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Логические и занимательные задачи</dc:title>
  <dc:creator>Админ</dc:creator>
  <cp:lastModifiedBy>User</cp:lastModifiedBy>
  <cp:revision>23</cp:revision>
  <dcterms:created xsi:type="dcterms:W3CDTF">2017-10-13T08:18:47Z</dcterms:created>
  <dcterms:modified xsi:type="dcterms:W3CDTF">2017-12-16T18:22:53Z</dcterms:modified>
</cp:coreProperties>
</file>