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5"/>
  </p:notesMasterIdLst>
  <p:sldIdLst>
    <p:sldId id="258" r:id="rId3"/>
    <p:sldId id="275" r:id="rId4"/>
    <p:sldId id="257" r:id="rId5"/>
    <p:sldId id="280" r:id="rId6"/>
    <p:sldId id="279" r:id="rId7"/>
    <p:sldId id="278" r:id="rId8"/>
    <p:sldId id="282" r:id="rId9"/>
    <p:sldId id="277" r:id="rId10"/>
    <p:sldId id="276" r:id="rId11"/>
    <p:sldId id="281" r:id="rId12"/>
    <p:sldId id="283" r:id="rId13"/>
    <p:sldId id="284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3399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24" autoAdjust="0"/>
    <p:restoredTop sz="94660"/>
  </p:normalViewPr>
  <p:slideViewPr>
    <p:cSldViewPr>
      <p:cViewPr>
        <p:scale>
          <a:sx n="76" d="100"/>
          <a:sy n="76" d="100"/>
        </p:scale>
        <p:origin x="-912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69E7C1B-8A4F-4AF1-8BC4-A2361097ED99}" type="datetimeFigureOut">
              <a:rPr lang="ru-RU"/>
              <a:pPr>
                <a:defRPr/>
              </a:pPr>
              <a:t>16.12.2017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D99D678-200D-492D-8AA0-81DB392266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57651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89776" cy="1470025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7356" y="2112941"/>
            <a:ext cx="5429288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B99F2-5245-4761-B13D-2D5B3F39A463}" type="datetimeFigureOut">
              <a:rPr lang="en-US"/>
              <a:pPr>
                <a:defRPr/>
              </a:pPr>
              <a:t>12/16/2017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90741-DD5E-4A7D-9550-0F91444448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1313786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CF32A-4C81-4D26-BA4C-8B189BA19CFC}" type="datetimeFigureOut">
              <a:rPr lang="en-US"/>
              <a:pPr>
                <a:defRPr/>
              </a:pPr>
              <a:t>12/16/2017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64F19-3D33-4505-AEF6-7D32DFDC85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1148276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FD2E9-D22C-4ABB-944C-F4D61B656CC4}" type="datetimeFigureOut">
              <a:rPr lang="en-US"/>
              <a:pPr>
                <a:defRPr/>
              </a:pPr>
              <a:t>12/16/2017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B99EB-E724-4DD3-85DC-8A9B56F190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2821291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C3399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C3C96-C523-4475-B5DE-40EFC09BDF53}" type="datetimeFigureOut">
              <a:rPr lang="en-US"/>
              <a:pPr>
                <a:defRPr/>
              </a:pPr>
              <a:t>12/16/2017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B2602-E91F-4396-801B-58E950D1C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7567312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78604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28586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DF56D-F492-4427-A4A0-A34547DB7CF4}" type="datetimeFigureOut">
              <a:rPr lang="en-US"/>
              <a:pPr>
                <a:defRPr/>
              </a:pPr>
              <a:t>12/16/2017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0FC47-FCF1-428F-B99B-13CE5EB3C0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65886105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EEEEE-3BDD-4ED8-92A2-96104D7F1D6E}" type="datetimeFigureOut">
              <a:rPr lang="en-US"/>
              <a:pPr>
                <a:defRPr/>
              </a:pPr>
              <a:t>12/16/2017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08D6D-9F9C-4D61-AAAC-9DE284BABC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9482313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115AC-8CE6-42FE-8A47-D84918D5DBEC}" type="datetimeFigureOut">
              <a:rPr lang="en-US"/>
              <a:pPr>
                <a:defRPr/>
              </a:pPr>
              <a:t>12/16/2017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DA5F7-1908-4AF3-8188-EDB380AB5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19795176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8EEAE-D862-46F3-9B72-88CABD87AC5E}" type="datetimeFigureOut">
              <a:rPr lang="en-US"/>
              <a:pPr>
                <a:defRPr/>
              </a:pPr>
              <a:t>12/16/2017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953A8-768F-4123-8B53-6F9829F2B6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3397441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65A50-7561-429E-8188-D2DCF2586FAF}" type="datetimeFigureOut">
              <a:rPr lang="en-US"/>
              <a:pPr>
                <a:defRPr/>
              </a:pPr>
              <a:t>12/16/2017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24A7F-CEF1-4AB9-B5A1-8EB3B57E5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2496052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26688-D39B-4F87-AE68-15BD9013EAB9}" type="datetimeFigureOut">
              <a:rPr lang="en-US"/>
              <a:pPr>
                <a:defRPr/>
              </a:pPr>
              <a:t>12/16/2017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46A45-4824-402A-9CC7-E007B4F087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2104143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BD3E1-D768-47F3-A349-E6099F2C3435}" type="datetimeFigureOut">
              <a:rPr lang="en-US"/>
              <a:pPr>
                <a:defRPr/>
              </a:pPr>
              <a:t>12/16/2017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A2F76-0288-42EE-BA7D-86EA4900D2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87946141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91A8FC-70FE-4F77-AF7D-4467A6E8B0CC}" type="datetimeFigureOut">
              <a:rPr lang="en-US"/>
              <a:pPr>
                <a:defRPr/>
              </a:pPr>
              <a:t>12/16/2017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2FCD55F-E446-4298-B8F4-D741A740C0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ransition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 rot="20907299">
            <a:off x="827308" y="1348046"/>
            <a:ext cx="7416824" cy="1466602"/>
          </a:xfrm>
        </p:spPr>
        <p:txBody>
          <a:bodyPr>
            <a:prstTxWarp prst="textCurveDow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" pitchFamily="18" charset="0"/>
              </a:rPr>
              <a:t>Математический кроссворд</a:t>
            </a:r>
          </a:p>
        </p:txBody>
      </p:sp>
      <p:sp>
        <p:nvSpPr>
          <p:cNvPr id="4" name="Text Box 32"/>
          <p:cNvSpPr txBox="1">
            <a:spLocks noChangeArrowheads="1"/>
          </p:cNvSpPr>
          <p:nvPr/>
        </p:nvSpPr>
        <p:spPr bwMode="auto">
          <a:xfrm>
            <a:off x="1187624" y="5227989"/>
            <a:ext cx="561662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Century" pitchFamily="18" charset="0"/>
              </a:rPr>
              <a:t>Учитель: Рыжевская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Century" pitchFamily="18" charset="0"/>
              </a:rPr>
              <a:t>Наталья Николаевна </a:t>
            </a: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32656"/>
            <a:ext cx="8568952" cy="478976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Century" pitchFamily="18" charset="0"/>
              </a:rPr>
              <a:t>Муниципальное бюджетное общеобразовательное учреждение Гремячевская школа №1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7544" y="332657"/>
            <a:ext cx="821537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9. Землекопы. 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</a:br>
            <a:r>
              <a:rPr lang="ru-RU" dirty="0" smtClean="0">
                <a:latin typeface="Century" pitchFamily="18" charset="0"/>
              </a:rPr>
              <a:t>Пять землекопов за 5 часов выкапывают 5 м канавы. Сколько потребуется землекопов, для того чтобы выкопать 100 м канавы за 100 часов?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Century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28350" r="27354" b="45663"/>
          <a:stretch>
            <a:fillRect/>
          </a:stretch>
        </p:blipFill>
        <p:spPr bwMode="auto">
          <a:xfrm>
            <a:off x="539552" y="1916832"/>
            <a:ext cx="73360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983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396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5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7971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557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5983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63814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387750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5576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5576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03648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63814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55576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03648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66023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012160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963814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83768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07904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11594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283968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86003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38" name="Прямая соединительная линия 37"/>
          <p:cNvCxnSpPr>
            <a:stCxn id="37" idx="3"/>
          </p:cNvCxnSpPr>
          <p:nvPr/>
        </p:nvCxnSpPr>
        <p:spPr>
          <a:xfrm>
            <a:off x="5379986" y="3414192"/>
            <a:ext cx="560166" cy="86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555776" y="357301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7148390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55576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38775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96381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115942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70790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26807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84413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36096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01216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64433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55576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403648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963814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483768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131840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07904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283968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860032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55576" y="390343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387750" y="390343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963814" y="390343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483768" y="390343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73539"/>
            <a:ext cx="84249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entury" pitchFamily="18" charset="0"/>
                <a:ea typeface="Times New Roman" pitchFamily="18" charset="0"/>
              </a:rPr>
              <a:t>10. Коробки с конфетами. </a:t>
            </a:r>
          </a:p>
          <a:p>
            <a:r>
              <a:rPr lang="ru-RU" dirty="0" smtClean="0">
                <a:latin typeface="Century" pitchFamily="18" charset="0"/>
              </a:rPr>
              <a:t>Пете и Коле купили по коробке конфет. В каждой коробке находится 12 конфет. Петя из своей коробки съел несколько конфет, а Коля из своей коробки съел столько конфет, сколько осталось в коробке у Пети. Сколько конфет осталось на двоих у Пети и Коли?</a:t>
            </a:r>
          </a:p>
          <a:p>
            <a:endParaRPr lang="ru-RU" b="1" dirty="0" smtClean="0">
              <a:latin typeface="Century" pitchFamily="18" charset="0"/>
              <a:ea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28350" r="27354" b="45663"/>
          <a:stretch>
            <a:fillRect/>
          </a:stretch>
        </p:blipFill>
        <p:spPr bwMode="auto">
          <a:xfrm>
            <a:off x="539552" y="1916832"/>
            <a:ext cx="73360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983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396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5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7971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557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5983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63814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387750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5576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5576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03648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63814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55576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03648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66023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012160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963814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83768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07904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11594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283968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86003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38" name="Прямая соединительная линия 37"/>
          <p:cNvCxnSpPr>
            <a:stCxn id="37" idx="3"/>
          </p:cNvCxnSpPr>
          <p:nvPr/>
        </p:nvCxnSpPr>
        <p:spPr>
          <a:xfrm>
            <a:off x="5379986" y="3414192"/>
            <a:ext cx="560166" cy="86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555776" y="357301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7148390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55576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38775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96381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115942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70790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26807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84413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36096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01216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64433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55576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403648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963814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483768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131840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07904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283968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860032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55576" y="390343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387750" y="390343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963814" y="390343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483768" y="390343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755576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403648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963814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483768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115942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692006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268070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844134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436096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068270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4249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entury" pitchFamily="18" charset="0"/>
                <a:ea typeface="Times New Roman" pitchFamily="18" charset="0"/>
              </a:rPr>
              <a:t>11. Пара носков. </a:t>
            </a:r>
          </a:p>
          <a:p>
            <a:r>
              <a:rPr lang="ru-RU" dirty="0" smtClean="0">
                <a:latin typeface="Century" pitchFamily="18" charset="0"/>
              </a:rPr>
              <a:t>В шкафу вперемешку лежат 15 носков черного цвета и 20 носков белого цвета. Какое минимальное количество носков необходимо достать (в полной темноте или просто не глядя), чтобы из них можно было получить пару одного цвета?</a:t>
            </a:r>
          </a:p>
          <a:p>
            <a:endParaRPr lang="ru-RU" b="1" dirty="0" smtClean="0">
              <a:latin typeface="Century" pitchFamily="18" charset="0"/>
              <a:ea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28350" r="27354" b="45663"/>
          <a:stretch>
            <a:fillRect/>
          </a:stretch>
        </p:blipFill>
        <p:spPr bwMode="auto">
          <a:xfrm>
            <a:off x="539552" y="1916832"/>
            <a:ext cx="73360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" name="Прямоугольник 72"/>
          <p:cNvSpPr/>
          <p:nvPr/>
        </p:nvSpPr>
        <p:spPr>
          <a:xfrm>
            <a:off x="7555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1403648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1979712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25557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7555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40364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97971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25557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707904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05983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28396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7555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1403648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197971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25557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05983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1963814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1387750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755576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755576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1403648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1963814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755576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1403648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666023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6012160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1963814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2483768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3707904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311594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4283968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486003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05" name="Прямая соединительная линия 104"/>
          <p:cNvCxnSpPr>
            <a:stCxn id="104" idx="3"/>
          </p:cNvCxnSpPr>
          <p:nvPr/>
        </p:nvCxnSpPr>
        <p:spPr>
          <a:xfrm>
            <a:off x="5379986" y="3414192"/>
            <a:ext cx="560166" cy="86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>
            <a:off x="2555776" y="357301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Прямоугольник 106"/>
          <p:cNvSpPr/>
          <p:nvPr/>
        </p:nvSpPr>
        <p:spPr>
          <a:xfrm>
            <a:off x="7148390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755576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138775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196381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3115942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370790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426807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484413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5436096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601216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664433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755576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1403648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1963814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2483768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3131840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3707904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4283968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4860032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755576" y="390343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1387750" y="390343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1963814" y="390343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2483768" y="390343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755576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1403648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1963814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2483768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3115942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3692006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4268070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7" name="Прямоугольник 136"/>
          <p:cNvSpPr/>
          <p:nvPr/>
        </p:nvSpPr>
        <p:spPr>
          <a:xfrm>
            <a:off x="4844134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5436096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6068270" y="414908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755576" y="440749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1403648" y="436510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1963814" y="436510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  <p:bldP spid="141" grpId="0"/>
      <p:bldP spid="1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332656"/>
            <a:ext cx="813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entury" pitchFamily="18" charset="0"/>
              </a:rPr>
              <a:t>1. Торговцы и гончары.</a:t>
            </a:r>
            <a:r>
              <a:rPr lang="ru-RU" dirty="0" smtClean="0">
                <a:latin typeface="Century" pitchFamily="18" charset="0"/>
              </a:rPr>
              <a:t/>
            </a:r>
            <a:br>
              <a:rPr lang="ru-RU" dirty="0" smtClean="0">
                <a:latin typeface="Century" pitchFamily="18" charset="0"/>
              </a:rPr>
            </a:br>
            <a:r>
              <a:rPr lang="ru-RU" dirty="0" smtClean="0">
                <a:latin typeface="Century" pitchFamily="18" charset="0"/>
              </a:rPr>
              <a:t>В одном городе все люди были торговцами или гончарами. Торговцы всегда говорили неправду, а гончары - правду. Когда все люди собрались на площади, каждый из собравшихся сказал остальным : "Вы все торговцы!" Сколько гончаров было в этом городе?</a:t>
            </a:r>
            <a:endParaRPr lang="ru-RU" dirty="0">
              <a:latin typeface="Century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28350" r="27354" b="45663"/>
          <a:stretch>
            <a:fillRect/>
          </a:stretch>
        </p:blipFill>
        <p:spPr bwMode="auto">
          <a:xfrm>
            <a:off x="611560" y="1988840"/>
            <a:ext cx="73360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27584" y="204168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204168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204168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204168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508104" y="3486200"/>
            <a:ext cx="560166" cy="86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27784" y="3645024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 txBox="1">
            <a:spLocks noChangeArrowheads="1"/>
          </p:cNvSpPr>
          <p:nvPr/>
        </p:nvSpPr>
        <p:spPr bwMode="auto">
          <a:xfrm>
            <a:off x="357188" y="1143000"/>
            <a:ext cx="83581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sz="1600">
              <a:latin typeface="Calibri" pitchFamily="34" charset="0"/>
            </a:endParaRPr>
          </a:p>
          <a:p>
            <a:pPr eaLnBrk="1" hangingPunct="1"/>
            <a:endParaRPr lang="ru-RU" sz="1600">
              <a:latin typeface="Calibri" pitchFamily="34" charset="0"/>
            </a:endParaRPr>
          </a:p>
          <a:p>
            <a:pPr eaLnBrk="1" hangingPunct="1"/>
            <a:endParaRPr lang="ru-RU" sz="1600">
              <a:latin typeface="Calibri" pitchFamily="34" charset="0"/>
            </a:endParaRPr>
          </a:p>
          <a:p>
            <a:pPr eaLnBrk="1" hangingPunct="1"/>
            <a:endParaRPr lang="ru-RU">
              <a:latin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88640"/>
            <a:ext cx="860444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Century" pitchFamily="18" charset="0"/>
              </a:rPr>
              <a:t>2. Кто машинист?</a:t>
            </a:r>
            <a:r>
              <a:rPr lang="ru-RU" sz="1600" dirty="0" smtClean="0">
                <a:latin typeface="Century" pitchFamily="18" charset="0"/>
              </a:rPr>
              <a:t/>
            </a:r>
            <a:br>
              <a:rPr lang="ru-RU" sz="1600" dirty="0" smtClean="0">
                <a:latin typeface="Century" pitchFamily="18" charset="0"/>
              </a:rPr>
            </a:br>
            <a:r>
              <a:rPr lang="ru-RU" sz="1600" dirty="0" smtClean="0">
                <a:latin typeface="Century" pitchFamily="18" charset="0"/>
              </a:rPr>
              <a:t>В поезде Москва - Петербург едут пассажиры Иванов, Петров, Сидоров. Такие же фамилии имеют машинист, электрик и кондуктор бригады поезда. Известно, что: </a:t>
            </a:r>
            <a:br>
              <a:rPr lang="ru-RU" sz="1600" dirty="0" smtClean="0">
                <a:latin typeface="Century" pitchFamily="18" charset="0"/>
              </a:rPr>
            </a:br>
            <a:r>
              <a:rPr lang="ru-RU" sz="1600" dirty="0" smtClean="0">
                <a:latin typeface="Century" pitchFamily="18" charset="0"/>
              </a:rPr>
              <a:t>1) Пассажир Иванов живет в Москве. </a:t>
            </a:r>
            <a:br>
              <a:rPr lang="ru-RU" sz="1600" dirty="0" smtClean="0">
                <a:latin typeface="Century" pitchFamily="18" charset="0"/>
              </a:rPr>
            </a:br>
            <a:r>
              <a:rPr lang="ru-RU" sz="1600" dirty="0" smtClean="0">
                <a:latin typeface="Century" pitchFamily="18" charset="0"/>
              </a:rPr>
              <a:t>2) Кондуктор живет на полпути от Москвы до Петербурга. </a:t>
            </a:r>
            <a:br>
              <a:rPr lang="ru-RU" sz="1600" dirty="0" smtClean="0">
                <a:latin typeface="Century" pitchFamily="18" charset="0"/>
              </a:rPr>
            </a:br>
            <a:r>
              <a:rPr lang="ru-RU" sz="1600" dirty="0" smtClean="0">
                <a:latin typeface="Century" pitchFamily="18" charset="0"/>
              </a:rPr>
              <a:t>3) Пассажир, однофамилец кондуктора, живет в Петербурге. </a:t>
            </a:r>
            <a:br>
              <a:rPr lang="ru-RU" sz="1600" dirty="0" smtClean="0">
                <a:latin typeface="Century" pitchFamily="18" charset="0"/>
              </a:rPr>
            </a:br>
            <a:r>
              <a:rPr lang="ru-RU" sz="1600" dirty="0" smtClean="0">
                <a:latin typeface="Century" pitchFamily="18" charset="0"/>
              </a:rPr>
              <a:t>4) Пассажир, живущий ближе к месту жительства кондуктора, чем другие пассажиры, точно втрое старше кондуктора. </a:t>
            </a:r>
            <a:br>
              <a:rPr lang="ru-RU" sz="1600" dirty="0" smtClean="0">
                <a:latin typeface="Century" pitchFamily="18" charset="0"/>
              </a:rPr>
            </a:br>
            <a:r>
              <a:rPr lang="ru-RU" sz="1600" dirty="0" smtClean="0">
                <a:latin typeface="Century" pitchFamily="18" charset="0"/>
              </a:rPr>
              <a:t>5) Пассажиру Петрову в тот день исполнилось 20 лет. </a:t>
            </a:r>
            <a:br>
              <a:rPr lang="ru-RU" sz="1600" dirty="0" smtClean="0">
                <a:latin typeface="Century" pitchFamily="18" charset="0"/>
              </a:rPr>
            </a:br>
            <a:r>
              <a:rPr lang="ru-RU" sz="1600" dirty="0" smtClean="0">
                <a:latin typeface="Century" pitchFamily="18" charset="0"/>
              </a:rPr>
              <a:t>6) Сидоров (из бригады) недавно выиграл у электрика партию в </a:t>
            </a:r>
            <a:r>
              <a:rPr lang="ru-RU" sz="1600" dirty="0" err="1" smtClean="0">
                <a:latin typeface="Century" pitchFamily="18" charset="0"/>
              </a:rPr>
              <a:t>биллиард</a:t>
            </a:r>
            <a:r>
              <a:rPr lang="ru-RU" sz="1600" dirty="0" smtClean="0">
                <a:latin typeface="Century" pitchFamily="18" charset="0"/>
              </a:rPr>
              <a:t>. </a:t>
            </a:r>
            <a:br>
              <a:rPr lang="ru-RU" sz="1600" dirty="0" smtClean="0">
                <a:latin typeface="Century" pitchFamily="18" charset="0"/>
              </a:rPr>
            </a:br>
            <a:r>
              <a:rPr lang="ru-RU" sz="1600" dirty="0" smtClean="0">
                <a:latin typeface="Century" pitchFamily="18" charset="0"/>
              </a:rPr>
              <a:t>Какая фамилия у машиниста?</a:t>
            </a:r>
            <a:endParaRPr lang="ru-RU" sz="1600" dirty="0">
              <a:latin typeface="Century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28350" r="27354" b="45663"/>
          <a:stretch>
            <a:fillRect/>
          </a:stretch>
        </p:blipFill>
        <p:spPr bwMode="auto">
          <a:xfrm>
            <a:off x="683568" y="3140968"/>
            <a:ext cx="73360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99592" y="319381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319381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23728" y="319381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319381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4766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23728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99792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85192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03848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42798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5580112" y="4653136"/>
            <a:ext cx="560166" cy="86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699792" y="4869160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 txBox="1">
            <a:spLocks noChangeArrowheads="1"/>
          </p:cNvSpPr>
          <p:nvPr/>
        </p:nvSpPr>
        <p:spPr bwMode="auto">
          <a:xfrm>
            <a:off x="357188" y="1143000"/>
            <a:ext cx="83581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sz="1600">
              <a:latin typeface="Calibri" pitchFamily="34" charset="0"/>
            </a:endParaRPr>
          </a:p>
          <a:p>
            <a:pPr eaLnBrk="1" hangingPunct="1"/>
            <a:endParaRPr lang="ru-RU" sz="1600">
              <a:latin typeface="Calibri" pitchFamily="34" charset="0"/>
            </a:endParaRPr>
          </a:p>
          <a:p>
            <a:pPr eaLnBrk="1" hangingPunct="1"/>
            <a:endParaRPr lang="ru-RU" sz="1600">
              <a:latin typeface="Calibri" pitchFamily="34" charset="0"/>
            </a:endParaRPr>
          </a:p>
          <a:p>
            <a:pPr eaLnBrk="1" hangingPunct="1"/>
            <a:endParaRPr lang="ru-RU"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60648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entury" pitchFamily="18" charset="0"/>
              </a:rPr>
              <a:t>3. Кто разбил окно?</a:t>
            </a:r>
            <a:r>
              <a:rPr lang="ru-RU" dirty="0" smtClean="0">
                <a:latin typeface="Century" pitchFamily="18" charset="0"/>
              </a:rPr>
              <a:t/>
            </a:r>
            <a:br>
              <a:rPr lang="ru-RU" dirty="0" smtClean="0">
                <a:latin typeface="Century" pitchFamily="18" charset="0"/>
              </a:rPr>
            </a:br>
            <a:r>
              <a:rPr lang="ru-RU" dirty="0" smtClean="0">
                <a:latin typeface="Century" pitchFamily="18" charset="0"/>
              </a:rPr>
              <a:t>Пять мальчиков играли во дворе в футбол и разбили мячом окно.</a:t>
            </a:r>
            <a:br>
              <a:rPr lang="ru-RU" dirty="0" smtClean="0">
                <a:latin typeface="Century" pitchFamily="18" charset="0"/>
              </a:rPr>
            </a:br>
            <a:r>
              <a:rPr lang="ru-RU" dirty="0" smtClean="0">
                <a:latin typeface="Century" pitchFamily="18" charset="0"/>
              </a:rPr>
              <a:t>Ваня сказал: "Это или Паша, или Денис".</a:t>
            </a:r>
            <a:br>
              <a:rPr lang="ru-RU" dirty="0" smtClean="0">
                <a:latin typeface="Century" pitchFamily="18" charset="0"/>
              </a:rPr>
            </a:br>
            <a:r>
              <a:rPr lang="ru-RU" dirty="0" smtClean="0">
                <a:latin typeface="Century" pitchFamily="18" charset="0"/>
              </a:rPr>
              <a:t>Паша сказал: "Это сделал не я и не Вова".</a:t>
            </a:r>
            <a:br>
              <a:rPr lang="ru-RU" dirty="0" smtClean="0">
                <a:latin typeface="Century" pitchFamily="18" charset="0"/>
              </a:rPr>
            </a:br>
            <a:r>
              <a:rPr lang="ru-RU" dirty="0" smtClean="0">
                <a:latin typeface="Century" pitchFamily="18" charset="0"/>
              </a:rPr>
              <a:t>Митя сказал: "По-моему, один из них говорит правду, а другой - нет".</a:t>
            </a:r>
            <a:br>
              <a:rPr lang="ru-RU" dirty="0" smtClean="0">
                <a:latin typeface="Century" pitchFamily="18" charset="0"/>
              </a:rPr>
            </a:br>
            <a:r>
              <a:rPr lang="ru-RU" dirty="0" smtClean="0">
                <a:latin typeface="Century" pitchFamily="18" charset="0"/>
              </a:rPr>
              <a:t>А Вова сказал: "Митя, ты ошибаешься".</a:t>
            </a:r>
            <a:br>
              <a:rPr lang="ru-RU" dirty="0" smtClean="0">
                <a:latin typeface="Century" pitchFamily="18" charset="0"/>
              </a:rPr>
            </a:br>
            <a:r>
              <a:rPr lang="ru-RU" dirty="0" smtClean="0">
                <a:latin typeface="Century" pitchFamily="18" charset="0"/>
              </a:rPr>
              <a:t>А бабушка сидела на лавочке и всё видела. Она сказала, что только один мальчик сказал неправду, но не выдала того, кто разбил окно.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28350" r="27354" b="45663"/>
          <a:stretch>
            <a:fillRect/>
          </a:stretch>
        </p:blipFill>
        <p:spPr bwMode="auto">
          <a:xfrm>
            <a:off x="539552" y="2780928"/>
            <a:ext cx="73360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755576" y="283377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03648" y="283377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79712" y="283377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55776" y="283377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55576" y="306896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03648" y="306896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979712" y="306896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306896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07904" y="306896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059832" y="306896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83968" y="306896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55576" y="3337828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03648" y="3337828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979712" y="3337828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55776" y="3337828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059832" y="3337828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5436096" y="4293096"/>
            <a:ext cx="560166" cy="86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555776" y="4509120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 txBox="1">
            <a:spLocks noChangeArrowheads="1"/>
          </p:cNvSpPr>
          <p:nvPr/>
        </p:nvSpPr>
        <p:spPr bwMode="auto">
          <a:xfrm>
            <a:off x="357188" y="1143000"/>
            <a:ext cx="83581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sz="1600">
              <a:latin typeface="Calibri" pitchFamily="34" charset="0"/>
            </a:endParaRPr>
          </a:p>
          <a:p>
            <a:pPr eaLnBrk="1" hangingPunct="1"/>
            <a:endParaRPr lang="ru-RU" sz="1600">
              <a:latin typeface="Calibri" pitchFamily="34" charset="0"/>
            </a:endParaRPr>
          </a:p>
          <a:p>
            <a:pPr eaLnBrk="1" hangingPunct="1"/>
            <a:endParaRPr lang="ru-RU" sz="1600">
              <a:latin typeface="Calibri" pitchFamily="34" charset="0"/>
            </a:endParaRPr>
          </a:p>
          <a:p>
            <a:pPr eaLnBrk="1" hangingPunct="1"/>
            <a:endParaRPr lang="ru-RU"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548680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entury" pitchFamily="18" charset="0"/>
                <a:cs typeface="Arial" pitchFamily="34" charset="0"/>
              </a:rPr>
              <a:t>4. Арбуз.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entury" pitchFamily="18" charset="0"/>
                <a:cs typeface="Arial" pitchFamily="34" charset="0"/>
              </a:rPr>
              <a:t> </a:t>
            </a:r>
            <a:r>
              <a:rPr lang="ru-RU" dirty="0" smtClean="0">
                <a:latin typeface="Century" pitchFamily="18" charset="0"/>
                <a:cs typeface="Arial" pitchFamily="34" charset="0"/>
              </a:rPr>
              <a:t>Масса  арбуза равна 1 кг и половине арбуза .</a:t>
            </a:r>
          </a:p>
          <a:p>
            <a:r>
              <a:rPr lang="ru-RU" dirty="0" smtClean="0">
                <a:latin typeface="Century" pitchFamily="18" charset="0"/>
                <a:cs typeface="Arial" pitchFamily="34" charset="0"/>
              </a:rPr>
              <a:t>Какова масса всего арбуза?</a:t>
            </a:r>
            <a:endParaRPr lang="ru-RU" dirty="0">
              <a:latin typeface="Century" pitchFamily="18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28350" r="27354" b="45663"/>
          <a:stretch>
            <a:fillRect/>
          </a:stretch>
        </p:blipFill>
        <p:spPr bwMode="auto">
          <a:xfrm>
            <a:off x="539552" y="1916832"/>
            <a:ext cx="73360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983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396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5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7971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557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5983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63814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387750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5576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5379986" y="3414192"/>
            <a:ext cx="560166" cy="86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555776" y="3645024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24744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chemeClr val="tx1"/>
                </a:solidFill>
                <a:latin typeface="Century" pitchFamily="18" charset="0"/>
              </a:rPr>
              <a:t>5 .Морковка. </a:t>
            </a:r>
            <a:r>
              <a:rPr lang="ru-RU" sz="1800" dirty="0" smtClean="0">
                <a:solidFill>
                  <a:schemeClr val="tx1"/>
                </a:solidFill>
                <a:latin typeface="Century" pitchFamily="18" charset="0"/>
                <a:cs typeface="Arial" pitchFamily="34" charset="0"/>
              </a:rPr>
              <a:t>Ёжик и </a:t>
            </a:r>
            <a:r>
              <a:rPr lang="ru-RU" sz="1800" dirty="0" err="1" smtClean="0">
                <a:solidFill>
                  <a:schemeClr val="tx1"/>
                </a:solidFill>
                <a:latin typeface="Century" pitchFamily="18" charset="0"/>
                <a:cs typeface="Arial" pitchFamily="34" charset="0"/>
              </a:rPr>
              <a:t>Крош</a:t>
            </a:r>
            <a:r>
              <a:rPr lang="ru-RU" sz="1800" dirty="0" smtClean="0">
                <a:solidFill>
                  <a:schemeClr val="tx1"/>
                </a:solidFill>
                <a:latin typeface="Century" pitchFamily="18" charset="0"/>
                <a:cs typeface="Arial" pitchFamily="34" charset="0"/>
              </a:rPr>
              <a:t> ели морковку. </a:t>
            </a:r>
            <a:r>
              <a:rPr lang="ru-RU" sz="1800" dirty="0" err="1" smtClean="0">
                <a:solidFill>
                  <a:schemeClr val="tx1"/>
                </a:solidFill>
                <a:latin typeface="Century" pitchFamily="18" charset="0"/>
                <a:cs typeface="Arial" pitchFamily="34" charset="0"/>
              </a:rPr>
              <a:t>Крош</a:t>
            </a:r>
            <a:r>
              <a:rPr lang="ru-RU" sz="1800" dirty="0" smtClean="0">
                <a:solidFill>
                  <a:schemeClr val="tx1"/>
                </a:solidFill>
                <a:latin typeface="Century" pitchFamily="18" charset="0"/>
                <a:cs typeface="Arial" pitchFamily="34" charset="0"/>
              </a:rPr>
              <a:t> говорит : « Дай мне одну морковку , и у  нас будет поровну» .  « Но ведь у тебя ничего нет, »  - ответил Ёжик . Сколько морковок у Ёжика?</a:t>
            </a:r>
            <a:endParaRPr lang="ru-RU" sz="1800" dirty="0">
              <a:solidFill>
                <a:schemeClr val="tx1"/>
              </a:solidFill>
              <a:latin typeface="Century" pitchFamily="18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28350" r="27354" b="45663"/>
          <a:stretch>
            <a:fillRect/>
          </a:stretch>
        </p:blipFill>
        <p:spPr bwMode="auto">
          <a:xfrm>
            <a:off x="539552" y="1916832"/>
            <a:ext cx="73360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983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396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5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7971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557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5983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63814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387750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5576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5576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03648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63814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5379986" y="3414192"/>
            <a:ext cx="560166" cy="86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555776" y="357301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7544" y="332656"/>
            <a:ext cx="821537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6.Задача про велогонку. 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Петя и Вася участвовали в велогонке. Все участники стартовали одновременно и показали на финише различное время. Петя финишировал сразу после Васи и оказался на десятом месте. Сколько человек участвовало в гонке, если Вася был пятнадцатым с конца?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Century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28350" r="27354" b="45663"/>
          <a:stretch>
            <a:fillRect/>
          </a:stretch>
        </p:blipFill>
        <p:spPr bwMode="auto">
          <a:xfrm>
            <a:off x="539552" y="1916832"/>
            <a:ext cx="73360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983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396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5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7971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557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5983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63814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387750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5576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5576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03648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63814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55576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03648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66023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012160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963814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83768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07904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11594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283968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86003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39" name="Прямая соединительная линия 38"/>
          <p:cNvCxnSpPr>
            <a:stCxn id="37" idx="3"/>
          </p:cNvCxnSpPr>
          <p:nvPr/>
        </p:nvCxnSpPr>
        <p:spPr>
          <a:xfrm>
            <a:off x="5379986" y="3414192"/>
            <a:ext cx="560166" cy="86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555776" y="357301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7148390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55576" y="-27384"/>
            <a:ext cx="785871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7. Два числа.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Назовите два числа, у которых количество цифр равно количеству букв, </a:t>
            </a:r>
            <a:r>
              <a:rPr lang="en-US" dirty="0" smtClean="0">
                <a:latin typeface="Century" pitchFamily="18" charset="0"/>
                <a:ea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составляющих название каждого из этих чисел.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Century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28350" r="27354" b="45663"/>
          <a:stretch>
            <a:fillRect/>
          </a:stretch>
        </p:blipFill>
        <p:spPr bwMode="auto">
          <a:xfrm>
            <a:off x="539552" y="1916832"/>
            <a:ext cx="73360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983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396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5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7971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557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5983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63814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387750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5576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5576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03648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63814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55576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03648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66023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012160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963814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83768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07904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11594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283968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86003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38" name="Прямая соединительная линия 37"/>
          <p:cNvCxnSpPr>
            <a:stCxn id="37" idx="3"/>
          </p:cNvCxnSpPr>
          <p:nvPr/>
        </p:nvCxnSpPr>
        <p:spPr>
          <a:xfrm>
            <a:off x="5379986" y="3414192"/>
            <a:ext cx="560166" cy="86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555776" y="357301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7148390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55576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38775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96381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115942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70790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26807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84413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36096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01216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64433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 txBox="1">
            <a:spLocks noChangeArrowheads="1"/>
          </p:cNvSpPr>
          <p:nvPr/>
        </p:nvSpPr>
        <p:spPr bwMode="auto">
          <a:xfrm>
            <a:off x="357188" y="1143000"/>
            <a:ext cx="83581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sz="1600">
              <a:latin typeface="Calibri" pitchFamily="34" charset="0"/>
            </a:endParaRPr>
          </a:p>
          <a:p>
            <a:pPr eaLnBrk="1" hangingPunct="1"/>
            <a:endParaRPr lang="ru-RU" sz="1600">
              <a:latin typeface="Calibri" pitchFamily="34" charset="0"/>
            </a:endParaRPr>
          </a:p>
          <a:p>
            <a:pPr eaLnBrk="1" hangingPunct="1"/>
            <a:endParaRPr lang="ru-RU" sz="1600">
              <a:latin typeface="Calibri" pitchFamily="34" charset="0"/>
            </a:endParaRPr>
          </a:p>
          <a:p>
            <a:pPr eaLnBrk="1" hangingPunct="1"/>
            <a:endParaRPr lang="ru-RU">
              <a:latin typeface="Calibri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7544" y="332657"/>
            <a:ext cx="821537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8.Лестничные</a:t>
            </a:r>
            <a:r>
              <a:rPr kumimoji="0" lang="ru-RU" b="1" i="0" u="none" strike="noStrike" cap="none" normalizeH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 ступеньки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. 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Лена живет на четвертом этаже, при этом,</a:t>
            </a:r>
            <a:r>
              <a:rPr kumimoji="0" lang="ru-RU" b="0" i="0" u="none" strike="noStrike" cap="none" normalizeH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 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однимаясь к себе домой, она проходит по лестнице 60 ступенек.</a:t>
            </a:r>
            <a:r>
              <a:rPr kumimoji="0" lang="ru-RU" b="0" i="0" u="none" strike="noStrike" cap="none" normalizeH="0" dirty="0" smtClean="0">
                <a:ln>
                  <a:noFill/>
                </a:ln>
                <a:effectLst/>
                <a:latin typeface="Century" pitchFamily="18" charset="0"/>
                <a:ea typeface="Times New Roman" pitchFamily="18" charset="0"/>
              </a:rPr>
              <a:t> Юля живет в этом же подъезде на втором этаже. </a:t>
            </a:r>
            <a:r>
              <a:rPr lang="ru-RU" dirty="0" smtClean="0">
                <a:latin typeface="Century" pitchFamily="18" charset="0"/>
                <a:ea typeface="Times New Roman" pitchFamily="18" charset="0"/>
              </a:rPr>
              <a:t>Сколько ступенек проходит Юля, поднимаясь к себе домой на второй этаж?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Century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4215" t="28350" r="27354" b="45663"/>
          <a:stretch>
            <a:fillRect/>
          </a:stretch>
        </p:blipFill>
        <p:spPr bwMode="auto">
          <a:xfrm>
            <a:off x="539552" y="1916832"/>
            <a:ext cx="733608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19696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9832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3968" y="220486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5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7971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55776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59832" y="2473732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63814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387750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55576" y="270892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5576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03648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63814" y="2967335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55576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03648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66023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012160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963814" y="3212976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83768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07904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11594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283968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860032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38" name="Прямая соединительная линия 37"/>
          <p:cNvCxnSpPr>
            <a:stCxn id="37" idx="3"/>
          </p:cNvCxnSpPr>
          <p:nvPr/>
        </p:nvCxnSpPr>
        <p:spPr>
          <a:xfrm>
            <a:off x="5379986" y="3414192"/>
            <a:ext cx="560166" cy="86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555776" y="3573016"/>
            <a:ext cx="504056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7148390" y="3183359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55576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38775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96381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115942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70790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26807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84413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36096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012160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644334" y="3429000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55576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403648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963814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483768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131840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707904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283968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860032" y="3645024"/>
            <a:ext cx="51995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ь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theme/theme1.xml><?xml version="1.0" encoding="utf-8"?>
<a:theme xmlns:a="http://schemas.openxmlformats.org/drawingml/2006/main" name="TS10190870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15783FE-50CA-484F-AF57-29198C702E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TS101908700</Template>
  <TotalTime>411</TotalTime>
  <Words>615</Words>
  <Application>Microsoft Office PowerPoint</Application>
  <PresentationFormat>Экран (4:3)</PresentationFormat>
  <Paragraphs>413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TS101908700</vt:lpstr>
      <vt:lpstr>Математический кроссворд</vt:lpstr>
      <vt:lpstr>Слайд 2</vt:lpstr>
      <vt:lpstr>Слайд 3</vt:lpstr>
      <vt:lpstr>Слайд 4</vt:lpstr>
      <vt:lpstr>Слайд 5</vt:lpstr>
      <vt:lpstr>5 .Морковка. Ёжик и Крош ели морковку. Крош говорит : « Дай мне одну морковку , и у  нас будет поровну» .  « Но ведь у тебя ничего нет, »  - ответил Ёжик . Сколько морковок у Ёжика?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занимательных задач при обучении младших школьников математике</dc:title>
  <dc:subject>Шаблон оформления</dc:subject>
  <dc:creator>Таня</dc:creator>
  <dc:description>Шаблон оформления
Корпорация Майкрософт</dc:description>
  <cp:lastModifiedBy>User</cp:lastModifiedBy>
  <cp:revision>109</cp:revision>
  <dcterms:created xsi:type="dcterms:W3CDTF">2012-05-08T16:49:11Z</dcterms:created>
  <dcterms:modified xsi:type="dcterms:W3CDTF">2017-12-16T18:28:43Z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534669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  <property fmtid="{D5CDD505-2E9C-101B-9397-08002B2CF9AE}" pid="5" name="_TemplateID">
    <vt:lpwstr>TC019087009991</vt:lpwstr>
  </property>
</Properties>
</file>