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0" r:id="rId2"/>
    <p:sldId id="268" r:id="rId3"/>
    <p:sldId id="256" r:id="rId4"/>
    <p:sldId id="257" r:id="rId5"/>
    <p:sldId id="259" r:id="rId6"/>
    <p:sldId id="261" r:id="rId7"/>
    <p:sldId id="262" r:id="rId8"/>
    <p:sldId id="266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FF2A6B-6D36-4F18-83CE-4C956FB51E43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B3809-41FA-474A-9D39-D427E891DE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B3809-41FA-474A-9D39-D427E891DE9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B3809-41FA-474A-9D39-D427E891DE9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B3809-41FA-474A-9D39-D427E891DE9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  <a:alpha val="22000"/>
              </a:schemeClr>
            </a:gs>
            <a:gs pos="53000">
              <a:srgbClr val="00B0F0">
                <a:alpha val="32000"/>
              </a:srgbClr>
            </a:gs>
            <a:gs pos="100000">
              <a:srgbClr val="00B050">
                <a:alpha val="41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CF8E-B21F-4EDB-80B2-954685C85FAE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98A79-1D56-44D5-AA9E-3CDBCAE8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etodsovet.su/news/festival_interaktivnyj_kalejdoskop/2017-11-24-340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5.jpeg"/><Relationship Id="rId1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audio" Target="../media/audio1.wav"/><Relationship Id="rId9" Type="http://schemas.openxmlformats.org/officeDocument/2006/relationships/image" Target="../media/image12.jpeg"/><Relationship Id="rId1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audio" Target="../media/audio3.wav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5.jpeg"/><Relationship Id="rId15" Type="http://schemas.openxmlformats.org/officeDocument/2006/relationships/image" Target="../media/image3.png"/><Relationship Id="rId10" Type="http://schemas.openxmlformats.org/officeDocument/2006/relationships/image" Target="../media/image13.jpeg"/><Relationship Id="rId4" Type="http://schemas.openxmlformats.org/officeDocument/2006/relationships/audio" Target="../media/audio1.wav"/><Relationship Id="rId9" Type="http://schemas.openxmlformats.org/officeDocument/2006/relationships/image" Target="../media/image12.jpeg"/><Relationship Id="rId1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0701.nccdn.net/1_5/2f0/0b8/0e7/HiRes.jpg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://sovetskiymultik.at.ua/_ph/185/2/378729816.jpg?147744180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adi.sk/i/XYkAaBHAjRJAD" TargetMode="External"/><Relationship Id="rId5" Type="http://schemas.openxmlformats.org/officeDocument/2006/relationships/hyperlink" Target="https://d1v8u1ev1s9e4n.cloudfront.net/55caab545ccacf72a980eb03" TargetMode="External"/><Relationship Id="rId10" Type="http://schemas.openxmlformats.org/officeDocument/2006/relationships/image" Target="../media/image6.jpeg"/><Relationship Id="rId4" Type="http://schemas.openxmlformats.org/officeDocument/2006/relationships/hyperlink" Target="http://nachalo4ka.ru/wp-content/uploads/2014/08/05.png" TargetMode="External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audio" Target="../media/audio1.wav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audio" Target="../media/audio2.wav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5.jpe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1.wav"/><Relationship Id="rId7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8.png"/><Relationship Id="rId5" Type="http://schemas.openxmlformats.org/officeDocument/2006/relationships/image" Target="../media/image9.jpeg"/><Relationship Id="rId10" Type="http://schemas.openxmlformats.org/officeDocument/2006/relationships/image" Target="../media/image7.jpeg"/><Relationship Id="rId4" Type="http://schemas.openxmlformats.org/officeDocument/2006/relationships/image" Target="../media/image5.jpe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audio" Target="../media/audio2.wav"/><Relationship Id="rId7" Type="http://schemas.openxmlformats.org/officeDocument/2006/relationships/image" Target="../media/image11.jpeg"/><Relationship Id="rId12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7.jpeg"/><Relationship Id="rId5" Type="http://schemas.openxmlformats.org/officeDocument/2006/relationships/image" Target="../media/image9.jpeg"/><Relationship Id="rId10" Type="http://schemas.openxmlformats.org/officeDocument/2006/relationships/image" Target="../media/image3.png"/><Relationship Id="rId4" Type="http://schemas.openxmlformats.org/officeDocument/2006/relationships/image" Target="../media/image5.jpeg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7.jpeg"/><Relationship Id="rId3" Type="http://schemas.openxmlformats.org/officeDocument/2006/relationships/audio" Target="../media/audio2.wav"/><Relationship Id="rId7" Type="http://schemas.openxmlformats.org/officeDocument/2006/relationships/image" Target="../media/image11.jpeg"/><Relationship Id="rId12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3.png"/><Relationship Id="rId5" Type="http://schemas.openxmlformats.org/officeDocument/2006/relationships/image" Target="../media/image9.jpeg"/><Relationship Id="rId10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3.png"/><Relationship Id="rId9" Type="http://schemas.openxmlformats.org/officeDocument/2006/relationships/image" Target="../media/image11.jpe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winni"/>
          <p:cNvPicPr>
            <a:picLocks noChangeAspect="1" noChangeArrowheads="1"/>
          </p:cNvPicPr>
          <p:nvPr/>
        </p:nvPicPr>
        <p:blipFill>
          <a:blip r:embed="rId2">
            <a:lum bright="23000" contrast="-35000"/>
          </a:blip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57224" y="5786454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презентации: Чолак Елена Геннадьевна, учитель начальных классов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МКОУ Газ –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Салинская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школа,  с. Газ – Сале, 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Тазовский район , ЯНАО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71670" y="4859736"/>
            <a:ext cx="492922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nstantia" pitchFamily="18" charset="0"/>
                <a:cs typeface="Times New Roman" pitchFamily="18" charset="0"/>
              </a:rPr>
              <a:t>Приём «Имитация рисования»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класс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1071546"/>
            <a:ext cx="69294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Вопросы от Совы</a:t>
            </a:r>
          </a:p>
        </p:txBody>
      </p:sp>
      <p:sp>
        <p:nvSpPr>
          <p:cNvPr id="15" name="Нашивка 14">
            <a:hlinkClick r:id="" action="ppaction://hlinkshowjump?jump=nextslide"/>
          </p:cNvPr>
          <p:cNvSpPr/>
          <p:nvPr/>
        </p:nvSpPr>
        <p:spPr>
          <a:xfrm>
            <a:off x="8501090" y="6357958"/>
            <a:ext cx="357190" cy="21431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Управляющая кнопка: сведения 18">
            <a:hlinkClick r:id="rId3" action="ppaction://hlinksldjump" highlightClick="1"/>
          </p:cNvPr>
          <p:cNvSpPr/>
          <p:nvPr/>
        </p:nvSpPr>
        <p:spPr>
          <a:xfrm>
            <a:off x="285720" y="6215082"/>
            <a:ext cx="357190" cy="357190"/>
          </a:xfrm>
          <a:prstGeom prst="actionButtonInformatio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5786" y="214290"/>
            <a:ext cx="7500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Constantia" pitchFamily="18" charset="0"/>
                <a:hlinkClick r:id="rId4"/>
              </a:rPr>
              <a:t>Фестиваль «Интерактивный </a:t>
            </a:r>
            <a:r>
              <a:rPr lang="ru-RU" sz="1600" b="1" dirty="0" smtClean="0">
                <a:solidFill>
                  <a:srgbClr val="002060"/>
                </a:solidFill>
                <a:latin typeface="Constantia" pitchFamily="18" charset="0"/>
                <a:hlinkClick r:id="rId4"/>
              </a:rPr>
              <a:t>калейдоскоп»</a:t>
            </a:r>
            <a:endParaRPr lang="ru-RU" sz="1600" b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857224" y="1785926"/>
            <a:ext cx="4286280" cy="4286280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57224" y="1785926"/>
            <a:ext cx="1428760" cy="1428760"/>
          </a:xfrm>
          <a:prstGeom prst="rect">
            <a:avLst/>
          </a:prstGeom>
        </p:spPr>
      </p:pic>
      <p:pic>
        <p:nvPicPr>
          <p:cNvPr id="23" name="Рисунок 22" descr="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285984" y="3214686"/>
            <a:ext cx="1428760" cy="1428760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714744" y="1785926"/>
            <a:ext cx="1428760" cy="1428760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285984" y="1785926"/>
            <a:ext cx="1428760" cy="1428760"/>
          </a:xfrm>
          <a:prstGeom prst="rect">
            <a:avLst/>
          </a:prstGeom>
        </p:spPr>
      </p:pic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2285984" y="4643446"/>
            <a:ext cx="1428760" cy="1428760"/>
          </a:xfrm>
          <a:prstGeom prst="rect">
            <a:avLst/>
          </a:prstGeom>
        </p:spPr>
      </p:pic>
      <p:pic>
        <p:nvPicPr>
          <p:cNvPr id="10" name="Рисунок 9" descr="5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857224" y="4643446"/>
            <a:ext cx="1428760" cy="1428760"/>
          </a:xfrm>
          <a:prstGeom prst="rect">
            <a:avLst/>
          </a:prstGeom>
        </p:spPr>
      </p:pic>
      <p:pic>
        <p:nvPicPr>
          <p:cNvPr id="15" name="Рисунок 14" descr="5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3714744" y="4643446"/>
            <a:ext cx="1428760" cy="1428760"/>
          </a:xfrm>
          <a:prstGeom prst="rect">
            <a:avLst/>
          </a:prstGeom>
        </p:spPr>
      </p:pic>
      <p:pic>
        <p:nvPicPr>
          <p:cNvPr id="12" name="Рисунок 11" descr="5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857224" y="3214686"/>
            <a:ext cx="1428760" cy="142876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82527">
            <a:off x="3491099" y="5227480"/>
            <a:ext cx="1050561" cy="1023306"/>
          </a:xfrm>
          <a:prstGeom prst="rect">
            <a:avLst/>
          </a:prstGeom>
        </p:spPr>
      </p:pic>
      <p:pic>
        <p:nvPicPr>
          <p:cNvPr id="17" name="Рисунок 16" descr="Рисунок1.png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pic>
        <p:nvPicPr>
          <p:cNvPr id="18" name="Рисунок 17" descr="0_8ba95_ce662e50_orig.pn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 rot="1636993">
            <a:off x="7733196" y="-53190"/>
            <a:ext cx="1330011" cy="1298813"/>
          </a:xfrm>
          <a:prstGeom prst="rect">
            <a:avLst/>
          </a:prstGeom>
        </p:spPr>
      </p:pic>
      <p:sp>
        <p:nvSpPr>
          <p:cNvPr id="19" name="Облако 18"/>
          <p:cNvSpPr/>
          <p:nvPr/>
        </p:nvSpPr>
        <p:spPr>
          <a:xfrm>
            <a:off x="500034" y="28572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0" name="Облако 19"/>
          <p:cNvSpPr/>
          <p:nvPr/>
        </p:nvSpPr>
        <p:spPr>
          <a:xfrm>
            <a:off x="5929322" y="78579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1" name="Облако 20"/>
          <p:cNvSpPr/>
          <p:nvPr/>
        </p:nvSpPr>
        <p:spPr>
          <a:xfrm>
            <a:off x="3214678" y="64291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2" name="Нашивка 21">
            <a:hlinkClick r:id="" action="ppaction://hlinkshowjump?jump=nextslide"/>
          </p:cNvPr>
          <p:cNvSpPr/>
          <p:nvPr/>
        </p:nvSpPr>
        <p:spPr>
          <a:xfrm>
            <a:off x="8501090" y="6357958"/>
            <a:ext cx="357190" cy="21431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57950" y="928670"/>
            <a:ext cx="19050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переходы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4348" y="428604"/>
            <a:ext cx="2325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прадедушка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29" name="Рисунок 28" descr="HiRes.jpg"/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072098"/>
            <a:ext cx="1973496" cy="1571612"/>
          </a:xfrm>
          <a:prstGeom prst="rect">
            <a:avLst/>
          </a:prstGeom>
        </p:spPr>
      </p:pic>
      <p:sp>
        <p:nvSpPr>
          <p:cNvPr id="32" name="Овальная выноска 31"/>
          <p:cNvSpPr/>
          <p:nvPr/>
        </p:nvSpPr>
        <p:spPr>
          <a:xfrm flipH="1">
            <a:off x="5357818" y="2214554"/>
            <a:ext cx="3143272" cy="2428892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Отметь слово без суффикса</a:t>
            </a:r>
          </a:p>
          <a:p>
            <a:pPr algn="ctr"/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3472783" y="785794"/>
            <a:ext cx="2170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напильник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885 -0.24352 C -0.29583 -0.24305 -0.28264 -0.24352 -0.26961 -0.24236 C -0.26302 -0.2419 -0.2559 -0.23727 -0.24913 -0.23588 C -0.24027 -0.23055 -0.24895 -0.23495 -0.23732 -0.23194 C -0.22395 -0.22847 -0.21093 -0.22338 -0.19722 -0.22129 C -0.18663 -0.21713 -0.17361 -0.2169 -0.16284 -0.2162 C -0.17031 -0.21412 -0.17691 -0.20879 -0.18437 -0.20694 C -0.18871 -0.20578 -0.19722 -0.2044 -0.19722 -0.20416 C -0.20156 -0.20046 -0.20625 -0.20139 -0.21093 -0.19907 C -0.24253 -0.19953 -0.2743 -0.20046 -0.3059 -0.20046 C -0.30885 -0.20046 -0.30017 -0.19953 -0.29722 -0.19907 C -0.29548 -0.19884 -0.29392 -0.19838 -0.29218 -0.19791 C -0.26145 -0.18333 -0.22882 -0.17523 -0.19618 -0.17176 C -0.18507 -0.17222 -0.17395 -0.1743 -0.16284 -0.1743 C -0.1618 -0.1743 -0.16475 -0.17338 -0.16579 -0.17291 C -0.16805 -0.17199 -0.17257 -0.17037 -0.17257 -0.17014 C -0.17673 -0.1669 -0.18073 -0.16666 -0.18541 -0.16528 C -0.2026 -0.16018 -0.21857 -0.15856 -0.23628 -0.15741 C -0.25781 -0.15 -0.24166 -0.15509 -0.29514 -0.15741 C -0.29826 -0.15764 -0.30399 -0.16134 -0.30399 -0.16111 C -0.30694 -0.16088 -0.31007 -0.16157 -0.31284 -0.15995 C -0.31406 -0.15926 -0.31007 -0.15926 -0.30885 -0.15856 C -0.30711 -0.15764 -0.30573 -0.15555 -0.30399 -0.15463 C -0.30052 -0.15254 -0.29583 -0.15208 -0.29218 -0.15069 C -0.28715 -0.14861 -0.28402 -0.14467 -0.27951 -0.14166 C -0.27482 -0.13842 -0.26788 -0.13611 -0.26284 -0.13518 C -0.25607 -0.13194 -0.24132 -0.13125 -0.24132 -0.13102 C -0.2177 -0.13171 -0.19427 -0.13148 -0.17066 -0.13241 C -0.16961 -0.13241 -0.16875 -0.13356 -0.1677 -0.13379 C -0.16579 -0.13449 -0.16389 -0.13518 -0.1618 -0.13518 C -0.16076 -0.13518 -0.16389 -0.13449 -0.16475 -0.13379 C -0.17847 -0.12453 -0.15885 -0.13727 -0.16961 -0.12847 C -0.17448 -0.12453 -0.18177 -0.12222 -0.18732 -0.12083 C -0.20538 -0.11041 -0.22031 -0.1118 -0.24132 -0.11018 C -0.25399 -0.11065 -0.26684 -0.11157 -0.27951 -0.11157 C -0.3243 -0.11157 -0.32517 -0.11227 -0.30885 -0.10903 C -0.29652 -0.10324 -0.28576 -0.09768 -0.27257 -0.09467 C -0.26319 -0.09028 -0.25694 -0.09028 -0.24618 -0.08935 C -0.23975 -0.0875 -0.23316 -0.08703 -0.22656 -0.08541 C -0.20573 -0.08588 -0.18472 -0.0868 -0.16389 -0.0868 C -0.16128 -0.0868 -0.16909 -0.08611 -0.1717 -0.08541 C -0.17916 -0.08333 -0.17691 -0.08264 -0.18333 -0.08148 C -0.18854 -0.08055 -0.19913 -0.07893 -0.19913 -0.0787 C -0.20885 -0.07546 -0.19861 -0.0787 -0.21875 -0.07639 C -0.22673 -0.07546 -0.23402 -0.07129 -0.24218 -0.07106 C -0.26475 -0.0706 -0.28732 -0.07014 -0.30989 -0.06967 C -0.28906 -0.05162 -0.25277 -0.05764 -0.23142 -0.05671 C -0.18177 -0.05486 -0.21961 -0.05532 -0.16389 -0.05532 " pathEditMode="relative" rAng="0" ptsTypes="fffffffffffffffffffffffffffffffffffffffffffffffA">
                                      <p:cBhvr>
                                        <p:cTn id="1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2" grpId="0" animBg="1"/>
      <p:bldP spid="24" grpId="0"/>
      <p:bldP spid="27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857224" y="1785926"/>
            <a:ext cx="4286280" cy="4286280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57224" y="1785926"/>
            <a:ext cx="1428760" cy="1428760"/>
          </a:xfrm>
          <a:prstGeom prst="rect">
            <a:avLst/>
          </a:prstGeom>
        </p:spPr>
      </p:pic>
      <p:pic>
        <p:nvPicPr>
          <p:cNvPr id="23" name="Рисунок 22" descr="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285984" y="3214686"/>
            <a:ext cx="1428760" cy="1428760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714744" y="1785926"/>
            <a:ext cx="1428760" cy="1428760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285984" y="1785926"/>
            <a:ext cx="1428760" cy="1428760"/>
          </a:xfrm>
          <a:prstGeom prst="rect">
            <a:avLst/>
          </a:prstGeom>
        </p:spPr>
      </p:pic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2285984" y="4643446"/>
            <a:ext cx="1428760" cy="1428760"/>
          </a:xfrm>
          <a:prstGeom prst="rect">
            <a:avLst/>
          </a:prstGeom>
        </p:spPr>
      </p:pic>
      <p:pic>
        <p:nvPicPr>
          <p:cNvPr id="10" name="Рисунок 9" descr="5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857224" y="4643446"/>
            <a:ext cx="1428760" cy="1428760"/>
          </a:xfrm>
          <a:prstGeom prst="rect">
            <a:avLst/>
          </a:prstGeom>
        </p:spPr>
      </p:pic>
      <p:pic>
        <p:nvPicPr>
          <p:cNvPr id="15" name="Рисунок 14" descr="5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3714744" y="4643446"/>
            <a:ext cx="1428760" cy="1428760"/>
          </a:xfrm>
          <a:prstGeom prst="rect">
            <a:avLst/>
          </a:prstGeom>
        </p:spPr>
      </p:pic>
      <p:pic>
        <p:nvPicPr>
          <p:cNvPr id="12" name="Рисунок 11" descr="5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857224" y="3214686"/>
            <a:ext cx="1428760" cy="1428760"/>
          </a:xfrm>
          <a:prstGeom prst="rect">
            <a:avLst/>
          </a:prstGeom>
        </p:spPr>
      </p:pic>
      <p:pic>
        <p:nvPicPr>
          <p:cNvPr id="16" name="Рисунок 15" descr="5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3714744" y="3214686"/>
            <a:ext cx="1428760" cy="142876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82527">
            <a:off x="6277181" y="5084603"/>
            <a:ext cx="1050561" cy="1023306"/>
          </a:xfrm>
          <a:prstGeom prst="rect">
            <a:avLst/>
          </a:prstGeom>
        </p:spPr>
      </p:pic>
      <p:pic>
        <p:nvPicPr>
          <p:cNvPr id="18" name="Рисунок 17" descr="Рисунок1.png"/>
          <p:cNvPicPr>
            <a:picLocks noChangeAspect="1"/>
          </p:cNvPicPr>
          <p:nvPr/>
        </p:nvPicPr>
        <p:blipFill>
          <a:blip r:embed="rId15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pic>
        <p:nvPicPr>
          <p:cNvPr id="20" name="Рисунок 19" descr="HiRes.jpg"/>
          <p:cNvPicPr>
            <a:picLocks noChangeAspect="1"/>
          </p:cNvPicPr>
          <p:nvPr/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072098"/>
            <a:ext cx="1973496" cy="1571612"/>
          </a:xfrm>
          <a:prstGeom prst="rect">
            <a:avLst/>
          </a:prstGeom>
        </p:spPr>
      </p:pic>
      <p:sp>
        <p:nvSpPr>
          <p:cNvPr id="21" name="Овальная выноска 20"/>
          <p:cNvSpPr/>
          <p:nvPr/>
        </p:nvSpPr>
        <p:spPr>
          <a:xfrm flipH="1">
            <a:off x="5357818" y="2214554"/>
            <a:ext cx="3429024" cy="2428892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Найди неправильно написанное слово</a:t>
            </a:r>
            <a:endParaRPr lang="ru-RU" sz="2600" dirty="0"/>
          </a:p>
        </p:txBody>
      </p:sp>
      <p:pic>
        <p:nvPicPr>
          <p:cNvPr id="22" name="Рисунок 21" descr="0_8ba95_ce662e50_orig.png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 rot="1636993">
            <a:off x="7733196" y="-53190"/>
            <a:ext cx="1330011" cy="1298813"/>
          </a:xfrm>
          <a:prstGeom prst="rect">
            <a:avLst/>
          </a:prstGeom>
        </p:spPr>
      </p:pic>
      <p:sp>
        <p:nvSpPr>
          <p:cNvPr id="24" name="Облако 23"/>
          <p:cNvSpPr/>
          <p:nvPr/>
        </p:nvSpPr>
        <p:spPr>
          <a:xfrm>
            <a:off x="500034" y="28572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7" name="Облако 26"/>
          <p:cNvSpPr/>
          <p:nvPr/>
        </p:nvSpPr>
        <p:spPr>
          <a:xfrm>
            <a:off x="5929322" y="78579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8" name="Облако 27"/>
          <p:cNvSpPr/>
          <p:nvPr/>
        </p:nvSpPr>
        <p:spPr>
          <a:xfrm>
            <a:off x="3214678" y="64291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85746" y="928670"/>
            <a:ext cx="1767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снегапад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70087" y="428604"/>
            <a:ext cx="1673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пылесос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43306" y="785794"/>
            <a:ext cx="1586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водовоз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4" name="Управляющая кнопка: домой 33">
            <a:hlinkClick r:id="" action="ppaction://hlinkshowjump?jump=endshow" highlightClick="1"/>
          </p:cNvPr>
          <p:cNvSpPr/>
          <p:nvPr/>
        </p:nvSpPr>
        <p:spPr>
          <a:xfrm>
            <a:off x="8643966" y="6357958"/>
            <a:ext cx="428596" cy="428604"/>
          </a:xfrm>
          <a:prstGeom prst="actionButtonHom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ravils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885 -0.24352 C -0.29583 -0.24305 -0.28264 -0.24352 -0.26961 -0.24236 C -0.26302 -0.2419 -0.2559 -0.23727 -0.24913 -0.23588 C -0.24027 -0.23055 -0.24895 -0.23495 -0.23732 -0.23194 C -0.22395 -0.22847 -0.21093 -0.22338 -0.19722 -0.22129 C -0.18663 -0.21713 -0.17361 -0.2169 -0.16284 -0.2162 C -0.17031 -0.21412 -0.17691 -0.20879 -0.18437 -0.20694 C -0.18871 -0.20578 -0.19722 -0.2044 -0.19722 -0.20416 C -0.20156 -0.20046 -0.20625 -0.20139 -0.21093 -0.19907 C -0.24253 -0.19953 -0.2743 -0.20046 -0.3059 -0.20046 C -0.30885 -0.20046 -0.30017 -0.19953 -0.29722 -0.19907 C -0.29548 -0.19884 -0.29392 -0.19838 -0.29218 -0.19791 C -0.26145 -0.18333 -0.22882 -0.17523 -0.19618 -0.17176 C -0.18507 -0.17222 -0.17395 -0.1743 -0.16284 -0.1743 C -0.1618 -0.1743 -0.16475 -0.17338 -0.16579 -0.17291 C -0.16805 -0.17199 -0.17257 -0.17037 -0.17257 -0.17014 C -0.17673 -0.1669 -0.18073 -0.16666 -0.18541 -0.16528 C -0.2026 -0.16018 -0.21857 -0.15856 -0.23628 -0.15741 C -0.25781 -0.15 -0.24166 -0.15509 -0.29514 -0.15741 C -0.29826 -0.15764 -0.30399 -0.16134 -0.30399 -0.16111 C -0.30694 -0.16088 -0.31007 -0.16157 -0.31284 -0.15995 C -0.31406 -0.15926 -0.31007 -0.15926 -0.30885 -0.15856 C -0.30711 -0.15764 -0.30573 -0.15555 -0.30399 -0.15463 C -0.30052 -0.15254 -0.29583 -0.15208 -0.29218 -0.15069 C -0.28715 -0.14861 -0.28402 -0.14467 -0.27951 -0.14166 C -0.27482 -0.13842 -0.26788 -0.13611 -0.26284 -0.13518 C -0.25607 -0.13194 -0.24132 -0.13125 -0.24132 -0.13102 C -0.2177 -0.13171 -0.19427 -0.13148 -0.17066 -0.13241 C -0.16961 -0.13241 -0.16875 -0.13356 -0.1677 -0.13379 C -0.16579 -0.13449 -0.16389 -0.13518 -0.1618 -0.13518 C -0.16076 -0.13518 -0.16389 -0.13449 -0.16475 -0.13379 C -0.17847 -0.12453 -0.15885 -0.13727 -0.16961 -0.12847 C -0.17448 -0.12453 -0.18177 -0.12222 -0.18732 -0.12083 C -0.20538 -0.11041 -0.22031 -0.1118 -0.24132 -0.11018 C -0.25399 -0.11065 -0.26684 -0.11157 -0.27951 -0.11157 C -0.3243 -0.11157 -0.32517 -0.11227 -0.30885 -0.10903 C -0.29652 -0.10324 -0.28576 -0.09768 -0.27257 -0.09467 C -0.26319 -0.09028 -0.25694 -0.09028 -0.24618 -0.08935 C -0.23975 -0.0875 -0.23316 -0.08703 -0.22656 -0.08541 C -0.20573 -0.08588 -0.18472 -0.0868 -0.16389 -0.0868 C -0.16128 -0.0868 -0.16909 -0.08611 -0.1717 -0.08541 C -0.17916 -0.08333 -0.17691 -0.08264 -0.18333 -0.08148 C -0.18854 -0.08055 -0.19913 -0.07893 -0.19913 -0.0787 C -0.20885 -0.07546 -0.19861 -0.0787 -0.21875 -0.07639 C -0.22673 -0.07546 -0.23402 -0.07129 -0.24218 -0.07106 C -0.26475 -0.0706 -0.28732 -0.07014 -0.30989 -0.06967 C -0.28906 -0.05162 -0.25277 -0.05764 -0.23142 -0.05671 C -0.18177 -0.05486 -0.21961 -0.05532 -0.16389 -0.05532 " pathEditMode="relative" rAng="0" ptsTypes="fffffffffffffffffffffffffffffffffffffffffffffffA">
                                      <p:cBhvr>
                                        <p:cTn id="1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392873"/>
            <a:ext cx="835824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Constantia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Информационные источники</a:t>
            </a:r>
          </a:p>
          <a:p>
            <a:endParaRPr lang="ru-RU" dirty="0" smtClean="0">
              <a:latin typeface="Constantia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Картинка</a:t>
            </a:r>
            <a:r>
              <a:rPr lang="ru-RU" dirty="0" smtClean="0">
                <a:latin typeface="Constantia" pitchFamily="18" charset="0"/>
              </a:rPr>
              <a:t>  </a:t>
            </a:r>
            <a:r>
              <a:rPr lang="en-US" dirty="0" smtClean="0">
                <a:latin typeface="Constantia" pitchFamily="18" charset="0"/>
                <a:hlinkClick r:id="rId2"/>
              </a:rPr>
              <a:t>http://sovetskiymultik.at.ua/_ph/185/2/378729816.jpg?1477441803</a:t>
            </a:r>
            <a:endParaRPr lang="ru-RU" dirty="0" smtClean="0">
              <a:latin typeface="Constantia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Сова</a:t>
            </a:r>
            <a:r>
              <a:rPr lang="ru-RU" dirty="0" smtClean="0">
                <a:latin typeface="Constantia" pitchFamily="18" charset="0"/>
              </a:rPr>
              <a:t> </a:t>
            </a:r>
            <a:r>
              <a:rPr lang="en-US" dirty="0" smtClean="0">
                <a:latin typeface="Constantia" pitchFamily="18" charset="0"/>
                <a:hlinkClick r:id="rId3"/>
              </a:rPr>
              <a:t>http://0701.nccdn.net/1_5/2f0/0b8/0e7/HiRes.jpg</a:t>
            </a:r>
            <a:endParaRPr lang="en-US" dirty="0" smtClean="0">
              <a:latin typeface="Constantia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Солнце</a:t>
            </a:r>
            <a:r>
              <a:rPr lang="en-US" dirty="0" smtClean="0">
                <a:latin typeface="Constantia" pitchFamily="18" charset="0"/>
              </a:rPr>
              <a:t> </a:t>
            </a:r>
            <a:r>
              <a:rPr lang="en-US" dirty="0" smtClean="0">
                <a:latin typeface="Constantia" pitchFamily="18" charset="0"/>
                <a:hlinkClick r:id="rId4"/>
              </a:rPr>
              <a:t>http://nachalo4ka.ru/wp-content/uploads/2014/08/05.png</a:t>
            </a:r>
            <a:endParaRPr lang="en-US" dirty="0" smtClean="0">
              <a:latin typeface="Constantia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Трава</a:t>
            </a:r>
            <a:r>
              <a:rPr lang="ru-RU" dirty="0" smtClean="0">
                <a:latin typeface="Constantia" pitchFamily="18" charset="0"/>
              </a:rPr>
              <a:t> </a:t>
            </a:r>
            <a:r>
              <a:rPr lang="en-US" dirty="0" smtClean="0">
                <a:latin typeface="Constantia" pitchFamily="18" charset="0"/>
                <a:cs typeface="Times New Roman" pitchFamily="18" charset="0"/>
                <a:hlinkClick r:id="rId5"/>
              </a:rPr>
              <a:t>https://d1v8u1ev1s9e4n.cloudfront.net/55caab545ccacf72a980eb03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endParaRPr lang="en-US" dirty="0" smtClean="0">
              <a:latin typeface="Constantia" pitchFamily="18" charset="0"/>
            </a:endParaRPr>
          </a:p>
          <a:p>
            <a:endParaRPr lang="en-US" dirty="0" smtClean="0">
              <a:latin typeface="Constantia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Звуковые файлы записаны  и  обработаны автором в программе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Audasity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Матюшкина А.В. </a:t>
            </a:r>
            <a:r>
              <a:rPr lang="ru-RU" dirty="0" smtClean="0">
                <a:latin typeface="Constantia" pitchFamily="18" charset="0"/>
                <a:hlinkClick r:id="rId6"/>
              </a:rPr>
              <a:t>Мастер-класс "Озвучивание презентаций </a:t>
            </a:r>
            <a:r>
              <a:rPr lang="ru-RU" dirty="0" err="1" smtClean="0">
                <a:latin typeface="Constantia" pitchFamily="18" charset="0"/>
                <a:hlinkClick r:id="rId6"/>
              </a:rPr>
              <a:t>PowerPoint</a:t>
            </a:r>
            <a:r>
              <a:rPr lang="ru-RU" dirty="0" smtClean="0">
                <a:latin typeface="Constantia" pitchFamily="18" charset="0"/>
                <a:hlinkClick r:id="rId6"/>
              </a:rPr>
              <a:t> в программе </a:t>
            </a:r>
            <a:r>
              <a:rPr lang="ru-RU" dirty="0" err="1" smtClean="0">
                <a:latin typeface="Constantia" pitchFamily="18" charset="0"/>
                <a:hlinkClick r:id="rId6"/>
              </a:rPr>
              <a:t>Audasity</a:t>
            </a:r>
            <a:r>
              <a:rPr lang="ru-RU" dirty="0" smtClean="0">
                <a:latin typeface="Constantia" pitchFamily="18" charset="0"/>
                <a:hlinkClick r:id="rId6"/>
              </a:rPr>
              <a:t>“</a:t>
            </a:r>
            <a:endParaRPr lang="ru-RU" dirty="0" smtClean="0">
              <a:latin typeface="Constantia" pitchFamily="18" charset="0"/>
            </a:endParaRPr>
          </a:p>
          <a:p>
            <a:endParaRPr lang="ru-RU" dirty="0" smtClean="0">
              <a:latin typeface="Constantia" pitchFamily="18" charset="0"/>
            </a:endParaRPr>
          </a:p>
          <a:p>
            <a:endParaRPr lang="ru-RU" dirty="0" smtClean="0">
              <a:latin typeface="Constantia" pitchFamily="18" charset="0"/>
            </a:endParaRPr>
          </a:p>
          <a:p>
            <a:endParaRPr lang="ru-RU" dirty="0" smtClean="0">
              <a:latin typeface="Constantia" pitchFamily="18" charset="0"/>
            </a:endParaRPr>
          </a:p>
          <a:p>
            <a:endParaRPr lang="ru-RU" dirty="0" smtClean="0">
              <a:latin typeface="Constantia" pitchFamily="18" charset="0"/>
            </a:endParaRPr>
          </a:p>
          <a:p>
            <a:endParaRPr lang="ru-RU" dirty="0">
              <a:latin typeface="Constantia" pitchFamily="18" charset="0"/>
            </a:endParaRPr>
          </a:p>
        </p:txBody>
      </p:sp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pic>
        <p:nvPicPr>
          <p:cNvPr id="16" name="Рисунок 15" descr="0_8ba95_ce662e50_orig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1636993">
            <a:off x="7733196" y="-53190"/>
            <a:ext cx="1330011" cy="1298813"/>
          </a:xfrm>
          <a:prstGeom prst="rect">
            <a:avLst/>
          </a:prstGeom>
        </p:spPr>
      </p:pic>
      <p:sp>
        <p:nvSpPr>
          <p:cNvPr id="17" name="Облако 16"/>
          <p:cNvSpPr/>
          <p:nvPr/>
        </p:nvSpPr>
        <p:spPr>
          <a:xfrm>
            <a:off x="500034" y="28572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5929322" y="78579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3214678" y="64291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23" name="Рисунок 22" descr="HiRes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072098"/>
            <a:ext cx="1973496" cy="157161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82527">
            <a:off x="5919991" y="5084603"/>
            <a:ext cx="1050561" cy="1023306"/>
          </a:xfrm>
          <a:prstGeom prst="rect">
            <a:avLst/>
          </a:prstGeom>
        </p:spPr>
      </p:pic>
      <p:sp>
        <p:nvSpPr>
          <p:cNvPr id="25" name="Управляющая кнопка: возврат 24">
            <a:hlinkClick r:id="" action="ppaction://hlinkshowjump?jump=firstslide" highlightClick="1"/>
          </p:cNvPr>
          <p:cNvSpPr/>
          <p:nvPr/>
        </p:nvSpPr>
        <p:spPr>
          <a:xfrm>
            <a:off x="8569156" y="6357958"/>
            <a:ext cx="432000" cy="432000"/>
          </a:xfrm>
          <a:prstGeom prst="actionButtonRetur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64704"/>
            <a:ext cx="8572560" cy="6879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endParaRPr lang="ru-RU" sz="36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3" name="Рисунок 2" descr="HiRes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4572008"/>
            <a:ext cx="2601436" cy="2071678"/>
          </a:xfrm>
          <a:prstGeom prst="rect">
            <a:avLst/>
          </a:prstGeom>
        </p:spPr>
      </p:pic>
      <p:pic>
        <p:nvPicPr>
          <p:cNvPr id="4" name="Рисунок 3" descr="Рисунок1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 flipH="1">
            <a:off x="500034" y="285728"/>
            <a:ext cx="7858180" cy="5143536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Ребята!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Предлагаю вам ответить на мои вопросы. Выбирайте один из трёх вариантов ответа. Не бойтесь ошибиться, в случае ошибки вы всегда сможете выбрать другой вариант ответа.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Если ответ будет верным,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вы увидите картинку, которую я нарисовала.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Потом переходите к следующему заданию.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Желаю удачи!</a:t>
            </a:r>
          </a:p>
          <a:p>
            <a:pPr algn="ctr"/>
            <a:endParaRPr lang="ru-RU" dirty="0"/>
          </a:p>
        </p:txBody>
      </p:sp>
      <p:pic>
        <p:nvPicPr>
          <p:cNvPr id="6" name="Рисунок 5" descr="0_8ba95_ce662e50_orig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36993">
            <a:off x="7436226" y="-81715"/>
            <a:ext cx="1513240" cy="1477744"/>
          </a:xfrm>
          <a:prstGeom prst="rect">
            <a:avLst/>
          </a:prstGeom>
        </p:spPr>
      </p:pic>
      <p:sp>
        <p:nvSpPr>
          <p:cNvPr id="7" name="Нашивка 6">
            <a:hlinkClick r:id="" action="ppaction://hlinkshowjump?jump=nextslide"/>
          </p:cNvPr>
          <p:cNvSpPr/>
          <p:nvPr/>
        </p:nvSpPr>
        <p:spPr>
          <a:xfrm>
            <a:off x="8501090" y="6357958"/>
            <a:ext cx="357190" cy="21431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Рисунок1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857224" y="1785926"/>
            <a:ext cx="4286280" cy="4286280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57224" y="1785926"/>
            <a:ext cx="1428760" cy="142876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82527">
            <a:off x="3991164" y="5298917"/>
            <a:ext cx="1050561" cy="1023306"/>
          </a:xfrm>
          <a:prstGeom prst="rect">
            <a:avLst/>
          </a:prstGeom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8501090" y="6357958"/>
            <a:ext cx="357190" cy="21431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Облако 25"/>
          <p:cNvSpPr/>
          <p:nvPr/>
        </p:nvSpPr>
        <p:spPr>
          <a:xfrm>
            <a:off x="500034" y="42860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9" name="Овальная выноска 18"/>
          <p:cNvSpPr/>
          <p:nvPr/>
        </p:nvSpPr>
        <p:spPr>
          <a:xfrm rot="871044" flipH="1">
            <a:off x="5357818" y="2287989"/>
            <a:ext cx="3143272" cy="2428892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572132" y="2519788"/>
            <a:ext cx="27146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Укажи слово, которое</a:t>
            </a:r>
          </a:p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не является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однокоренным </a:t>
            </a:r>
            <a:endParaRPr lang="ru-RU" sz="2600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endParaRPr lang="ru-RU" sz="2600" dirty="0"/>
          </a:p>
        </p:txBody>
      </p:sp>
      <p:sp>
        <p:nvSpPr>
          <p:cNvPr id="21" name="TextBox 20"/>
          <p:cNvSpPr txBox="1"/>
          <p:nvPr/>
        </p:nvSpPr>
        <p:spPr>
          <a:xfrm>
            <a:off x="642910" y="548326"/>
            <a:ext cx="2388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0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смышленый</a:t>
            </a:r>
          </a:p>
        </p:txBody>
      </p:sp>
      <p:sp>
        <p:nvSpPr>
          <p:cNvPr id="24" name="Облако 23"/>
          <p:cNvSpPr/>
          <p:nvPr/>
        </p:nvSpPr>
        <p:spPr>
          <a:xfrm>
            <a:off x="3428992" y="214290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86182" y="357166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мышонок</a:t>
            </a:r>
            <a:endParaRPr lang="ru-RU" sz="2800" dirty="0"/>
          </a:p>
        </p:txBody>
      </p:sp>
      <p:sp>
        <p:nvSpPr>
          <p:cNvPr id="28" name="Облако 27"/>
          <p:cNvSpPr/>
          <p:nvPr/>
        </p:nvSpPr>
        <p:spPr>
          <a:xfrm>
            <a:off x="6215074" y="1071546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72264" y="1191268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мышиный</a:t>
            </a:r>
            <a:endParaRPr lang="ru-RU" sz="2800" dirty="0"/>
          </a:p>
        </p:txBody>
      </p:sp>
      <p:pic>
        <p:nvPicPr>
          <p:cNvPr id="22" name="Рисунок 21" descr="HiRes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072098"/>
            <a:ext cx="1973496" cy="1571612"/>
          </a:xfrm>
          <a:prstGeom prst="rect">
            <a:avLst/>
          </a:prstGeom>
        </p:spPr>
      </p:pic>
      <p:pic>
        <p:nvPicPr>
          <p:cNvPr id="17" name="Рисунок 16" descr="0_8ba95_ce662e50_orig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1636993">
            <a:off x="7436226" y="-81715"/>
            <a:ext cx="1513240" cy="147774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573 -0.43217 C -0.34271 -0.43171 -0.32952 -0.43217 -0.3165 -0.43102 C -0.3099 -0.43055 -0.30278 -0.42592 -0.29601 -0.42453 C -0.28716 -0.41921 -0.29584 -0.42361 -0.28421 -0.4206 C -0.27084 -0.41713 -0.25782 -0.41203 -0.2441 -0.40995 C -0.23351 -0.40578 -0.22049 -0.40555 -0.20973 -0.40486 C -0.21719 -0.40278 -0.22379 -0.39745 -0.23125 -0.3956 C -0.23559 -0.39444 -0.2441 -0.39305 -0.2441 -0.39282 C -0.24844 -0.38912 -0.25313 -0.39004 -0.25782 -0.38773 C -0.28941 -0.38819 -0.32118 -0.38912 -0.35278 -0.38912 C -0.35573 -0.38912 -0.34705 -0.38819 -0.3441 -0.38773 C -0.34236 -0.3875 -0.3408 -0.38703 -0.33907 -0.38657 C -0.30834 -0.37199 -0.2757 -0.36389 -0.24306 -0.36041 C -0.23195 -0.36088 -0.22084 -0.36296 -0.20973 -0.36296 C -0.20868 -0.36296 -0.21164 -0.36203 -0.21268 -0.36157 C -0.21493 -0.36065 -0.21945 -0.35903 -0.21945 -0.35879 C -0.22361 -0.35555 -0.22761 -0.35532 -0.2323 -0.35393 C -0.24948 -0.34884 -0.26546 -0.34722 -0.28316 -0.34606 C -0.30469 -0.33866 -0.28855 -0.34375 -0.34202 -0.34606 C -0.34514 -0.34629 -0.35087 -0.35 -0.35087 -0.34977 C -0.35382 -0.34953 -0.35695 -0.35023 -0.35973 -0.34861 C -0.36094 -0.34791 -0.35695 -0.34791 -0.35573 -0.34722 C -0.354 -0.34629 -0.35261 -0.34421 -0.35087 -0.34328 C -0.3474 -0.3412 -0.34271 -0.34074 -0.33907 -0.33935 C -0.33403 -0.33727 -0.33091 -0.33333 -0.32639 -0.33032 C -0.32171 -0.32708 -0.31476 -0.32477 -0.30973 -0.32384 C -0.30296 -0.3206 -0.2882 -0.31991 -0.2882 -0.31967 C -0.26459 -0.32037 -0.24115 -0.32014 -0.21754 -0.32106 C -0.2165 -0.32106 -0.21563 -0.32222 -0.21459 -0.32245 C -0.21268 -0.32315 -0.21077 -0.32384 -0.20868 -0.32384 C -0.20764 -0.32384 -0.21077 -0.32315 -0.21164 -0.32245 C -0.22535 -0.31319 -0.20573 -0.32592 -0.2165 -0.31713 C -0.22136 -0.31319 -0.22865 -0.31088 -0.23421 -0.30949 C -0.25226 -0.29907 -0.26719 -0.30046 -0.2882 -0.29884 C -0.30087 -0.2993 -0.31372 -0.30023 -0.32639 -0.30023 C -0.37118 -0.30023 -0.37205 -0.30092 -0.35573 -0.29768 C -0.34341 -0.2919 -0.33264 -0.28634 -0.31945 -0.28333 C -0.31007 -0.27893 -0.30382 -0.27893 -0.29306 -0.27801 C -0.28664 -0.27616 -0.28004 -0.27569 -0.27344 -0.27407 C -0.25261 -0.27453 -0.2316 -0.27546 -0.21077 -0.27546 C -0.20816 -0.27546 -0.21598 -0.27477 -0.21858 -0.27407 C -0.22605 -0.27199 -0.22379 -0.27129 -0.23021 -0.27014 C -0.23542 -0.26921 -0.24601 -0.26759 -0.24601 -0.26736 C -0.25573 -0.26412 -0.24549 -0.26736 -0.26563 -0.26504 C -0.27361 -0.26412 -0.28091 -0.25995 -0.28907 -0.25972 C -0.31164 -0.25926 -0.33421 -0.25879 -0.35677 -0.25833 C -0.33594 -0.24028 -0.29966 -0.24629 -0.2783 -0.24537 C -0.22865 -0.24352 -0.2665 -0.24398 -0.21077 -0.24398 " pathEditMode="relative" rAng="0" ptsTypes="fffffffffffffffffffffffffffffffffffffffffffffffA">
                                      <p:cBhvr>
                                        <p:cTn id="2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27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Рисунок1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pic>
        <p:nvPicPr>
          <p:cNvPr id="22" name="Рисунок 21" descr="0_8ba95_ce662e50_orig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636993">
            <a:off x="7733196" y="-53190"/>
            <a:ext cx="1330011" cy="129881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57224" y="1785926"/>
            <a:ext cx="4286280" cy="4286280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57224" y="1785926"/>
            <a:ext cx="1428760" cy="1428760"/>
          </a:xfrm>
          <a:prstGeom prst="rect">
            <a:avLst/>
          </a:prstGeom>
        </p:spPr>
      </p:pic>
      <p:pic>
        <p:nvPicPr>
          <p:cNvPr id="23" name="Рисунок 22" descr="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285984" y="3214686"/>
            <a:ext cx="1428760" cy="142876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82527">
            <a:off x="4205478" y="3750486"/>
            <a:ext cx="1050561" cy="1023306"/>
          </a:xfrm>
          <a:prstGeom prst="rect">
            <a:avLst/>
          </a:prstGeom>
        </p:spPr>
      </p:pic>
      <p:sp>
        <p:nvSpPr>
          <p:cNvPr id="12" name="Овальная выноска 11"/>
          <p:cNvSpPr/>
          <p:nvPr/>
        </p:nvSpPr>
        <p:spPr>
          <a:xfrm rot="658634" flipH="1">
            <a:off x="5357818" y="2223257"/>
            <a:ext cx="3143272" cy="2428892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500034" y="28572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5929322" y="78579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214678" y="64291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72132" y="2262554"/>
            <a:ext cx="271464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Найди название выделенной части слова </a:t>
            </a:r>
            <a:r>
              <a:rPr lang="ru-RU" sz="2800" b="1" dirty="0" err="1" smtClean="0">
                <a:solidFill>
                  <a:srgbClr val="C00000"/>
                </a:solidFill>
                <a:latin typeface="Constantia" pitchFamily="18" charset="0"/>
              </a:rPr>
              <a:t>РАСсвело</a:t>
            </a:r>
            <a:endParaRPr lang="ru-RU" sz="2600" b="1" dirty="0" smtClean="0">
              <a:solidFill>
                <a:srgbClr val="C00000"/>
              </a:solidFill>
              <a:latin typeface="Constantia" pitchFamily="18" charset="0"/>
            </a:endParaRPr>
          </a:p>
          <a:p>
            <a:pPr algn="ctr"/>
            <a:endParaRPr lang="ru-RU" sz="26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1538" y="428604"/>
            <a:ext cx="1445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корень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9388" y="928670"/>
            <a:ext cx="1633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предлог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1868" y="785794"/>
            <a:ext cx="2020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приставка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1" name="Нашивка 20">
            <a:hlinkClick r:id="" action="ppaction://hlinkshowjump?jump=nextslide"/>
          </p:cNvPr>
          <p:cNvSpPr/>
          <p:nvPr/>
        </p:nvSpPr>
        <p:spPr>
          <a:xfrm>
            <a:off x="8501090" y="6357958"/>
            <a:ext cx="357190" cy="21431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7" name="Рисунок 26" descr="HiRes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072098"/>
            <a:ext cx="1973496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934 -0.0662 C -0.21632 -0.06574 -0.20312 -0.0662 -0.1901 -0.06505 C -0.18351 -0.06458 -0.17639 -0.05995 -0.16962 -0.05857 C -0.16076 -0.05324 -0.16944 -0.05764 -0.15781 -0.05463 C -0.14444 -0.05116 -0.13142 -0.04607 -0.11771 -0.04398 C -0.10712 -0.03982 -0.0941 -0.03958 -0.08333 -0.03889 C -0.0908 -0.03681 -0.09739 -0.03148 -0.10486 -0.02963 C -0.1092 -0.02847 -0.11771 -0.02708 -0.11771 -0.02685 C -0.12205 -0.02315 -0.12673 -0.02408 -0.13142 -0.02176 C -0.16302 -0.02222 -0.19479 -0.02315 -0.22639 -0.02315 C -0.22934 -0.02315 -0.22066 -0.02222 -0.21771 -0.02176 C -0.21597 -0.02153 -0.21441 -0.02107 -0.21267 -0.0206 C -0.18194 -0.00602 -0.1493 0.00208 -0.11667 0.00555 C -0.10555 0.00509 -0.09444 0.00301 -0.08333 0.00301 C -0.08229 0.00301 -0.08524 0.00393 -0.08628 0.0044 C -0.08854 0.00532 -0.09305 0.00694 -0.09305 0.00717 C -0.09722 0.01042 -0.10121 0.01065 -0.1059 0.01204 C -0.12309 0.01713 -0.13906 0.01875 -0.15677 0.01991 C -0.1783 0.02731 -0.16215 0.02222 -0.21562 0.01991 C -0.21875 0.01967 -0.22448 0.01597 -0.22448 0.0162 C -0.22743 0.01643 -0.23055 0.01574 -0.23333 0.01736 C -0.23455 0.01805 -0.23055 0.01805 -0.22934 0.01875 C -0.2276 0.01967 -0.22621 0.02176 -0.22448 0.02268 C -0.22101 0.02477 -0.21632 0.02523 -0.21267 0.02662 C -0.20764 0.0287 -0.20451 0.03264 -0.2 0.03565 C -0.19531 0.03889 -0.18837 0.0412 -0.18333 0.04213 C -0.17656 0.04537 -0.1618 0.04606 -0.1618 0.0463 C -0.13819 0.0456 -0.11476 0.04583 -0.09114 0.04491 C -0.0901 0.04491 -0.08923 0.04375 -0.08819 0.04352 C -0.08628 0.04282 -0.08437 0.04213 -0.08229 0.04213 C -0.08125 0.04213 -0.08437 0.04282 -0.08524 0.04352 C -0.09896 0.05278 -0.07934 0.04005 -0.0901 0.04884 C -0.09496 0.05278 -0.10226 0.05509 -0.10781 0.05648 C -0.12587 0.0669 -0.1408 0.06551 -0.1618 0.06713 C -0.17448 0.06667 -0.18733 0.06574 -0.2 0.06574 C -0.24479 0.06574 -0.24566 0.06505 -0.22934 0.06829 C -0.21701 0.07407 -0.20625 0.07963 -0.19305 0.08264 C -0.18368 0.08704 -0.17743 0.08704 -0.16667 0.08796 C -0.16024 0.08981 -0.15364 0.09028 -0.14705 0.0919 C -0.12621 0.09143 -0.10521 0.09051 -0.08437 0.09051 C -0.08177 0.09051 -0.08958 0.0912 -0.09219 0.0919 C -0.09965 0.09398 -0.09739 0.09467 -0.10382 0.09583 C -0.10903 0.09676 -0.11962 0.09838 -0.11962 0.09861 C -0.12934 0.10185 -0.1191 0.09861 -0.13923 0.10092 C -0.14722 0.10185 -0.15451 0.10602 -0.16267 0.10625 C -0.18524 0.10671 -0.20781 0.10717 -0.23038 0.10764 C -0.20955 0.12569 -0.17326 0.11967 -0.15191 0.1206 C -0.10226 0.12245 -0.1401 0.12199 -0.08437 0.12199 " pathEditMode="relative" rAng="0" ptsTypes="fffffffffffffffffffffffffffffffffffffffffffffffA">
                                      <p:cBhvr>
                                        <p:cTn id="2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Рисунок1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857224" y="1785926"/>
            <a:ext cx="4286280" cy="4286280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57224" y="1785926"/>
            <a:ext cx="1428760" cy="1428760"/>
          </a:xfrm>
          <a:prstGeom prst="rect">
            <a:avLst/>
          </a:prstGeom>
        </p:spPr>
      </p:pic>
      <p:pic>
        <p:nvPicPr>
          <p:cNvPr id="23" name="Рисунок 22" descr="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285984" y="3214686"/>
            <a:ext cx="1428760" cy="1428760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714744" y="1785926"/>
            <a:ext cx="1428760" cy="1428760"/>
          </a:xfrm>
          <a:prstGeom prst="rect">
            <a:avLst/>
          </a:prstGeom>
        </p:spPr>
      </p:pic>
      <p:sp>
        <p:nvSpPr>
          <p:cNvPr id="10" name="Облако 9"/>
          <p:cNvSpPr/>
          <p:nvPr/>
        </p:nvSpPr>
        <p:spPr>
          <a:xfrm>
            <a:off x="500034" y="42860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3357554" y="214290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7" name="Облако 16"/>
          <p:cNvSpPr/>
          <p:nvPr/>
        </p:nvSpPr>
        <p:spPr>
          <a:xfrm>
            <a:off x="6215074" y="78579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8501090" y="6357958"/>
            <a:ext cx="357190" cy="21431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5786" y="571480"/>
            <a:ext cx="2170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напильник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15140" y="905516"/>
            <a:ext cx="1702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надежда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4" name="Овальная выноска 23"/>
          <p:cNvSpPr/>
          <p:nvPr/>
        </p:nvSpPr>
        <p:spPr>
          <a:xfrm flipH="1">
            <a:off x="5357818" y="2214554"/>
            <a:ext cx="3143272" cy="2428892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Отметь слово без приставки</a:t>
            </a:r>
          </a:p>
          <a:p>
            <a:pPr algn="ctr"/>
            <a:endParaRPr lang="ru-RU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82527">
            <a:off x="5777115" y="3298653"/>
            <a:ext cx="1050561" cy="102330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786182" y="357166"/>
            <a:ext cx="1874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наклейка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26" name="Рисунок 25" descr="HiRes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072098"/>
            <a:ext cx="1973496" cy="1571612"/>
          </a:xfrm>
          <a:prstGeom prst="rect">
            <a:avLst/>
          </a:prstGeom>
        </p:spPr>
      </p:pic>
      <p:pic>
        <p:nvPicPr>
          <p:cNvPr id="27" name="Рисунок 26" descr="0_8ba95_ce662e50_orig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 rot="1636993">
            <a:off x="7733196" y="-53190"/>
            <a:ext cx="1330011" cy="129881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11 -0.16135 C -0.22309 -0.16088 -0.20989 -0.16135 -0.19687 -0.16019 C -0.19027 -0.15973 -0.18316 -0.1551 -0.17639 -0.15371 C -0.16753 -0.14838 -0.17621 -0.15278 -0.16458 -0.14977 C -0.15121 -0.1463 -0.13819 -0.14121 -0.12448 -0.13912 C -0.11389 -0.13496 -0.10086 -0.13473 -0.0901 -0.13403 C -0.09757 -0.13195 -0.10416 -0.12662 -0.11163 -0.12477 C -0.11597 -0.12362 -0.12448 -0.12223 -0.12448 -0.122 C -0.12882 -0.11829 -0.1335 -0.11922 -0.13819 -0.1169 C -0.16979 -0.11737 -0.20156 -0.11829 -0.23316 -0.11829 C -0.23611 -0.11829 -0.22743 -0.11737 -0.22448 -0.1169 C -0.22274 -0.11667 -0.22118 -0.11621 -0.21944 -0.11575 C -0.18871 -0.10116 -0.15607 -0.09306 -0.12343 -0.08959 C -0.11232 -0.09005 -0.10121 -0.09213 -0.0901 -0.09213 C -0.08906 -0.09213 -0.09201 -0.09121 -0.09305 -0.09075 C -0.09531 -0.08982 -0.09982 -0.0882 -0.09982 -0.08797 C -0.10399 -0.08473 -0.10798 -0.0845 -0.11267 -0.08311 C -0.12986 -0.07801 -0.14583 -0.07639 -0.16354 -0.07524 C -0.18507 -0.06783 -0.16892 -0.07292 -0.22239 -0.07524 C -0.22552 -0.07547 -0.23125 -0.07917 -0.23125 -0.07894 C -0.2342 -0.07871 -0.23732 -0.0794 -0.2401 -0.07778 C -0.24132 -0.07709 -0.23732 -0.07709 -0.23611 -0.07639 C -0.23437 -0.07547 -0.23298 -0.07338 -0.23125 -0.07246 C -0.22777 -0.07037 -0.22309 -0.06991 -0.21944 -0.06852 C -0.21441 -0.06644 -0.21128 -0.0625 -0.20677 -0.0595 C -0.20208 -0.05625 -0.19514 -0.05394 -0.1901 -0.05301 C -0.18333 -0.04977 -0.16857 -0.04908 -0.16857 -0.04885 C -0.14496 -0.04954 -0.12152 -0.04931 -0.09791 -0.05024 C -0.09687 -0.05024 -0.096 -0.05139 -0.09496 -0.05162 C -0.09305 -0.05232 -0.09114 -0.05301 -0.08906 -0.05301 C -0.08802 -0.05301 -0.09114 -0.05232 -0.09201 -0.05162 C -0.10573 -0.04237 -0.08611 -0.0551 -0.09687 -0.0463 C -0.10173 -0.04237 -0.10902 -0.04005 -0.11458 -0.03866 C -0.13264 -0.02825 -0.14757 -0.02963 -0.16857 -0.02801 C -0.18125 -0.02848 -0.19409 -0.0294 -0.20677 -0.0294 C -0.25156 -0.0294 -0.25243 -0.0301 -0.23611 -0.02686 C -0.22378 -0.02107 -0.21302 -0.01551 -0.19982 -0.0125 C -0.19045 -0.00811 -0.1842 -0.00811 -0.17343 -0.00718 C -0.16701 -0.00533 -0.16041 -0.00487 -0.15382 -0.00325 C -0.13298 -0.00371 -0.11198 -0.00463 -0.09114 -0.00463 C -0.08854 -0.00463 -0.09635 -0.00394 -0.09895 -0.00325 C -0.10642 -0.00116 -0.10416 -0.00047 -0.11059 0.00069 C -0.11579 0.00162 -0.12639 0.00324 -0.12639 0.00347 C -0.13611 0.00671 -0.12586 0.00347 -0.146 0.00578 C -0.15399 0.00671 -0.16128 0.01088 -0.16944 0.01111 C -0.19201 0.01157 -0.21458 0.01203 -0.23715 0.0125 C -0.21632 0.03055 -0.18003 0.02453 -0.15868 0.02546 C -0.10902 0.02731 -0.14687 0.02685 -0.09114 0.02685 " pathEditMode="relative" rAng="0" ptsTypes="fffffffffffffffffffffffffffffffffffffffffffffffA">
                                      <p:cBhvr>
                                        <p:cTn id="15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9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22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857224" y="1785926"/>
            <a:ext cx="4286280" cy="4286280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57224" y="1785926"/>
            <a:ext cx="1428760" cy="1428760"/>
          </a:xfrm>
          <a:prstGeom prst="rect">
            <a:avLst/>
          </a:prstGeom>
        </p:spPr>
      </p:pic>
      <p:pic>
        <p:nvPicPr>
          <p:cNvPr id="23" name="Рисунок 22" descr="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285984" y="3214686"/>
            <a:ext cx="1428760" cy="1428760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714744" y="1785926"/>
            <a:ext cx="1428760" cy="1428760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285984" y="1785926"/>
            <a:ext cx="1428760" cy="142876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82527">
            <a:off x="4205478" y="3964800"/>
            <a:ext cx="1050561" cy="1023306"/>
          </a:xfrm>
          <a:prstGeom prst="rect">
            <a:avLst/>
          </a:prstGeom>
        </p:spPr>
      </p:pic>
      <p:pic>
        <p:nvPicPr>
          <p:cNvPr id="16" name="Рисунок 15" descr="Рисунок1.pn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sp>
        <p:nvSpPr>
          <p:cNvPr id="18" name="Овальная выноска 17"/>
          <p:cNvSpPr/>
          <p:nvPr/>
        </p:nvSpPr>
        <p:spPr>
          <a:xfrm rot="658634" flipH="1">
            <a:off x="5357818" y="2223257"/>
            <a:ext cx="3143272" cy="2428892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HiRes.jpg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072098"/>
            <a:ext cx="1973496" cy="1571612"/>
          </a:xfrm>
          <a:prstGeom prst="rect">
            <a:avLst/>
          </a:prstGeom>
        </p:spPr>
      </p:pic>
      <p:sp>
        <p:nvSpPr>
          <p:cNvPr id="20" name="Нашивка 19">
            <a:hlinkClick r:id="" action="ppaction://hlinkshowjump?jump=nextslide"/>
          </p:cNvPr>
          <p:cNvSpPr/>
          <p:nvPr/>
        </p:nvSpPr>
        <p:spPr>
          <a:xfrm>
            <a:off x="8501090" y="6357958"/>
            <a:ext cx="357190" cy="21431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1" name="Рисунок 20" descr="0_8ba95_ce662e50_orig.pn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 rot="1636993">
            <a:off x="7733196" y="-53190"/>
            <a:ext cx="1330011" cy="1298813"/>
          </a:xfrm>
          <a:prstGeom prst="rect">
            <a:avLst/>
          </a:prstGeom>
        </p:spPr>
      </p:pic>
      <p:sp>
        <p:nvSpPr>
          <p:cNvPr id="22" name="Облако 21"/>
          <p:cNvSpPr/>
          <p:nvPr/>
        </p:nvSpPr>
        <p:spPr>
          <a:xfrm>
            <a:off x="500034" y="28572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4" name="Облако 23"/>
          <p:cNvSpPr/>
          <p:nvPr/>
        </p:nvSpPr>
        <p:spPr>
          <a:xfrm>
            <a:off x="5929322" y="78579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7" name="Облако 26"/>
          <p:cNvSpPr/>
          <p:nvPr/>
        </p:nvSpPr>
        <p:spPr>
          <a:xfrm>
            <a:off x="3214678" y="64291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46687" y="785794"/>
            <a:ext cx="611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00694" y="2550565"/>
            <a:ext cx="292895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Найди слово, которое может стать приставкой</a:t>
            </a:r>
            <a:endParaRPr lang="ru-RU" sz="2600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/>
            <a:endParaRPr lang="ru-RU" sz="2600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80747" y="500042"/>
            <a:ext cx="662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ты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38889" y="928670"/>
            <a:ext cx="633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но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951 -0.28912 C -0.21649 -0.28866 -0.2033 -0.28912 -0.19028 -0.28796 C -0.18368 -0.2875 -0.17656 -0.28287 -0.16979 -0.28148 C -0.16094 -0.27616 -0.16962 -0.28056 -0.15798 -0.27755 C -0.14462 -0.27408 -0.1316 -0.26898 -0.11788 -0.2669 C -0.10729 -0.26273 -0.09427 -0.2625 -0.08351 -0.26181 C -0.09097 -0.25972 -0.09757 -0.2544 -0.10503 -0.25255 C -0.10937 -0.25139 -0.11788 -0.25 -0.11788 -0.24977 C -0.12222 -0.24607 -0.12691 -0.24699 -0.1316 -0.24468 C -0.16319 -0.24514 -0.19496 -0.24607 -0.22656 -0.24607 C -0.22951 -0.24607 -0.22083 -0.24514 -0.21788 -0.24468 C -0.21614 -0.24445 -0.21458 -0.24398 -0.21285 -0.24352 C -0.18212 -0.22894 -0.14948 -0.22083 -0.11684 -0.21736 C -0.10573 -0.21783 -0.09462 -0.21991 -0.08351 -0.21991 C -0.08246 -0.21991 -0.08542 -0.21898 -0.08646 -0.21852 C -0.08871 -0.21759 -0.09323 -0.21597 -0.09323 -0.21574 C -0.09739 -0.2125 -0.10139 -0.21227 -0.10608 -0.21088 C -0.12326 -0.20579 -0.13923 -0.20417 -0.15694 -0.20301 C -0.17847 -0.1956 -0.16233 -0.2007 -0.2158 -0.20301 C -0.21892 -0.20324 -0.22465 -0.20695 -0.22465 -0.20671 C -0.2276 -0.20648 -0.23073 -0.20718 -0.23351 -0.20556 C -0.23472 -0.20486 -0.23073 -0.20486 -0.22951 -0.20417 C -0.22778 -0.20324 -0.22639 -0.20116 -0.22465 -0.20023 C -0.22118 -0.19815 -0.21649 -0.19769 -0.21285 -0.1963 C -0.20781 -0.19421 -0.20469 -0.19028 -0.20017 -0.18727 C -0.19548 -0.18403 -0.18854 -0.18171 -0.18351 -0.18079 C -0.17673 -0.17755 -0.16198 -0.17685 -0.16198 -0.17662 C -0.13837 -0.17732 -0.11493 -0.17708 -0.09132 -0.17801 C -0.09028 -0.17801 -0.08941 -0.17917 -0.08837 -0.1794 C -0.08646 -0.18009 -0.08455 -0.18079 -0.08246 -0.18079 C -0.08142 -0.18079 -0.08455 -0.18009 -0.08542 -0.1794 C -0.09913 -0.17014 -0.07951 -0.18287 -0.09028 -0.17408 C -0.09514 -0.17014 -0.10243 -0.16783 -0.10798 -0.16644 C -0.12604 -0.15602 -0.14097 -0.15741 -0.16198 -0.15579 C -0.17465 -0.15625 -0.1875 -0.15718 -0.20017 -0.15718 C -0.24496 -0.15718 -0.24583 -0.15787 -0.22951 -0.15463 C -0.21719 -0.14884 -0.20642 -0.14329 -0.19323 -0.14028 C -0.18385 -0.13588 -0.1776 -0.13588 -0.16684 -0.13495 C -0.16042 -0.1331 -0.15382 -0.13264 -0.14722 -0.13102 C -0.12639 -0.13148 -0.10538 -0.13241 -0.08455 -0.13241 C -0.08194 -0.13241 -0.08976 -0.13171 -0.09236 -0.13102 C -0.09983 -0.12894 -0.09757 -0.12824 -0.10399 -0.12708 C -0.1092 -0.12616 -0.11979 -0.12454 -0.11979 -0.12431 C -0.12951 -0.12107 -0.11927 -0.12431 -0.13941 -0.12199 C -0.14739 -0.12107 -0.15469 -0.1169 -0.16285 -0.11667 C -0.18542 -0.1162 -0.20798 -0.11574 -0.23055 -0.11528 C -0.20972 -0.09722 -0.17344 -0.10324 -0.15208 -0.10232 C -0.10243 -0.10046 -0.14028 -0.10093 -0.08455 -0.10093 " pathEditMode="relative" rAng="0" ptsTypes="fffffffffffffffffffffffffffffffffffffffffffffffA">
                                      <p:cBhvr>
                                        <p:cTn id="1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0" grpId="0" animBg="1"/>
      <p:bldP spid="28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857224" y="1785926"/>
            <a:ext cx="4286280" cy="4286280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57224" y="1785926"/>
            <a:ext cx="1428760" cy="1428760"/>
          </a:xfrm>
          <a:prstGeom prst="rect">
            <a:avLst/>
          </a:prstGeom>
        </p:spPr>
      </p:pic>
      <p:pic>
        <p:nvPicPr>
          <p:cNvPr id="23" name="Рисунок 22" descr="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285984" y="3214686"/>
            <a:ext cx="1428760" cy="1428760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714744" y="1785926"/>
            <a:ext cx="1428760" cy="1428760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285984" y="1785926"/>
            <a:ext cx="1428760" cy="1428760"/>
          </a:xfrm>
          <a:prstGeom prst="rect">
            <a:avLst/>
          </a:prstGeom>
        </p:spPr>
      </p:pic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285984" y="4643446"/>
            <a:ext cx="1428760" cy="142876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82527">
            <a:off x="4991297" y="5965064"/>
            <a:ext cx="1050561" cy="1023306"/>
          </a:xfrm>
          <a:prstGeom prst="rect">
            <a:avLst/>
          </a:prstGeom>
        </p:spPr>
      </p:pic>
      <p:pic>
        <p:nvPicPr>
          <p:cNvPr id="16" name="Рисунок 15" descr="Рисунок1.pn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pic>
        <p:nvPicPr>
          <p:cNvPr id="17" name="Рисунок 16" descr="Рисунок1.pn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152400" y="6438920"/>
            <a:ext cx="9144000" cy="642942"/>
          </a:xfrm>
          <a:prstGeom prst="rect">
            <a:avLst/>
          </a:prstGeom>
        </p:spPr>
      </p:pic>
      <p:pic>
        <p:nvPicPr>
          <p:cNvPr id="18" name="Рисунок 17" descr="HiRes.jp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072098"/>
            <a:ext cx="1973496" cy="1571612"/>
          </a:xfrm>
          <a:prstGeom prst="rect">
            <a:avLst/>
          </a:prstGeom>
        </p:spPr>
      </p:pic>
      <p:sp>
        <p:nvSpPr>
          <p:cNvPr id="19" name="Овальная выноска 18"/>
          <p:cNvSpPr/>
          <p:nvPr/>
        </p:nvSpPr>
        <p:spPr>
          <a:xfrm rot="658634" flipH="1">
            <a:off x="5357818" y="2223257"/>
            <a:ext cx="3143272" cy="2428892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0_8ba95_ce662e50_orig.pn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 rot="1636993">
            <a:off x="7733196" y="-53190"/>
            <a:ext cx="1330011" cy="1298813"/>
          </a:xfrm>
          <a:prstGeom prst="rect">
            <a:avLst/>
          </a:prstGeom>
        </p:spPr>
      </p:pic>
      <p:sp>
        <p:nvSpPr>
          <p:cNvPr id="21" name="Облако 20"/>
          <p:cNvSpPr/>
          <p:nvPr/>
        </p:nvSpPr>
        <p:spPr>
          <a:xfrm>
            <a:off x="500034" y="28572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2" name="Облако 21"/>
          <p:cNvSpPr/>
          <p:nvPr/>
        </p:nvSpPr>
        <p:spPr>
          <a:xfrm>
            <a:off x="5929322" y="78579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4" name="Облако 23"/>
          <p:cNvSpPr/>
          <p:nvPr/>
        </p:nvSpPr>
        <p:spPr>
          <a:xfrm>
            <a:off x="3214678" y="64291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7" name="Нашивка 26">
            <a:hlinkClick r:id="" action="ppaction://hlinkshowjump?jump=nextslide"/>
          </p:cNvPr>
          <p:cNvSpPr/>
          <p:nvPr/>
        </p:nvSpPr>
        <p:spPr>
          <a:xfrm>
            <a:off x="8501090" y="6357958"/>
            <a:ext cx="357190" cy="21431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29322" y="2571744"/>
            <a:ext cx="192882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В каком слове допущена ошибка?</a:t>
            </a:r>
            <a:endParaRPr lang="ru-RU" sz="2600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14744" y="785794"/>
            <a:ext cx="1649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дописал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57950" y="928670"/>
            <a:ext cx="1859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падписал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4348" y="428604"/>
            <a:ext cx="2333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прабабушка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639 -0.17916 C -0.26337 -0.1787 -0.25017 -0.17916 -0.23715 -0.17801 C -0.23055 -0.17754 -0.22344 -0.17291 -0.21667 -0.17153 C -0.20781 -0.1662 -0.21649 -0.1706 -0.20486 -0.16759 C -0.19149 -0.16412 -0.17847 -0.15903 -0.16476 -0.15694 C -0.15417 -0.15278 -0.14114 -0.15254 -0.13038 -0.15185 C -0.13785 -0.14977 -0.14444 -0.14444 -0.15191 -0.14259 C -0.15625 -0.14143 -0.16476 -0.14004 -0.16476 -0.13981 C -0.1691 -0.13611 -0.17378 -0.13703 -0.17847 -0.13472 C -0.21007 -0.13518 -0.24184 -0.13611 -0.27344 -0.13611 C -0.27639 -0.13611 -0.26771 -0.13518 -0.26476 -0.13472 C -0.26302 -0.13449 -0.26146 -0.13403 -0.25972 -0.13356 C -0.22899 -0.11898 -0.19635 -0.11088 -0.16371 -0.10741 C -0.1526 -0.10787 -0.14149 -0.10995 -0.13038 -0.10995 C -0.12934 -0.10995 -0.13229 -0.10903 -0.13333 -0.10856 C -0.13559 -0.10764 -0.1401 -0.10602 -0.1401 -0.10578 C -0.14427 -0.10254 -0.14826 -0.10231 -0.15295 -0.10092 C -0.17014 -0.09583 -0.18611 -0.09421 -0.20382 -0.09305 C -0.22535 -0.08565 -0.2092 -0.09074 -0.26267 -0.09305 C -0.2658 -0.09328 -0.27153 -0.09699 -0.27153 -0.09676 C -0.27448 -0.09653 -0.2776 -0.09722 -0.28038 -0.0956 C -0.2816 -0.09491 -0.2776 -0.09491 -0.27639 -0.09421 C -0.27465 -0.09328 -0.27326 -0.0912 -0.27153 -0.09028 C -0.26805 -0.08819 -0.26337 -0.08773 -0.25972 -0.08634 C -0.25469 -0.08426 -0.25156 -0.08032 -0.24705 -0.07731 C -0.24236 -0.07407 -0.23542 -0.07176 -0.23038 -0.07083 C -0.22361 -0.06759 -0.20885 -0.0669 -0.20885 -0.06666 C -0.18524 -0.06736 -0.1618 -0.06713 -0.13819 -0.06805 C -0.13715 -0.06805 -0.13628 -0.06921 -0.13524 -0.06944 C -0.13333 -0.07014 -0.13142 -0.07083 -0.12934 -0.07083 C -0.1283 -0.07083 -0.13142 -0.07014 -0.13229 -0.06944 C -0.14601 -0.06018 -0.12639 -0.07291 -0.13715 -0.06412 C -0.14201 -0.06018 -0.1493 -0.05787 -0.15486 -0.05648 C -0.17292 -0.04606 -0.18785 -0.04745 -0.20885 -0.04583 C -0.22153 -0.04629 -0.23437 -0.04722 -0.24705 -0.04722 C -0.29184 -0.04722 -0.29271 -0.04791 -0.27639 -0.04467 C -0.26406 -0.03889 -0.2533 -0.03333 -0.2401 -0.03032 C -0.23073 -0.02592 -0.22448 -0.02592 -0.21371 -0.025 C -0.20729 -0.02315 -0.20069 -0.02268 -0.1941 -0.02106 C -0.17326 -0.02153 -0.15226 -0.02245 -0.13142 -0.02245 C -0.12882 -0.02245 -0.13663 -0.02176 -0.13923 -0.02106 C -0.1467 -0.01898 -0.14444 -0.01828 -0.15087 -0.01713 C -0.15608 -0.0162 -0.16667 -0.01458 -0.16667 -0.01435 C -0.17639 -0.01111 -0.16614 -0.01435 -0.18628 -0.01203 C -0.19427 -0.01111 -0.20156 -0.00694 -0.20972 -0.00671 C -0.23229 -0.00625 -0.25486 -0.00578 -0.27743 -0.00532 C -0.2566 0.01273 -0.22031 0.00672 -0.19896 0.00764 C -0.1493 0.00949 -0.18715 0.00903 -0.13142 0.00903 " pathEditMode="relative" rAng="0" ptsTypes="fffffffffffffffffffffffffffffffffffffffffffffffA">
                                      <p:cBhvr>
                                        <p:cTn id="15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9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857224" y="1785926"/>
            <a:ext cx="4286280" cy="4286280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57224" y="1785926"/>
            <a:ext cx="1428760" cy="1428760"/>
          </a:xfrm>
          <a:prstGeom prst="rect">
            <a:avLst/>
          </a:prstGeom>
        </p:spPr>
      </p:pic>
      <p:pic>
        <p:nvPicPr>
          <p:cNvPr id="23" name="Рисунок 22" descr="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285984" y="3214686"/>
            <a:ext cx="1428760" cy="1428760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714744" y="1785926"/>
            <a:ext cx="1428760" cy="1428760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285984" y="1785926"/>
            <a:ext cx="1428760" cy="1428760"/>
          </a:xfrm>
          <a:prstGeom prst="rect">
            <a:avLst/>
          </a:prstGeom>
        </p:spPr>
      </p:pic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2285984" y="4643446"/>
            <a:ext cx="1428760" cy="1428760"/>
          </a:xfrm>
          <a:prstGeom prst="rect">
            <a:avLst/>
          </a:prstGeom>
        </p:spPr>
      </p:pic>
      <p:pic>
        <p:nvPicPr>
          <p:cNvPr id="10" name="Рисунок 9" descr="5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857224" y="4643446"/>
            <a:ext cx="1428760" cy="142876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82527">
            <a:off x="3848289" y="6250816"/>
            <a:ext cx="1050561" cy="1023306"/>
          </a:xfrm>
          <a:prstGeom prst="rect">
            <a:avLst/>
          </a:prstGeom>
        </p:spPr>
      </p:pic>
      <p:pic>
        <p:nvPicPr>
          <p:cNvPr id="17" name="Рисунок 16" descr="Рисунок1.pn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sp>
        <p:nvSpPr>
          <p:cNvPr id="18" name="Овальная выноска 17"/>
          <p:cNvSpPr/>
          <p:nvPr/>
        </p:nvSpPr>
        <p:spPr>
          <a:xfrm rot="658634" flipH="1">
            <a:off x="5357818" y="2223257"/>
            <a:ext cx="3143272" cy="2428892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0_8ba95_ce662e50_orig.pn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 rot="1636993">
            <a:off x="7733196" y="-53190"/>
            <a:ext cx="1330011" cy="1298813"/>
          </a:xfrm>
          <a:prstGeom prst="rect">
            <a:avLst/>
          </a:prstGeom>
        </p:spPr>
      </p:pic>
      <p:sp>
        <p:nvSpPr>
          <p:cNvPr id="20" name="Облако 19"/>
          <p:cNvSpPr/>
          <p:nvPr/>
        </p:nvSpPr>
        <p:spPr>
          <a:xfrm>
            <a:off x="500034" y="28572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1" name="Облако 20"/>
          <p:cNvSpPr/>
          <p:nvPr/>
        </p:nvSpPr>
        <p:spPr>
          <a:xfrm>
            <a:off x="5929322" y="78579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2" name="Облако 21"/>
          <p:cNvSpPr/>
          <p:nvPr/>
        </p:nvSpPr>
        <p:spPr>
          <a:xfrm>
            <a:off x="3214678" y="64291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4" name="Нашивка 23">
            <a:hlinkClick r:id="" action="ppaction://hlinkshowjump?jump=nextslide"/>
          </p:cNvPr>
          <p:cNvSpPr/>
          <p:nvPr/>
        </p:nvSpPr>
        <p:spPr>
          <a:xfrm>
            <a:off x="8501090" y="6357958"/>
            <a:ext cx="357190" cy="21431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5852" y="500042"/>
            <a:ext cx="998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хлеб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72132" y="2479127"/>
            <a:ext cx="264320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Назови слово, у которого корень </a:t>
            </a:r>
          </a:p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не совпадает </a:t>
            </a:r>
          </a:p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 основой</a:t>
            </a:r>
            <a:endParaRPr lang="ru-RU" sz="2600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43702" y="928670"/>
            <a:ext cx="1173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скала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43306" y="785794"/>
            <a:ext cx="174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подарок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26" name="Рисунок 25" descr="HiRes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072098"/>
            <a:ext cx="1973496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993 -0.21389 C -0.32691 -0.21343 -0.31372 -0.21389 -0.3007 -0.21273 C -0.2941 -0.21227 -0.28698 -0.20764 -0.28021 -0.20625 C -0.27136 -0.20093 -0.28004 -0.20533 -0.2684 -0.20232 C -0.25504 -0.19884 -0.24202 -0.19375 -0.2283 -0.19167 C -0.21771 -0.1875 -0.20469 -0.18727 -0.19392 -0.18658 C -0.20139 -0.18449 -0.20799 -0.17917 -0.21545 -0.17732 C -0.21979 -0.17616 -0.2283 -0.17477 -0.2283 -0.17454 C -0.23264 -0.17084 -0.23733 -0.17176 -0.24202 -0.16945 C -0.27361 -0.16991 -0.30538 -0.17084 -0.33698 -0.17084 C -0.33993 -0.17084 -0.33125 -0.16991 -0.3283 -0.16945 C -0.32656 -0.16922 -0.325 -0.16875 -0.32327 -0.16829 C -0.29254 -0.15371 -0.2599 -0.1456 -0.22726 -0.14213 C -0.21615 -0.14259 -0.20504 -0.14468 -0.19392 -0.14468 C -0.19288 -0.14468 -0.19583 -0.14375 -0.19688 -0.14329 C -0.19913 -0.14236 -0.20365 -0.14074 -0.20365 -0.14051 C -0.20781 -0.13727 -0.21181 -0.13704 -0.21649 -0.13565 C -0.23368 -0.13056 -0.24965 -0.12894 -0.26736 -0.12778 C -0.28889 -0.12037 -0.27274 -0.12547 -0.32622 -0.12778 C -0.32934 -0.12801 -0.33507 -0.13172 -0.33507 -0.13148 C -0.33802 -0.13125 -0.34115 -0.13195 -0.34392 -0.13033 C -0.34514 -0.12963 -0.34115 -0.12963 -0.33993 -0.12894 C -0.3382 -0.12801 -0.33681 -0.12593 -0.33507 -0.125 C -0.3316 -0.12292 -0.32691 -0.12246 -0.32327 -0.12107 C -0.31823 -0.11898 -0.31511 -0.11505 -0.31059 -0.11204 C -0.3059 -0.1088 -0.29896 -0.10648 -0.29392 -0.10556 C -0.28715 -0.10232 -0.2724 -0.10162 -0.2724 -0.10139 C -0.24879 -0.10209 -0.22535 -0.10185 -0.20174 -0.10278 C -0.2007 -0.10278 -0.19983 -0.10394 -0.19879 -0.10417 C -0.19688 -0.10486 -0.19497 -0.10556 -0.19288 -0.10556 C -0.19184 -0.10556 -0.19497 -0.10486 -0.19583 -0.10417 C -0.20955 -0.09491 -0.18993 -0.10764 -0.2007 -0.09884 C -0.20556 -0.09491 -0.21285 -0.09259 -0.2184 -0.09121 C -0.23646 -0.08079 -0.25139 -0.08218 -0.2724 -0.08056 C -0.28507 -0.08102 -0.29792 -0.08195 -0.31059 -0.08195 C -0.35538 -0.08195 -0.35625 -0.08264 -0.33993 -0.0794 C -0.32761 -0.07361 -0.31684 -0.06806 -0.30365 -0.06505 C -0.29427 -0.06065 -0.28802 -0.06065 -0.27726 -0.05972 C -0.27083 -0.05787 -0.26424 -0.05741 -0.25764 -0.05579 C -0.23681 -0.05625 -0.2158 -0.05718 -0.19497 -0.05718 C -0.19236 -0.05718 -0.20017 -0.05648 -0.20278 -0.05579 C -0.21024 -0.05371 -0.20799 -0.05301 -0.21441 -0.05185 C -0.21962 -0.05093 -0.23021 -0.04931 -0.23021 -0.04908 C -0.23993 -0.04584 -0.22969 -0.04908 -0.24983 -0.04676 C -0.25781 -0.04584 -0.26511 -0.04167 -0.27327 -0.04144 C -0.29583 -0.04097 -0.3184 -0.04051 -0.34097 -0.04005 C -0.32014 -0.02199 -0.28386 -0.02801 -0.2625 -0.02709 C -0.21285 -0.02523 -0.2507 -0.0257 -0.19497 -0.0257 " pathEditMode="relative" rAng="0" ptsTypes="fffffffffffffffffffffffffffffffffffffffffffffffA">
                                      <p:cBhvr>
                                        <p:cTn id="2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4" grpId="0" animBg="1"/>
      <p:bldP spid="27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 descr="Рисунок1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6286520"/>
            <a:ext cx="9144000" cy="642942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857224" y="1785926"/>
            <a:ext cx="4286280" cy="4286280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 descr="HiRes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072098"/>
            <a:ext cx="1973496" cy="1571612"/>
          </a:xfrm>
          <a:prstGeom prst="rect">
            <a:avLst/>
          </a:prstGeom>
        </p:spPr>
      </p:pic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57224" y="1785926"/>
            <a:ext cx="1428760" cy="1428760"/>
          </a:xfrm>
          <a:prstGeom prst="rect">
            <a:avLst/>
          </a:prstGeom>
        </p:spPr>
      </p:pic>
      <p:pic>
        <p:nvPicPr>
          <p:cNvPr id="23" name="Рисунок 22" descr="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285984" y="3214686"/>
            <a:ext cx="1428760" cy="1428760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3714744" y="1785926"/>
            <a:ext cx="1428760" cy="1428760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2285984" y="1785926"/>
            <a:ext cx="1428760" cy="1428760"/>
          </a:xfrm>
          <a:prstGeom prst="rect">
            <a:avLst/>
          </a:prstGeom>
        </p:spPr>
      </p:pic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2285984" y="4643446"/>
            <a:ext cx="1428760" cy="1428760"/>
          </a:xfrm>
          <a:prstGeom prst="rect">
            <a:avLst/>
          </a:prstGeom>
        </p:spPr>
      </p:pic>
      <p:pic>
        <p:nvPicPr>
          <p:cNvPr id="10" name="Рисунок 9" descr="5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857224" y="4643446"/>
            <a:ext cx="1428760" cy="1428760"/>
          </a:xfrm>
          <a:prstGeom prst="rect">
            <a:avLst/>
          </a:prstGeom>
        </p:spPr>
      </p:pic>
      <p:pic>
        <p:nvPicPr>
          <p:cNvPr id="15" name="Рисунок 14" descr="5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3714744" y="4643446"/>
            <a:ext cx="1428760" cy="142876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82527">
            <a:off x="6991560" y="6036502"/>
            <a:ext cx="1050561" cy="1023306"/>
          </a:xfrm>
          <a:prstGeom prst="rect">
            <a:avLst/>
          </a:prstGeom>
        </p:spPr>
      </p:pic>
      <p:sp>
        <p:nvSpPr>
          <p:cNvPr id="16" name="Овальная выноска 15"/>
          <p:cNvSpPr/>
          <p:nvPr/>
        </p:nvSpPr>
        <p:spPr>
          <a:xfrm rot="658634" flipH="1">
            <a:off x="5336011" y="2140151"/>
            <a:ext cx="3442769" cy="2447720"/>
          </a:xfrm>
          <a:prstGeom prst="wedgeEllipse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0_8ba95_ce662e50_orig.pn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 rot="1636993">
            <a:off x="7733196" y="-53190"/>
            <a:ext cx="1330011" cy="1298813"/>
          </a:xfrm>
          <a:prstGeom prst="rect">
            <a:avLst/>
          </a:prstGeom>
        </p:spPr>
      </p:pic>
      <p:sp>
        <p:nvSpPr>
          <p:cNvPr id="19" name="Облако 18"/>
          <p:cNvSpPr/>
          <p:nvPr/>
        </p:nvSpPr>
        <p:spPr>
          <a:xfrm>
            <a:off x="500034" y="28572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0" name="Облако 19"/>
          <p:cNvSpPr/>
          <p:nvPr/>
        </p:nvSpPr>
        <p:spPr>
          <a:xfrm>
            <a:off x="5929322" y="785794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1" name="Облако 20"/>
          <p:cNvSpPr/>
          <p:nvPr/>
        </p:nvSpPr>
        <p:spPr>
          <a:xfrm>
            <a:off x="3214678" y="642918"/>
            <a:ext cx="2643206" cy="928694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  <a:p>
            <a:pPr algn="ctr" hangingPunct="0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2" name="Нашивка 21">
            <a:hlinkClick r:id="" action="ppaction://hlinkshowjump?jump=nextslide"/>
          </p:cNvPr>
          <p:cNvSpPr/>
          <p:nvPr/>
        </p:nvSpPr>
        <p:spPr>
          <a:xfrm>
            <a:off x="8501090" y="6357958"/>
            <a:ext cx="357190" cy="21431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14744" y="785794"/>
            <a:ext cx="1729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вопросы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43570" y="2285992"/>
            <a:ext cx="257176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Отметь слово, которое соответствует схеме:</a:t>
            </a:r>
          </a:p>
          <a:p>
            <a:pPr algn="ctr"/>
            <a:endParaRPr lang="ru-RU" sz="2600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00826" y="928670"/>
            <a:ext cx="1595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записка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68295" y="428604"/>
            <a:ext cx="1360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котята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6072198" y="3786190"/>
            <a:ext cx="1857388" cy="633418"/>
            <a:chOff x="2357422" y="3643314"/>
            <a:chExt cx="3750814" cy="1220146"/>
          </a:xfrm>
        </p:grpSpPr>
        <p:sp>
          <p:nvSpPr>
            <p:cNvPr id="34" name="Рамка 33"/>
            <p:cNvSpPr/>
            <p:nvPr/>
          </p:nvSpPr>
          <p:spPr>
            <a:xfrm>
              <a:off x="5388155" y="4143380"/>
              <a:ext cx="720081" cy="720080"/>
            </a:xfrm>
            <a:prstGeom prst="frame">
              <a:avLst>
                <a:gd name="adj1" fmla="val 5396"/>
              </a:avLst>
            </a:prstGeom>
            <a:solidFill>
              <a:srgbClr val="FF0000"/>
            </a:solidFill>
            <a:ln w="38100">
              <a:solidFill>
                <a:srgbClr val="0000FF"/>
              </a:solidFill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5" name="Арка 34"/>
            <p:cNvSpPr/>
            <p:nvPr/>
          </p:nvSpPr>
          <p:spPr>
            <a:xfrm>
              <a:off x="2357422" y="4143381"/>
              <a:ext cx="2088232" cy="285751"/>
            </a:xfrm>
            <a:prstGeom prst="blockArc">
              <a:avLst>
                <a:gd name="adj1" fmla="val 10753055"/>
                <a:gd name="adj2" fmla="val 0"/>
                <a:gd name="adj3" fmla="val 25000"/>
              </a:avLst>
            </a:prstGeom>
            <a:solidFill>
              <a:srgbClr val="FF0000"/>
            </a:solidFill>
            <a:ln w="38100">
              <a:solidFill>
                <a:srgbClr val="0000FF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" name="Нашивка 35"/>
            <p:cNvSpPr/>
            <p:nvPr/>
          </p:nvSpPr>
          <p:spPr>
            <a:xfrm rot="5400000" flipH="1">
              <a:off x="4522554" y="3692760"/>
              <a:ext cx="746964" cy="648072"/>
            </a:xfrm>
            <a:prstGeom prst="chevron">
              <a:avLst>
                <a:gd name="adj" fmla="val 96177"/>
              </a:avLst>
            </a:prstGeom>
            <a:solidFill>
              <a:srgbClr val="FF0000"/>
            </a:solidFill>
            <a:ln w="38100">
              <a:solidFill>
                <a:srgbClr val="0000FF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probuy_es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934 -0.17893 C -0.31632 -0.17847 -0.30313 -0.17893 -0.29011 -0.17778 C -0.28351 -0.17731 -0.27639 -0.17268 -0.26962 -0.17129 C -0.26077 -0.16597 -0.26945 -0.17037 -0.25781 -0.16736 C -0.24445 -0.16389 -0.23142 -0.15879 -0.21771 -0.15671 C -0.20712 -0.15254 -0.1941 -0.15231 -0.18333 -0.15162 C -0.1908 -0.14953 -0.1974 -0.14421 -0.20486 -0.14236 C -0.2092 -0.1412 -0.21771 -0.13981 -0.21771 -0.13958 C -0.22205 -0.13588 -0.22674 -0.1368 -0.23142 -0.13449 C -0.26302 -0.13495 -0.29479 -0.13588 -0.32639 -0.13588 C -0.32934 -0.13588 -0.32066 -0.13495 -0.31771 -0.13449 C -0.31597 -0.13426 -0.31441 -0.13379 -0.31267 -0.13333 C -0.28195 -0.11875 -0.24931 -0.11065 -0.21667 -0.10717 C -0.20556 -0.10764 -0.19445 -0.10972 -0.18333 -0.10972 C -0.18229 -0.10972 -0.18524 -0.10879 -0.18629 -0.10833 C -0.18854 -0.10741 -0.19306 -0.10578 -0.19306 -0.10555 C -0.19722 -0.10231 -0.20122 -0.10208 -0.2059 -0.10069 C -0.22309 -0.0956 -0.23906 -0.09398 -0.25677 -0.09282 C -0.2783 -0.08541 -0.26215 -0.09051 -0.31563 -0.09282 C -0.31875 -0.09305 -0.32448 -0.09676 -0.32448 -0.09653 C -0.32743 -0.09629 -0.33056 -0.09699 -0.33333 -0.09537 C -0.33455 -0.09467 -0.33056 -0.09467 -0.32934 -0.09398 C -0.32761 -0.09305 -0.32622 -0.09097 -0.32448 -0.09004 C -0.32101 -0.08796 -0.31632 -0.0875 -0.31267 -0.08611 C -0.30764 -0.08403 -0.30452 -0.08009 -0.3 -0.07708 C -0.29531 -0.07384 -0.28837 -0.07153 -0.28333 -0.0706 C -0.27656 -0.06736 -0.26181 -0.06666 -0.26181 -0.06643 C -0.2382 -0.06713 -0.21476 -0.0669 -0.19115 -0.06782 C -0.19011 -0.06782 -0.18924 -0.06898 -0.1882 -0.06921 C -0.18629 -0.06991 -0.18438 -0.0706 -0.18229 -0.0706 C -0.18125 -0.0706 -0.18438 -0.06991 -0.18524 -0.06921 C -0.19896 -0.05995 -0.17934 -0.07268 -0.19011 -0.06389 C -0.19497 -0.05995 -0.20226 -0.05764 -0.20781 -0.05625 C -0.22587 -0.04583 -0.2408 -0.04722 -0.26181 -0.0456 C -0.27448 -0.04606 -0.28733 -0.04699 -0.3 -0.04699 C -0.34479 -0.04699 -0.34566 -0.04768 -0.32934 -0.04444 C -0.31702 -0.03866 -0.30625 -0.0331 -0.29306 -0.03009 C -0.28368 -0.02569 -0.27743 -0.02569 -0.26667 -0.02477 C -0.26024 -0.02291 -0.25365 -0.02245 -0.24705 -0.02083 C -0.22622 -0.02129 -0.20521 -0.02222 -0.18438 -0.02222 C -0.18177 -0.02222 -0.18958 -0.02153 -0.19219 -0.02083 C -0.19965 -0.01875 -0.1974 -0.01805 -0.20382 -0.0169 C -0.20903 -0.01597 -0.21962 -0.01435 -0.21962 -0.01412 C -0.22934 -0.01088 -0.2191 -0.01412 -0.23924 -0.0118 C -0.24722 -0.01088 -0.25452 -0.00671 -0.26267 -0.00648 C -0.28524 -0.00602 -0.30781 -0.00555 -0.33038 -0.00509 C -0.30955 0.01297 -0.27327 0.00695 -0.25191 0.00787 C -0.20226 0.00972 -0.24011 0.00926 -0.18438 0.00926 " pathEditMode="relative" rAng="0" ptsTypes="fffffffffffffffffffffffffffffffffffffffffffffffA">
                                      <p:cBhvr>
                                        <p:cTn id="20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2" grpId="0" animBg="1"/>
      <p:bldP spid="28" grpId="0"/>
      <p:bldP spid="30" grpId="0"/>
      <p:bldP spid="3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256</Words>
  <Application>Microsoft Office PowerPoint</Application>
  <PresentationFormat>Экран (4:3)</PresentationFormat>
  <Paragraphs>130</Paragraphs>
  <Slides>12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</dc:creator>
  <cp:lastModifiedBy>Алёна</cp:lastModifiedBy>
  <cp:revision>35</cp:revision>
  <dcterms:created xsi:type="dcterms:W3CDTF">2016-11-05T10:58:31Z</dcterms:created>
  <dcterms:modified xsi:type="dcterms:W3CDTF">2017-12-09T15:57:53Z</dcterms:modified>
</cp:coreProperties>
</file>