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60" r:id="rId3"/>
    <p:sldId id="274" r:id="rId4"/>
    <p:sldId id="256" r:id="rId5"/>
    <p:sldId id="258" r:id="rId6"/>
    <p:sldId id="257" r:id="rId7"/>
    <p:sldId id="277" r:id="rId8"/>
    <p:sldId id="261" r:id="rId9"/>
    <p:sldId id="262" r:id="rId10"/>
    <p:sldId id="263" r:id="rId11"/>
    <p:sldId id="264" r:id="rId12"/>
    <p:sldId id="275" r:id="rId13"/>
    <p:sldId id="266" r:id="rId14"/>
    <p:sldId id="267" r:id="rId15"/>
    <p:sldId id="268" r:id="rId16"/>
    <p:sldId id="276" r:id="rId17"/>
    <p:sldId id="269" r:id="rId18"/>
    <p:sldId id="270" r:id="rId19"/>
    <p:sldId id="271" r:id="rId20"/>
    <p:sldId id="272" r:id="rId21"/>
    <p:sldId id="278" r:id="rId22"/>
    <p:sldId id="273" r:id="rId23"/>
    <p:sldId id="280" r:id="rId24"/>
    <p:sldId id="281" r:id="rId25"/>
    <p:sldId id="282" r:id="rId26"/>
    <p:sldId id="283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358" autoAdjust="0"/>
    <p:restoredTop sz="94643" autoAdjust="0"/>
  </p:normalViewPr>
  <p:slideViewPr>
    <p:cSldViewPr>
      <p:cViewPr varScale="1">
        <p:scale>
          <a:sx n="106" d="100"/>
          <a:sy n="106" d="100"/>
        </p:scale>
        <p:origin x="-1956" y="-3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30.10.2017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30.10.2017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30.10.2017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30.10.2017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science-techno.ru/nt/sites/default/files/ImagesNT/8_2011/0811_63.jpg" TargetMode="External"/><Relationship Id="rId13" Type="http://schemas.openxmlformats.org/officeDocument/2006/relationships/hyperlink" Target="http://stihiskazki.ru/poslovicy/Poslovitsy-na-M/poslovitsy-pogovorki-N10016.shtml" TargetMode="External"/><Relationship Id="rId18" Type="http://schemas.openxmlformats.org/officeDocument/2006/relationships/hyperlink" Target="http://absolut-tlt.ru/poslovicy-i-pogovorok-o-matematike/" TargetMode="External"/><Relationship Id="rId3" Type="http://schemas.openxmlformats.org/officeDocument/2006/relationships/hyperlink" Target="http://cdn2.russian7.ru/wp-content/uploads/2016/12/1-241.jpg" TargetMode="External"/><Relationship Id="rId7" Type="http://schemas.openxmlformats.org/officeDocument/2006/relationships/hyperlink" Target="http://kovalevskaya1850.narod.ru/r2.jpg" TargetMode="External"/><Relationship Id="rId12" Type="http://schemas.openxmlformats.org/officeDocument/2006/relationships/hyperlink" Target="https://otvet.mail.ru/question/70274959" TargetMode="External"/><Relationship Id="rId17" Type="http://schemas.openxmlformats.org/officeDocument/2006/relationships/hyperlink" Target="http://eldoradoinvest.ru/poslovicy-s-matematicheskimi-terminami/" TargetMode="External"/><Relationship Id="rId2" Type="http://schemas.openxmlformats.org/officeDocument/2006/relationships/image" Target="../media/image1.jpeg"/><Relationship Id="rId16" Type="http://schemas.openxmlformats.org/officeDocument/2006/relationships/hyperlink" Target="http://poslovicy-pogovorki.ru/o-matematike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rosimperija.info/post/2841" TargetMode="External"/><Relationship Id="rId11" Type="http://schemas.openxmlformats.org/officeDocument/2006/relationships/hyperlink" Target="http://bse.sci-lib.com/pictures/12/16/277350091.jpg" TargetMode="External"/><Relationship Id="rId5" Type="http://schemas.openxmlformats.org/officeDocument/2006/relationships/hyperlink" Target="http://www.petergen.com/krukowski/kovalev.htm" TargetMode="External"/><Relationship Id="rId15" Type="http://schemas.openxmlformats.org/officeDocument/2006/relationships/hyperlink" Target="http://pro-poslovicy.ru/poslovicy-pro-matematiku/" TargetMode="External"/><Relationship Id="rId10" Type="http://schemas.openxmlformats.org/officeDocument/2006/relationships/hyperlink" Target="https://info.wikireading.ru/145405" TargetMode="External"/><Relationship Id="rId4" Type="http://schemas.openxmlformats.org/officeDocument/2006/relationships/hyperlink" Target="https://24smi.org/celebrity/4949-sofia-kovalevskaia.html" TargetMode="External"/><Relationship Id="rId9" Type="http://schemas.openxmlformats.org/officeDocument/2006/relationships/hyperlink" Target="http://kovalevskaya1850.narod.ru/sestra.jpg" TargetMode="External"/><Relationship Id="rId14" Type="http://schemas.openxmlformats.org/officeDocument/2006/relationships/hyperlink" Target="http://poslovic.ru/tags/poslovicy-o-matematike" TargetMode="Externa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hyperlink" Target="http://s17007.edu35.ru/images/mathematics-2213105.jpg" TargetMode="External"/><Relationship Id="rId13" Type="http://schemas.openxmlformats.org/officeDocument/2006/relationships/hyperlink" Target="http://www.lechim-prosto.ru/chistotel-foto-rasteniya.html" TargetMode="External"/><Relationship Id="rId3" Type="http://schemas.openxmlformats.org/officeDocument/2006/relationships/hyperlink" Target="https://arhivurokov.ru/multiurok/b/e/9/be9883670dd9e1a47144b60e5cdf1d3b13ab4115/img6.jpg" TargetMode="External"/><Relationship Id="rId7" Type="http://schemas.openxmlformats.org/officeDocument/2006/relationships/hyperlink" Target="http://klassinet.ru/1img/vm1.2.jpg" TargetMode="External"/><Relationship Id="rId12" Type="http://schemas.openxmlformats.org/officeDocument/2006/relationships/hyperlink" Target="http://medtravi.com/travy-i-rasteniya/zolototysyachnik-svojstva.html" TargetMode="External"/><Relationship Id="rId2" Type="http://schemas.openxmlformats.org/officeDocument/2006/relationships/image" Target="../media/image1.jpeg"/><Relationship Id="rId16" Type="http://schemas.openxmlformats.org/officeDocument/2006/relationships/hyperlink" Target="http://koffkindom.ru/raznye-sorta-pixty-foto.htm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arhivurokov.ru/videouroki/html/2016/06/19/98737562/img10.jpg" TargetMode="External"/><Relationship Id="rId11" Type="http://schemas.openxmlformats.org/officeDocument/2006/relationships/hyperlink" Target="https://www.asienda.ru/komnatnye-rasteniya/fakty-kotorye-vy-ne-znali-pro-aloe/http:/znaysad.ru/wp-content/uploads/2017/03/rastenie_aloe_1-e1490127237708.jpg" TargetMode="External"/><Relationship Id="rId5" Type="http://schemas.openxmlformats.org/officeDocument/2006/relationships/hyperlink" Target="http://sbiblio.com/pictures/lingvostranovedcheskiy/120-233_(128-241)_img_457.jpg" TargetMode="External"/><Relationship Id="rId15" Type="http://schemas.openxmlformats.org/officeDocument/2006/relationships/hyperlink" Target="http://www.liveinternet.ru/users/hranitelnisa62/post364118967/" TargetMode="External"/><Relationship Id="rId10" Type="http://schemas.openxmlformats.org/officeDocument/2006/relationships/hyperlink" Target="http://zdravotvet.ru/lechebnye-svojstva-i-protivopokazaniya-tysyachelistnika-obyknovennogo/" TargetMode="External"/><Relationship Id="rId4" Type="http://schemas.openxmlformats.org/officeDocument/2006/relationships/hyperlink" Target="http://www.stihi.ru/pics/2016/10/21/3230.jpg" TargetMode="External"/><Relationship Id="rId9" Type="http://schemas.openxmlformats.org/officeDocument/2006/relationships/hyperlink" Target="http://detsadmickeymouse.ru/83/131.jpg" TargetMode="External"/><Relationship Id="rId14" Type="http://schemas.openxmlformats.org/officeDocument/2006/relationships/hyperlink" Target="http://dobrzdrav.ru/pizhma-lechebnye-svojstva/" TargetMode="Externa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hyperlink" Target="http://f3.mylove.ru/zqjti4L7SE.jpg" TargetMode="External"/><Relationship Id="rId13" Type="http://schemas.openxmlformats.org/officeDocument/2006/relationships/hyperlink" Target="http://physicist.in.ua/uploads/posts/2014-04/1397468245_1331585743_formyla.jpg" TargetMode="External"/><Relationship Id="rId3" Type="http://schemas.openxmlformats.org/officeDocument/2006/relationships/hyperlink" Target="http://zdrav-altay.ru/wp-content/uploads/2016/01/tyisyachelistnik1.jpg" TargetMode="External"/><Relationship Id="rId7" Type="http://schemas.openxmlformats.org/officeDocument/2006/relationships/hyperlink" Target="http://grib-nick.ru/wp-content/uploads/2016/03/pizhma2.jpg" TargetMode="External"/><Relationship Id="rId12" Type="http://schemas.openxmlformats.org/officeDocument/2006/relationships/hyperlink" Target="http://www.adygnet.ru/ckfinder/userfiles/images/K8tCOz2pJ6c.jpg" TargetMode="External"/><Relationship Id="rId2" Type="http://schemas.openxmlformats.org/officeDocument/2006/relationships/image" Target="../media/image1.jpeg"/><Relationship Id="rId16" Type="http://schemas.openxmlformats.org/officeDocument/2006/relationships/hyperlink" Target="http://900igr.net/up/datas/74628/001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no-onco.ru/wp-content/cache/thumb/63122788a_770x515.jpg" TargetMode="External"/><Relationship Id="rId11" Type="http://schemas.openxmlformats.org/officeDocument/2006/relationships/hyperlink" Target="https://infourok.ru/material.html?mid=60362" TargetMode="External"/><Relationship Id="rId5" Type="http://schemas.openxmlformats.org/officeDocument/2006/relationships/hyperlink" Target="http://www.academ-clinic.ru/wp-content/uploads/2015/08/%D0%97%D0%BE%D0%BB%D0%BE%D1%82%D0%BE%D1%82%D1%8B%D1%81%D1%8F%D1%87%D0%BD%D0%B8%D0%BA2.jpg" TargetMode="External"/><Relationship Id="rId15" Type="http://schemas.openxmlformats.org/officeDocument/2006/relationships/hyperlink" Target="http://obruchcdis.ru/assets/content/news/09-2015/hello_html_m6e315bfc.png" TargetMode="External"/><Relationship Id="rId10" Type="http://schemas.openxmlformats.org/officeDocument/2006/relationships/hyperlink" Target="http://www.treningmozga.com/tasks/logicheskie_zadachi_1_04.html" TargetMode="External"/><Relationship Id="rId4" Type="http://schemas.openxmlformats.org/officeDocument/2006/relationships/hyperlink" Target="http://znaysad.ru/wp-content/uploads/2017/03/rastenie_aloe_1-e1490127237708.jpg" TargetMode="External"/><Relationship Id="rId9" Type="http://schemas.openxmlformats.org/officeDocument/2006/relationships/hyperlink" Target="http://treespk.com/upload/iblock/6a9/6a9961b9912e6118d2afee4fc6076f49.jpg" TargetMode="External"/><Relationship Id="rId14" Type="http://schemas.openxmlformats.org/officeDocument/2006/relationships/hyperlink" Target="http://www.fainaidea.com/wp-content/uploads/2013/03/fiz-696x888.jpg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depositphotos_19597155-stock-photo-school-math-tools-isolated-on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1700808"/>
            <a:ext cx="7772400" cy="1470025"/>
          </a:xfrm>
        </p:spPr>
        <p:txBody>
          <a:bodyPr>
            <a:noAutofit/>
          </a:bodyPr>
          <a:lstStyle/>
          <a:p>
            <a:r>
              <a:rPr lang="ru-RU" sz="6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Проект</a:t>
            </a:r>
            <a:br>
              <a:rPr lang="ru-RU" sz="6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6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«Занимательная математика» </a:t>
            </a:r>
            <a:endParaRPr lang="ru-RU" sz="6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03648" y="4365104"/>
            <a:ext cx="5000600" cy="1752600"/>
          </a:xfrm>
        </p:spPr>
        <p:txBody>
          <a:bodyPr/>
          <a:lstStyle/>
          <a:p>
            <a:pPr algn="l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Команда «Непоседы»</a:t>
            </a:r>
          </a:p>
          <a:p>
            <a:pPr algn="l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6 К класс</a:t>
            </a:r>
          </a:p>
          <a:p>
            <a:pPr algn="l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Руководитель: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Кияева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Ю.А.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Рисунок 10" descr="depositphotos_19597155-stock-photo-school-math-tools-isolated-on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9" name="Прямоугольник 7"/>
          <p:cNvSpPr>
            <a:spLocks noChangeArrowheads="1"/>
          </p:cNvSpPr>
          <p:nvPr/>
        </p:nvSpPr>
        <p:spPr bwMode="auto">
          <a:xfrm>
            <a:off x="4499992" y="692696"/>
            <a:ext cx="4392488" cy="286232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ru-RU" b="1" dirty="0">
                <a:solidFill>
                  <a:srgbClr val="0070C0"/>
                </a:solidFill>
                <a:latin typeface="Segoe Script" pitchFamily="34" charset="0"/>
              </a:rPr>
              <a:t>3.Попробуйте сообразить, какой из    выводов, указанных ниже, верный </a:t>
            </a:r>
            <a:r>
              <a:rPr lang="ru-RU" b="1" dirty="0" smtClean="0">
                <a:solidFill>
                  <a:srgbClr val="0070C0"/>
                </a:solidFill>
                <a:latin typeface="Segoe Script" pitchFamily="34" charset="0"/>
              </a:rPr>
              <a:t>:</a:t>
            </a:r>
          </a:p>
          <a:p>
            <a:pPr algn="just"/>
            <a:r>
              <a:rPr lang="ru-RU" b="1" dirty="0">
                <a:solidFill>
                  <a:srgbClr val="0070C0"/>
                </a:solidFill>
                <a:latin typeface="Segoe Script" pitchFamily="34" charset="0"/>
              </a:rPr>
              <a:t/>
            </a:r>
            <a:br>
              <a:rPr lang="ru-RU" b="1" dirty="0">
                <a:solidFill>
                  <a:srgbClr val="0070C0"/>
                </a:solidFill>
                <a:latin typeface="Segoe Script" pitchFamily="34" charset="0"/>
              </a:rPr>
            </a:br>
            <a:r>
              <a:rPr lang="ru-RU" b="1" dirty="0">
                <a:solidFill>
                  <a:srgbClr val="0070C0"/>
                </a:solidFill>
                <a:latin typeface="Segoe Script" pitchFamily="34" charset="0"/>
              </a:rPr>
              <a:t/>
            </a:r>
            <a:br>
              <a:rPr lang="ru-RU" b="1" dirty="0">
                <a:solidFill>
                  <a:srgbClr val="0070C0"/>
                </a:solidFill>
                <a:latin typeface="Segoe Script" pitchFamily="34" charset="0"/>
              </a:rPr>
            </a:br>
            <a:r>
              <a:rPr lang="ru-RU" b="1" dirty="0">
                <a:solidFill>
                  <a:srgbClr val="0070C0"/>
                </a:solidFill>
                <a:latin typeface="Segoe Script" pitchFamily="34" charset="0"/>
              </a:rPr>
              <a:t>А) Здесь три ложных вывода. </a:t>
            </a:r>
            <a:br>
              <a:rPr lang="ru-RU" b="1" dirty="0">
                <a:solidFill>
                  <a:srgbClr val="0070C0"/>
                </a:solidFill>
                <a:latin typeface="Segoe Script" pitchFamily="34" charset="0"/>
              </a:rPr>
            </a:br>
            <a:r>
              <a:rPr lang="ru-RU" b="1" dirty="0">
                <a:solidFill>
                  <a:srgbClr val="0070C0"/>
                </a:solidFill>
                <a:latin typeface="Segoe Script" pitchFamily="34" charset="0"/>
              </a:rPr>
              <a:t>Б) Здесь один ложный вывод. </a:t>
            </a:r>
            <a:br>
              <a:rPr lang="ru-RU" b="1" dirty="0">
                <a:solidFill>
                  <a:srgbClr val="0070C0"/>
                </a:solidFill>
                <a:latin typeface="Segoe Script" pitchFamily="34" charset="0"/>
              </a:rPr>
            </a:br>
            <a:r>
              <a:rPr lang="ru-RU" b="1" dirty="0">
                <a:solidFill>
                  <a:srgbClr val="0070C0"/>
                </a:solidFill>
                <a:latin typeface="Segoe Script" pitchFamily="34" charset="0"/>
              </a:rPr>
              <a:t>В) Здесь два ложных вывода. </a:t>
            </a:r>
            <a:br>
              <a:rPr lang="ru-RU" b="1" dirty="0">
                <a:solidFill>
                  <a:srgbClr val="0070C0"/>
                </a:solidFill>
                <a:latin typeface="Segoe Script" pitchFamily="34" charset="0"/>
              </a:rPr>
            </a:br>
            <a:r>
              <a:rPr lang="ru-RU" b="1" dirty="0">
                <a:solidFill>
                  <a:srgbClr val="0070C0"/>
                </a:solidFill>
                <a:latin typeface="Segoe Script" pitchFamily="34" charset="0"/>
              </a:rPr>
              <a:t>Г) Здесь пять ложных выводов. </a:t>
            </a:r>
            <a:br>
              <a:rPr lang="ru-RU" b="1" dirty="0">
                <a:solidFill>
                  <a:srgbClr val="0070C0"/>
                </a:solidFill>
                <a:latin typeface="Segoe Script" pitchFamily="34" charset="0"/>
              </a:rPr>
            </a:br>
            <a:r>
              <a:rPr lang="ru-RU" b="1" dirty="0">
                <a:solidFill>
                  <a:srgbClr val="0070C0"/>
                </a:solidFill>
                <a:latin typeface="Segoe Script" pitchFamily="34" charset="0"/>
              </a:rPr>
              <a:t>Д) Здесь четыре ложных вывода</a:t>
            </a:r>
            <a:r>
              <a:rPr lang="ru-RU" b="1" dirty="0" smtClean="0">
                <a:solidFill>
                  <a:srgbClr val="0070C0"/>
                </a:solidFill>
                <a:latin typeface="Segoe Script" pitchFamily="34" charset="0"/>
              </a:rPr>
              <a:t>.</a:t>
            </a:r>
            <a:endParaRPr lang="ru-RU" sz="2800" b="1" dirty="0">
              <a:solidFill>
                <a:srgbClr val="0070C0"/>
              </a:solidFill>
              <a:latin typeface="Segoe Script" pitchFamily="34" charset="0"/>
            </a:endParaRPr>
          </a:p>
        </p:txBody>
      </p:sp>
      <p:sp>
        <p:nvSpPr>
          <p:cNvPr id="4100" name="Прямоугольник 9"/>
          <p:cNvSpPr>
            <a:spLocks noChangeArrowheads="1"/>
          </p:cNvSpPr>
          <p:nvPr/>
        </p:nvSpPr>
        <p:spPr bwMode="auto">
          <a:xfrm>
            <a:off x="4427984" y="4437112"/>
            <a:ext cx="4392488" cy="92333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ru-RU" b="1" dirty="0">
                <a:solidFill>
                  <a:srgbClr val="00B050"/>
                </a:solidFill>
                <a:latin typeface="Segoe Script" pitchFamily="34" charset="0"/>
              </a:rPr>
              <a:t>4.Как так могло оказаться, что половина числа 12 стало равно 7 </a:t>
            </a:r>
            <a:r>
              <a:rPr lang="ru-RU" b="1" dirty="0" smtClean="0">
                <a:solidFill>
                  <a:srgbClr val="00B050"/>
                </a:solidFill>
                <a:latin typeface="Segoe Script" pitchFamily="34" charset="0"/>
              </a:rPr>
              <a:t>?</a:t>
            </a:r>
          </a:p>
        </p:txBody>
      </p:sp>
      <p:pic>
        <p:nvPicPr>
          <p:cNvPr id="2050" name="Picture 2" descr="C:\Users\Юлия\РАБОТА\КОНКУРСЫ, ПРОЕКТЫ\методсовет\занимательная математика\1397468245_1331585743_formyla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5576" y="1340768"/>
            <a:ext cx="3168352" cy="4380775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Рисунок 9" descr="depositphotos_19597155-stock-photo-school-math-tools-isolated-on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Прямоугольник 7"/>
          <p:cNvSpPr>
            <a:spLocks noChangeArrowheads="1"/>
          </p:cNvSpPr>
          <p:nvPr/>
        </p:nvSpPr>
        <p:spPr bwMode="auto">
          <a:xfrm>
            <a:off x="1835696" y="332656"/>
            <a:ext cx="3960000" cy="20313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Segoe Print" pitchFamily="2" charset="0"/>
              </a:rPr>
              <a:t>Ответ </a:t>
            </a:r>
            <a:r>
              <a:rPr lang="ru-RU" b="1" dirty="0">
                <a:solidFill>
                  <a:srgbClr val="C00000"/>
                </a:solidFill>
                <a:latin typeface="Segoe Print" pitchFamily="2" charset="0"/>
              </a:rPr>
              <a:t>на 3: </a:t>
            </a:r>
            <a:r>
              <a:rPr lang="ru-RU" b="1" dirty="0" smtClean="0">
                <a:solidFill>
                  <a:srgbClr val="C00000"/>
                </a:solidFill>
                <a:latin typeface="Segoe Print" pitchFamily="2" charset="0"/>
              </a:rPr>
              <a:t>Д</a:t>
            </a:r>
          </a:p>
          <a:p>
            <a:pPr algn="just"/>
            <a:r>
              <a:rPr lang="ru-RU" b="1" dirty="0" smtClean="0">
                <a:solidFill>
                  <a:srgbClr val="C00000"/>
                </a:solidFill>
                <a:latin typeface="Segoe Print" pitchFamily="2" charset="0"/>
              </a:rPr>
              <a:t> </a:t>
            </a:r>
            <a:r>
              <a:rPr lang="ru-RU" dirty="0">
                <a:solidFill>
                  <a:srgbClr val="000000"/>
                </a:solidFill>
                <a:latin typeface="Segoe Print" pitchFamily="2" charset="0"/>
              </a:rPr>
              <a:t> </a:t>
            </a:r>
            <a:br>
              <a:rPr lang="ru-RU" dirty="0">
                <a:solidFill>
                  <a:srgbClr val="000000"/>
                </a:solidFill>
                <a:latin typeface="Segoe Print" pitchFamily="2" charset="0"/>
              </a:rPr>
            </a:br>
            <a:r>
              <a:rPr lang="ru-RU" b="1" dirty="0" smtClean="0">
                <a:solidFill>
                  <a:srgbClr val="0070C0"/>
                </a:solidFill>
                <a:latin typeface="Segoe Print" pitchFamily="2" charset="0"/>
              </a:rPr>
              <a:t>Правильный </a:t>
            </a:r>
            <a:r>
              <a:rPr lang="ru-RU" b="1" dirty="0">
                <a:solidFill>
                  <a:srgbClr val="0070C0"/>
                </a:solidFill>
                <a:latin typeface="Segoe Print" pitchFamily="2" charset="0"/>
              </a:rPr>
              <a:t>вариант </a:t>
            </a:r>
            <a:r>
              <a:rPr lang="ru-RU" b="1" dirty="0">
                <a:solidFill>
                  <a:srgbClr val="C00000"/>
                </a:solidFill>
                <a:latin typeface="Segoe Print" pitchFamily="2" charset="0"/>
              </a:rPr>
              <a:t>Д</a:t>
            </a:r>
            <a:r>
              <a:rPr lang="ru-RU" b="1" dirty="0">
                <a:solidFill>
                  <a:srgbClr val="0070C0"/>
                </a:solidFill>
                <a:latin typeface="Segoe Print" pitchFamily="2" charset="0"/>
              </a:rPr>
              <a:t> </a:t>
            </a:r>
            <a:r>
              <a:rPr lang="ru-RU" b="1" dirty="0">
                <a:solidFill>
                  <a:srgbClr val="C00000"/>
                </a:solidFill>
                <a:latin typeface="Segoe Print" pitchFamily="2" charset="0"/>
              </a:rPr>
              <a:t>-</a:t>
            </a:r>
            <a:r>
              <a:rPr lang="ru-RU" b="1" dirty="0">
                <a:solidFill>
                  <a:srgbClr val="0070C0"/>
                </a:solidFill>
                <a:latin typeface="Segoe Print" pitchFamily="2" charset="0"/>
              </a:rPr>
              <a:t> </a:t>
            </a:r>
            <a:r>
              <a:rPr lang="ru-RU" b="1" dirty="0">
                <a:solidFill>
                  <a:srgbClr val="C00000"/>
                </a:solidFill>
                <a:latin typeface="Segoe Print" pitchFamily="2" charset="0"/>
              </a:rPr>
              <a:t>здесь четыре ложных вывода.</a:t>
            </a:r>
            <a:r>
              <a:rPr lang="ru-RU" b="1" dirty="0">
                <a:solidFill>
                  <a:srgbClr val="0070C0"/>
                </a:solidFill>
                <a:latin typeface="Segoe Print" pitchFamily="2" charset="0"/>
              </a:rPr>
              <a:t> В связи с тем, что один является верным, а остальные не верные. </a:t>
            </a:r>
            <a:endParaRPr lang="ru-RU" dirty="0">
              <a:solidFill>
                <a:srgbClr val="0070C0"/>
              </a:solidFill>
              <a:latin typeface="Segoe Print" pitchFamily="2" charset="0"/>
            </a:endParaRPr>
          </a:p>
        </p:txBody>
      </p:sp>
      <p:sp>
        <p:nvSpPr>
          <p:cNvPr id="5124" name="Прямоугольник 8"/>
          <p:cNvSpPr>
            <a:spLocks noChangeArrowheads="1"/>
          </p:cNvSpPr>
          <p:nvPr/>
        </p:nvSpPr>
        <p:spPr bwMode="auto">
          <a:xfrm>
            <a:off x="539552" y="2780928"/>
            <a:ext cx="3960000" cy="230832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Segoe Script" pitchFamily="34" charset="0"/>
              </a:rPr>
              <a:t>Ответ</a:t>
            </a:r>
            <a:r>
              <a:rPr lang="ru-RU" b="1" dirty="0">
                <a:solidFill>
                  <a:srgbClr val="C00000"/>
                </a:solidFill>
                <a:latin typeface="Segoe Script" pitchFamily="34" charset="0"/>
              </a:rPr>
              <a:t> на 4: </a:t>
            </a:r>
            <a:r>
              <a:rPr lang="ru-RU" b="1" dirty="0" smtClean="0">
                <a:solidFill>
                  <a:srgbClr val="C00000"/>
                </a:solidFill>
                <a:latin typeface="Segoe Script" pitchFamily="34" charset="0"/>
              </a:rPr>
              <a:t>XII</a:t>
            </a:r>
          </a:p>
          <a:p>
            <a:pPr algn="just"/>
            <a:r>
              <a:rPr lang="ru-RU" b="1" dirty="0">
                <a:solidFill>
                  <a:srgbClr val="0070C0"/>
                </a:solidFill>
                <a:latin typeface="Segoe Script" pitchFamily="34" charset="0"/>
              </a:rPr>
              <a:t/>
            </a:r>
            <a:br>
              <a:rPr lang="ru-RU" b="1" dirty="0">
                <a:solidFill>
                  <a:srgbClr val="0070C0"/>
                </a:solidFill>
                <a:latin typeface="Segoe Script" pitchFamily="34" charset="0"/>
              </a:rPr>
            </a:br>
            <a:r>
              <a:rPr lang="ru-RU" b="1" dirty="0">
                <a:solidFill>
                  <a:srgbClr val="0070C0"/>
                </a:solidFill>
                <a:latin typeface="Segoe Script" pitchFamily="34" charset="0"/>
              </a:rPr>
              <a:t>Нужно написать число 12 римскими цифрами : </a:t>
            </a:r>
            <a:r>
              <a:rPr lang="ru-RU" b="1" dirty="0">
                <a:solidFill>
                  <a:srgbClr val="C00000"/>
                </a:solidFill>
                <a:latin typeface="Segoe Script" pitchFamily="34" charset="0"/>
              </a:rPr>
              <a:t>XII</a:t>
            </a:r>
            <a:r>
              <a:rPr lang="ru-RU" b="1" dirty="0">
                <a:solidFill>
                  <a:srgbClr val="0070C0"/>
                </a:solidFill>
                <a:latin typeface="Segoe Script" pitchFamily="34" charset="0"/>
              </a:rPr>
              <a:t> , далее провести посередине линию. Верхняя половина будет в виде VII, что соответствует цифре 7</a:t>
            </a:r>
            <a:r>
              <a:rPr lang="ru-RU" b="1" dirty="0" smtClean="0">
                <a:solidFill>
                  <a:srgbClr val="0070C0"/>
                </a:solidFill>
                <a:latin typeface="Segoe Script" pitchFamily="34" charset="0"/>
              </a:rPr>
              <a:t>.</a:t>
            </a:r>
          </a:p>
        </p:txBody>
      </p:sp>
      <p:pic>
        <p:nvPicPr>
          <p:cNvPr id="3074" name="Picture 2" descr="C:\Users\Юлия\РАБОТА\КОНКУРСЫ, ПРОЕКТЫ\методсовет\занимательная математика\hello_html_m6e315bfc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2564904"/>
            <a:ext cx="3635896" cy="3868001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Юлия\РАБОТА\КОНКУРСЫ, ПРОЕКТЫ\методсовет\занимательная математика\001.jpg"/>
          <p:cNvPicPr>
            <a:picLocks noChangeAspect="1" noChangeArrowheads="1"/>
          </p:cNvPicPr>
          <p:nvPr/>
        </p:nvPicPr>
        <p:blipFill>
          <a:blip r:embed="rId2" cstate="print"/>
          <a:srcRect r="2216" b="394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Содержимое 2"/>
          <p:cNvSpPr txBox="1">
            <a:spLocks/>
          </p:cNvSpPr>
          <p:nvPr/>
        </p:nvSpPr>
        <p:spPr>
          <a:xfrm>
            <a:off x="1331640" y="3717032"/>
            <a:ext cx="7704856" cy="3024336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7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3 этап «Литературный»</a:t>
            </a:r>
            <a:endParaRPr kumimoji="0" lang="ru-RU" sz="72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2052" name="Рисунок 3" descr="depositphotos_19597155-stock-photo-school-math-tools-isolated-on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img6.jpg"/>
          <p:cNvPicPr>
            <a:picLocks noChangeAspect="1"/>
          </p:cNvPicPr>
          <p:nvPr/>
        </p:nvPicPr>
        <p:blipFill>
          <a:blip r:embed="rId3" cstate="print"/>
          <a:srcRect t="25194"/>
          <a:stretch>
            <a:fillRect/>
          </a:stretch>
        </p:blipFill>
        <p:spPr>
          <a:xfrm>
            <a:off x="4632477" y="620688"/>
            <a:ext cx="4363776" cy="244827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054" name="Rectangle 1"/>
          <p:cNvSpPr>
            <a:spLocks noChangeArrowheads="1"/>
          </p:cNvSpPr>
          <p:nvPr/>
        </p:nvSpPr>
        <p:spPr bwMode="auto">
          <a:xfrm>
            <a:off x="323850" y="1844566"/>
            <a:ext cx="3887788" cy="646331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b="1" dirty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Не выучил таблицу умножения -не будет тебе в жизни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продвижения</a:t>
            </a:r>
            <a:endParaRPr lang="ru-RU" dirty="0">
              <a:solidFill>
                <a:srgbClr val="FF000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10" name="Рисунок 9" descr="323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23528" y="2996952"/>
            <a:ext cx="4032448" cy="252028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056" name="Rectangle 2"/>
          <p:cNvSpPr>
            <a:spLocks noChangeArrowheads="1"/>
          </p:cNvSpPr>
          <p:nvPr/>
        </p:nvSpPr>
        <p:spPr bwMode="auto">
          <a:xfrm>
            <a:off x="5148263" y="3429000"/>
            <a:ext cx="3455987" cy="9239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b="1" dirty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Биссектриса - эта такая крыса, которая бегает по углам и делит их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пополам</a:t>
            </a:r>
            <a:endParaRPr lang="ru-RU" b="1" dirty="0">
              <a:solidFill>
                <a:srgbClr val="FF000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Рисунок 3" descr="depositphotos_19597155-stock-photo-school-math-tools-isolated-on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Rectangle 1"/>
          <p:cNvSpPr>
            <a:spLocks noChangeArrowheads="1"/>
          </p:cNvSpPr>
          <p:nvPr/>
        </p:nvSpPr>
        <p:spPr bwMode="auto">
          <a:xfrm>
            <a:off x="4932363" y="1125538"/>
            <a:ext cx="3960812" cy="64611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b="1" dirty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Без углов дом не строится, без пословицы речь не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молвится</a:t>
            </a:r>
            <a:endParaRPr lang="ru-RU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9" name="Рисунок 8" descr="http://sbiblio.com/pictures/lingvostranovedcheskiy/120-233_(128-241)_img_457.jpg"/>
          <p:cNvPicPr/>
          <p:nvPr/>
        </p:nvPicPr>
        <p:blipFill>
          <a:blip r:embed="rId3" cstate="print"/>
          <a:srcRect b="6591"/>
          <a:stretch>
            <a:fillRect/>
          </a:stretch>
        </p:blipFill>
        <p:spPr bwMode="auto">
          <a:xfrm>
            <a:off x="5148064" y="1988840"/>
            <a:ext cx="3456384" cy="36004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077" name="Rectangle 2"/>
          <p:cNvSpPr>
            <a:spLocks noChangeArrowheads="1"/>
          </p:cNvSpPr>
          <p:nvPr/>
        </p:nvSpPr>
        <p:spPr bwMode="auto">
          <a:xfrm>
            <a:off x="1258888" y="1268413"/>
            <a:ext cx="3529012" cy="36988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b="1" dirty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Мера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– </a:t>
            </a:r>
            <a:r>
              <a:rPr lang="ru-RU" b="1" dirty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всякому делу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вера</a:t>
            </a:r>
            <a:endParaRPr lang="ru-RU" b="1" dirty="0">
              <a:solidFill>
                <a:srgbClr val="FF000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10" name="Рисунок 9" descr="http://arhivurokov.ru/videouroki/html/2016/06/19/98737562/img10.jpg"/>
          <p:cNvPicPr/>
          <p:nvPr/>
        </p:nvPicPr>
        <p:blipFill>
          <a:blip r:embed="rId4" cstate="print"/>
          <a:srcRect l="9139" t="27137" r="10523" b="7265"/>
          <a:stretch>
            <a:fillRect/>
          </a:stretch>
        </p:blipFill>
        <p:spPr bwMode="auto">
          <a:xfrm>
            <a:off x="539552" y="1988840"/>
            <a:ext cx="4104456" cy="36004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Рисунок 3" descr="depositphotos_19597155-stock-photo-school-math-tools-isolated-on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9" name="Rectangle 1"/>
          <p:cNvSpPr>
            <a:spLocks noChangeArrowheads="1"/>
          </p:cNvSpPr>
          <p:nvPr/>
        </p:nvSpPr>
        <p:spPr bwMode="auto">
          <a:xfrm>
            <a:off x="2843213" y="476250"/>
            <a:ext cx="3241675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b="1" dirty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Арифметика – царица математики, математика – царица всех наук</a:t>
            </a:r>
          </a:p>
        </p:txBody>
      </p:sp>
      <p:pic>
        <p:nvPicPr>
          <p:cNvPr id="8" name="Рисунок 7" descr="http://klassinet.ru/1img/vm1.2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75856" y="1556792"/>
            <a:ext cx="2448272" cy="295232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101" name="Прямоугольник 10"/>
          <p:cNvSpPr>
            <a:spLocks noChangeArrowheads="1"/>
          </p:cNvSpPr>
          <p:nvPr/>
        </p:nvSpPr>
        <p:spPr bwMode="auto">
          <a:xfrm>
            <a:off x="6011863" y="2565400"/>
            <a:ext cx="2808287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Без букв и грамматики не учатся и 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математике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Рисунок 11" descr="http://s17007.edu35.ru/images/mathematics-2213105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96136" y="3356992"/>
            <a:ext cx="2880320" cy="280831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sp>
        <p:nvSpPr>
          <p:cNvPr id="4103" name="Rectangle 2"/>
          <p:cNvSpPr>
            <a:spLocks noChangeArrowheads="1"/>
          </p:cNvSpPr>
          <p:nvPr/>
        </p:nvSpPr>
        <p:spPr bwMode="auto">
          <a:xfrm>
            <a:off x="395288" y="2420938"/>
            <a:ext cx="2376487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b="1" dirty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Счёт дружбы не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портит</a:t>
            </a:r>
            <a:endParaRPr lang="ru-RU" b="1" dirty="0">
              <a:solidFill>
                <a:srgbClr val="FF000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13" name="Рисунок 12" descr="http://detsadmickeymouse.ru/83/131.jpg"/>
          <p:cNvPicPr/>
          <p:nvPr/>
        </p:nvPicPr>
        <p:blipFill>
          <a:blip r:embed="rId5" cstate="print"/>
          <a:srcRect t="13455" b="2404"/>
          <a:stretch>
            <a:fillRect/>
          </a:stretch>
        </p:blipFill>
        <p:spPr bwMode="auto">
          <a:xfrm>
            <a:off x="323528" y="3356992"/>
            <a:ext cx="2448272" cy="266429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Юлия\РАБОТА\КОНКУРСЫ, ПРОЕКТЫ\методсовет\занимательная математика\001.jpg"/>
          <p:cNvPicPr>
            <a:picLocks noChangeAspect="1" noChangeArrowheads="1"/>
          </p:cNvPicPr>
          <p:nvPr/>
        </p:nvPicPr>
        <p:blipFill>
          <a:blip r:embed="rId2" cstate="print"/>
          <a:srcRect r="2216" b="394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Содержимое 2"/>
          <p:cNvSpPr txBox="1">
            <a:spLocks/>
          </p:cNvSpPr>
          <p:nvPr/>
        </p:nvSpPr>
        <p:spPr>
          <a:xfrm>
            <a:off x="1115616" y="3933056"/>
            <a:ext cx="7920880" cy="2808312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7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4 этап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7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«Биологический»</a:t>
            </a:r>
            <a:endParaRPr kumimoji="0" lang="ru-RU" sz="72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depositphotos_19597155-stock-photo-school-math-tools-isolated-on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Рисунок 4" descr="http://zdrav-altay.ru/wp-content/uploads/2016/01/tyisyachelistnik1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1052736"/>
            <a:ext cx="3168352" cy="216024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" name="Рисунок 5" descr="http://znaysad.ru/wp-content/uploads/2017/03/rastenie_aloe_1-e1490127237708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560" y="3933056"/>
            <a:ext cx="3240360" cy="223224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7" name="Прямоугольник 6"/>
          <p:cNvSpPr/>
          <p:nvPr/>
        </p:nvSpPr>
        <p:spPr>
          <a:xfrm>
            <a:off x="4355976" y="836712"/>
            <a:ext cx="4211960" cy="2308324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Растение тысячелистник имеет несколько названий, помимо общеизвестного, такие как порезник, </a:t>
            </a:r>
            <a:r>
              <a:rPr lang="ru-RU" b="1" dirty="0" err="1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белоголовняк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b="1" dirty="0" err="1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гулявица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 Среди военных врачей прижилось еще одно название – живучая трава, поскольку при ранениях это растение действительно способно спасти жизнь.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755576" y="404664"/>
            <a:ext cx="2736304" cy="46166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тысяч</a:t>
            </a:r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елистник</a:t>
            </a:r>
            <a:endParaRPr lang="ru-RU" sz="24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337" name="Rectangle 1"/>
          <p:cNvSpPr>
            <a:spLocks noChangeArrowheads="1"/>
          </p:cNvSpPr>
          <p:nvPr/>
        </p:nvSpPr>
        <p:spPr bwMode="auto">
          <a:xfrm>
            <a:off x="1115616" y="3356992"/>
            <a:ext cx="2016224" cy="46166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то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летник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067944" y="3861048"/>
            <a:ext cx="4572000" cy="2308324"/>
          </a:xfrm>
          <a:prstGeom prst="rect">
            <a:avLst/>
          </a:prstGeom>
          <a:solidFill>
            <a:schemeClr val="bg1"/>
          </a:solidFill>
        </p:spPr>
        <p:txBody>
          <a:bodyPr>
            <a:spAutoFit/>
          </a:bodyPr>
          <a:lstStyle/>
          <a:p>
            <a:pPr algn="ctr"/>
            <a:r>
              <a:rPr lang="ru-RU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Столетник или алоэ очень популярен и среди современных людей, и среди наших бабушек. Большинство людей ознакомлены с положительными свойствами и особенностями алоэ, ведь с его помощью можно лечить огромное число болезней, а особенно инфекционных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depositphotos_19597155-stock-photo-school-math-tools-isolated-on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Рисунок 4" descr="http://www.academ-clinic.ru/wp-content/uploads/2015/08/%D0%97%D0%BE%D0%BB%D0%BE%D1%82%D0%BE%D1%82%D1%8B%D1%81%D1%8F%D1%87%D0%BD%D0%B8%D0%BA2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92080" y="980728"/>
            <a:ext cx="3298701" cy="244827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5508104" y="404664"/>
            <a:ext cx="2808312" cy="46166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олото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тысяч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ник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95536" y="548680"/>
            <a:ext cx="4536504" cy="2862322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 растении есть горечь, и когда она попадает в тело человека, возникает необходимый ему рефлекс. Лекарства из золототысячника борются с воспалениями, хорошо выгоняют желчь из организма, освобождают от боли. Лекарства, изготавливаемые из этого растения необходимо использовать при кровотечении, так как они способны остановить кровь.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 descr="63122788a_770x515.jpg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683568" y="3573016"/>
            <a:ext cx="3790273" cy="263141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9" name="Прямоугольник 8"/>
          <p:cNvSpPr/>
          <p:nvPr/>
        </p:nvSpPr>
        <p:spPr>
          <a:xfrm>
            <a:off x="4860032" y="4005064"/>
            <a:ext cx="4104456" cy="2308324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Чистотел – неприхотливое травянистое растение, которое можно встретить практически во всех европейских странах. Полезные свойства растения широко используют в народной медицине, особенно в лечении различных дерматологических проблем. 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475656" y="5733256"/>
            <a:ext cx="2016224" cy="46166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ч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сто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тел</a:t>
            </a:r>
            <a:endParaRPr lang="ru-RU" sz="2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depositphotos_19597155-stock-photo-school-math-tools-isolated-on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Рисунок 4" descr="http://grib-nick.ru/wp-content/uploads/2016/03/pizhma2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64088" y="260648"/>
            <a:ext cx="2952328" cy="23042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4860032" y="2636912"/>
            <a:ext cx="4104456" cy="46166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b="1" dirty="0" err="1" smtClean="0">
                <a:solidFill>
                  <a:srgbClr val="0070C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евят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ильник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(</a:t>
            </a:r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жма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)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39552" y="188640"/>
            <a:ext cx="4572000" cy="2585323"/>
          </a:xfrm>
          <a:prstGeom prst="rect">
            <a:avLst/>
          </a:prstGeom>
          <a:solidFill>
            <a:schemeClr val="bg1"/>
          </a:solidFill>
        </p:spPr>
        <p:txBody>
          <a:bodyPr>
            <a:spAutoFit/>
          </a:bodyPr>
          <a:lstStyle/>
          <a:p>
            <a:pPr algn="ctr"/>
            <a:r>
              <a:rPr lang="ru-RU" b="1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Пижма, относится к семейству сложноцветных и была хорошо известна на протяжении веков. Ароматические многолетнее травянистое растение, имеющее ярко-желтые цветы. Цветущие верхушки и сушеные листья, как правило, используются в травяных лекарственных препаратах для лечения ряда заболеваний. </a:t>
            </a:r>
          </a:p>
        </p:txBody>
      </p:sp>
      <p:pic>
        <p:nvPicPr>
          <p:cNvPr id="8" name="Рисунок 7" descr="http://f3.mylove.ru/zqjti4L7SE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36096" y="3356992"/>
            <a:ext cx="2880320" cy="21602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6516216" y="5661248"/>
            <a:ext cx="87235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пи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он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51" name="Rectangle 3"/>
          <p:cNvSpPr>
            <a:spLocks noChangeArrowheads="1"/>
          </p:cNvSpPr>
          <p:nvPr/>
        </p:nvSpPr>
        <p:spPr bwMode="auto">
          <a:xfrm>
            <a:off x="611560" y="3221251"/>
            <a:ext cx="4392488" cy="2585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Пион – символ Китая. Его стали выращивать в этой стране более 2000 лет назад. В Китае цветок пиона символизирует любовь . Его так и называют цветок пламенной любви. Поэтому пионы преподносили в знак любви. Если девушка принимает пион, она благосклонно реагирует на ухаживания мужчины.</a:t>
            </a:r>
            <a:endParaRPr kumimoji="0" lang="ru-RU" b="1" u="none" strike="noStrike" cap="none" normalizeH="0" baseline="0" dirty="0" smtClean="0">
              <a:ln>
                <a:noFill/>
              </a:ln>
              <a:solidFill>
                <a:schemeClr val="accent3">
                  <a:lumMod val="5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depositphotos_19597155-stock-photo-school-math-tools-isolated-on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548680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Этапы проекта:</a:t>
            </a:r>
            <a:endParaRPr lang="ru-RU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331640" y="1916832"/>
            <a:ext cx="5915000" cy="3268960"/>
          </a:xfrm>
        </p:spPr>
        <p:txBody>
          <a:bodyPr>
            <a:normAutofit/>
          </a:bodyPr>
          <a:lstStyle/>
          <a:p>
            <a:r>
              <a:rPr lang="ru-RU" b="1" dirty="0" smtClean="0"/>
              <a:t>1 этап  </a:t>
            </a:r>
            <a:r>
              <a:rPr lang="ru-RU" b="1" dirty="0" smtClean="0"/>
              <a:t>«Исторический»</a:t>
            </a:r>
            <a:endParaRPr lang="ru-RU" dirty="0" smtClean="0"/>
          </a:p>
          <a:p>
            <a:r>
              <a:rPr lang="ru-RU" b="1" dirty="0" smtClean="0"/>
              <a:t>2 </a:t>
            </a:r>
            <a:r>
              <a:rPr lang="ru-RU" b="1" dirty="0" smtClean="0"/>
              <a:t>этап «Математический»</a:t>
            </a:r>
            <a:endParaRPr lang="ru-RU" dirty="0" smtClean="0"/>
          </a:p>
          <a:p>
            <a:r>
              <a:rPr lang="ru-RU" b="1" dirty="0" smtClean="0"/>
              <a:t>3 </a:t>
            </a:r>
            <a:r>
              <a:rPr lang="ru-RU" b="1" dirty="0" smtClean="0"/>
              <a:t>этап «Литературный»</a:t>
            </a:r>
            <a:endParaRPr lang="ru-RU" dirty="0" smtClean="0"/>
          </a:p>
          <a:p>
            <a:r>
              <a:rPr lang="ru-RU" b="1" dirty="0" smtClean="0"/>
              <a:t>4 </a:t>
            </a:r>
            <a:r>
              <a:rPr lang="ru-RU" b="1" dirty="0" smtClean="0"/>
              <a:t>этап  «Биологический»</a:t>
            </a:r>
            <a:endParaRPr lang="ru-RU" dirty="0" smtClean="0"/>
          </a:p>
          <a:p>
            <a:r>
              <a:rPr lang="ru-RU" b="1" dirty="0" smtClean="0"/>
              <a:t>5 </a:t>
            </a:r>
            <a:r>
              <a:rPr lang="ru-RU" b="1" dirty="0" smtClean="0"/>
              <a:t>этап  «Творческий</a:t>
            </a:r>
            <a:r>
              <a:rPr lang="ru-RU" b="1" dirty="0" smtClean="0"/>
              <a:t>»</a:t>
            </a:r>
            <a:endParaRPr lang="ru-RU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depositphotos_19597155-stock-photo-school-math-tools-isolated-on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Рисунок 4" descr="http://treespk.com/upload/iblock/6a9/6a9961b9912e6118d2afee4fc6076f49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67744" y="476672"/>
            <a:ext cx="4536901" cy="28083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6804248" y="1124744"/>
            <a:ext cx="1512168" cy="65587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23805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хта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1475656" y="3561982"/>
            <a:ext cx="6624736" cy="250253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23805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Пихта по праву могла бы занять первое место в конкурсе красоты хвойных многолетних растений. Пушистая шубка, вертикально стоящие подсвечники с шишками – все это делает ее желанной гостей на многих загородных участках. Пихта корейская поражает воображение еще и невероятным цветом шишек. Но чтобы заполучить эту красоту, необходим надлежащий уход. Поскольку это дерево считается аристократом среди соснового семейства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Юлия\РАБОТА\КОНКУРСЫ, ПРОЕКТЫ\методсовет\занимательная математика\001.jpg"/>
          <p:cNvPicPr>
            <a:picLocks noChangeAspect="1" noChangeArrowheads="1"/>
          </p:cNvPicPr>
          <p:nvPr/>
        </p:nvPicPr>
        <p:blipFill>
          <a:blip r:embed="rId2" cstate="print"/>
          <a:srcRect r="2216" b="394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Содержимое 2"/>
          <p:cNvSpPr txBox="1">
            <a:spLocks/>
          </p:cNvSpPr>
          <p:nvPr/>
        </p:nvSpPr>
        <p:spPr>
          <a:xfrm>
            <a:off x="1403648" y="3861048"/>
            <a:ext cx="6120680" cy="2836912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7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5 этап  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7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«Творческий»</a:t>
            </a:r>
            <a:endParaRPr kumimoji="0" lang="ru-RU" sz="72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depositphotos_19597155-stock-photo-school-math-tools-isolated-on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098" name="Picture 2" descr="C:\Users\Юлия\РАБОТА\КОНКУРСЫ, ПРОЕКТЫ\методсовет\занимательная математика\1.jpg"/>
          <p:cNvPicPr>
            <a:picLocks noChangeAspect="1" noChangeArrowheads="1"/>
          </p:cNvPicPr>
          <p:nvPr/>
        </p:nvPicPr>
        <p:blipFill>
          <a:blip r:embed="rId3" cstate="print"/>
          <a:srcRect l="4000"/>
          <a:stretch>
            <a:fillRect/>
          </a:stretch>
        </p:blipFill>
        <p:spPr bwMode="auto">
          <a:xfrm>
            <a:off x="179512" y="980728"/>
            <a:ext cx="3984093" cy="571703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099" name="Picture 3" descr="C:\Users\Юлия\РАБОТА\КОНКУРСЫ, ПРОЕКТЫ\методсовет\занимательная математика\1 00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99992" y="116632"/>
            <a:ext cx="4248472" cy="626245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depositphotos_19597155-stock-photo-school-math-tools-isolated-on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548680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Авторы проекта:</a:t>
            </a:r>
            <a:endParaRPr lang="ru-RU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916832"/>
            <a:ext cx="8424936" cy="3268960"/>
          </a:xfrm>
        </p:spPr>
        <p:txBody>
          <a:bodyPr>
            <a:normAutofit/>
          </a:bodyPr>
          <a:lstStyle/>
          <a:p>
            <a:r>
              <a:rPr lang="ru-RU" b="1" dirty="0" smtClean="0"/>
              <a:t>«Исторический» - </a:t>
            </a:r>
            <a:r>
              <a:rPr lang="ru-RU" b="1" dirty="0" err="1" smtClean="0"/>
              <a:t>Евченко</a:t>
            </a:r>
            <a:r>
              <a:rPr lang="ru-RU" b="1" dirty="0" smtClean="0"/>
              <a:t> Дарья</a:t>
            </a:r>
            <a:endParaRPr lang="ru-RU" dirty="0" smtClean="0"/>
          </a:p>
          <a:p>
            <a:r>
              <a:rPr lang="ru-RU" b="1" dirty="0" smtClean="0"/>
              <a:t>«</a:t>
            </a:r>
            <a:r>
              <a:rPr lang="ru-RU" b="1" dirty="0" smtClean="0"/>
              <a:t>Математический</a:t>
            </a:r>
            <a:r>
              <a:rPr lang="ru-RU" b="1" dirty="0" smtClean="0"/>
              <a:t>»</a:t>
            </a:r>
            <a:r>
              <a:rPr lang="ru-RU" b="1" dirty="0" smtClean="0"/>
              <a:t> - </a:t>
            </a:r>
            <a:r>
              <a:rPr lang="ru-RU" b="1" dirty="0" err="1" smtClean="0"/>
              <a:t>Федорахина</a:t>
            </a:r>
            <a:r>
              <a:rPr lang="ru-RU" b="1" dirty="0" smtClean="0"/>
              <a:t> Екатерина</a:t>
            </a:r>
            <a:endParaRPr lang="ru-RU" dirty="0" smtClean="0"/>
          </a:p>
          <a:p>
            <a:r>
              <a:rPr lang="ru-RU" b="1" dirty="0" smtClean="0"/>
              <a:t>«</a:t>
            </a:r>
            <a:r>
              <a:rPr lang="ru-RU" b="1" dirty="0" smtClean="0"/>
              <a:t>Литературный</a:t>
            </a:r>
            <a:r>
              <a:rPr lang="ru-RU" b="1" dirty="0" smtClean="0"/>
              <a:t>»</a:t>
            </a:r>
            <a:r>
              <a:rPr lang="ru-RU" b="1" dirty="0" smtClean="0"/>
              <a:t> - </a:t>
            </a:r>
            <a:r>
              <a:rPr lang="ru-RU" b="1" dirty="0" err="1" smtClean="0"/>
              <a:t>Евченко</a:t>
            </a:r>
            <a:r>
              <a:rPr lang="ru-RU" b="1" dirty="0" smtClean="0"/>
              <a:t> Дарья</a:t>
            </a:r>
            <a:endParaRPr lang="ru-RU" dirty="0" smtClean="0"/>
          </a:p>
          <a:p>
            <a:r>
              <a:rPr lang="ru-RU" b="1" dirty="0" smtClean="0"/>
              <a:t>«</a:t>
            </a:r>
            <a:r>
              <a:rPr lang="ru-RU" b="1" dirty="0" smtClean="0"/>
              <a:t>Биологический</a:t>
            </a:r>
            <a:r>
              <a:rPr lang="ru-RU" b="1" dirty="0" smtClean="0"/>
              <a:t>»</a:t>
            </a:r>
            <a:r>
              <a:rPr lang="ru-RU" b="1" dirty="0" smtClean="0"/>
              <a:t> - </a:t>
            </a:r>
            <a:r>
              <a:rPr lang="ru-RU" b="1" dirty="0" err="1" smtClean="0"/>
              <a:t>Евченко</a:t>
            </a:r>
            <a:r>
              <a:rPr lang="ru-RU" b="1" dirty="0" smtClean="0"/>
              <a:t> Дарья</a:t>
            </a:r>
            <a:endParaRPr lang="ru-RU" dirty="0" smtClean="0"/>
          </a:p>
          <a:p>
            <a:r>
              <a:rPr lang="ru-RU" b="1" dirty="0" smtClean="0"/>
              <a:t>«</a:t>
            </a:r>
            <a:r>
              <a:rPr lang="ru-RU" b="1" dirty="0" smtClean="0"/>
              <a:t>Творческий</a:t>
            </a:r>
            <a:r>
              <a:rPr lang="ru-RU" b="1" dirty="0" smtClean="0"/>
              <a:t>»</a:t>
            </a:r>
            <a:r>
              <a:rPr lang="ru-RU" b="1" dirty="0" smtClean="0"/>
              <a:t> - </a:t>
            </a:r>
            <a:r>
              <a:rPr lang="ru-RU" b="1" dirty="0" smtClean="0"/>
              <a:t>Буланова Лада</a:t>
            </a:r>
            <a:endParaRPr lang="ru-RU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depositphotos_19597155-stock-photo-school-math-tools-isolated-on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548680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Источники:</a:t>
            </a:r>
            <a:endParaRPr lang="ru-RU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Софья Ковалевская:</a:t>
            </a:r>
          </a:p>
          <a:p>
            <a:r>
              <a:rPr lang="ru-RU" sz="1400" u="sng" dirty="0" smtClean="0">
                <a:latin typeface="Times New Roman" pitchFamily="18" charset="0"/>
                <a:cs typeface="Times New Roman" pitchFamily="18" charset="0"/>
                <a:hlinkClick r:id="rId3"/>
              </a:rPr>
              <a:t>http://cdn2.russian7.ru/wp-content/uploads/2016/12/1-241.jpg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u="sng" dirty="0" smtClean="0">
                <a:latin typeface="Times New Roman" pitchFamily="18" charset="0"/>
                <a:cs typeface="Times New Roman" pitchFamily="18" charset="0"/>
                <a:hlinkClick r:id="rId4"/>
              </a:rPr>
              <a:t>https://24smi.org/celebrity/4949-sofia-kovalevskaia.html</a:t>
            </a:r>
            <a:r>
              <a:rPr lang="ru-RU" sz="1400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u="sng" dirty="0" smtClean="0">
                <a:latin typeface="Times New Roman" pitchFamily="18" charset="0"/>
                <a:cs typeface="Times New Roman" pitchFamily="18" charset="0"/>
                <a:hlinkClick r:id="rId5"/>
              </a:rPr>
              <a:t>http://www.petergen.com/krukowski/kovalev.htm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u="sng" dirty="0" smtClean="0">
                <a:latin typeface="Times New Roman" pitchFamily="18" charset="0"/>
                <a:cs typeface="Times New Roman" pitchFamily="18" charset="0"/>
                <a:hlinkClick r:id="rId6"/>
              </a:rPr>
              <a:t>http://www.rosimperija.info/post/2841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u="sng" dirty="0" smtClean="0">
                <a:latin typeface="Times New Roman" pitchFamily="18" charset="0"/>
                <a:cs typeface="Times New Roman" pitchFamily="18" charset="0"/>
                <a:hlinkClick r:id="rId7"/>
              </a:rPr>
              <a:t>http://kovalevskaya1850.narod.ru/r2.jpg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u="sng" dirty="0" smtClean="0">
                <a:latin typeface="Times New Roman" pitchFamily="18" charset="0"/>
                <a:cs typeface="Times New Roman" pitchFamily="18" charset="0"/>
                <a:hlinkClick r:id="rId8"/>
              </a:rPr>
              <a:t>http://www.science-techno.ru/nt/sites/default/files/ImagesNT/8_2011/0811_63.jpg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u="sng" dirty="0" smtClean="0">
                <a:latin typeface="Times New Roman" pitchFamily="18" charset="0"/>
                <a:cs typeface="Times New Roman" pitchFamily="18" charset="0"/>
                <a:hlinkClick r:id="rId9"/>
              </a:rPr>
              <a:t>http://kovalevskaya1850.narod.ru/sestra.jpg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u="sng" dirty="0" smtClean="0">
                <a:latin typeface="Times New Roman" pitchFamily="18" charset="0"/>
                <a:cs typeface="Times New Roman" pitchFamily="18" charset="0"/>
                <a:hlinkClick r:id="rId10"/>
              </a:rPr>
              <a:t>https://info.wikireading.ru/145405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	</a:t>
            </a:r>
          </a:p>
          <a:p>
            <a:r>
              <a:rPr lang="ru-RU" sz="1400" u="sng" dirty="0" smtClean="0">
                <a:latin typeface="Times New Roman" pitchFamily="18" charset="0"/>
                <a:cs typeface="Times New Roman" pitchFamily="18" charset="0"/>
                <a:hlinkClick r:id="rId11"/>
              </a:rPr>
              <a:t>http://bse.sci-lib.com/pictures/12/16/277350091.jpg</a:t>
            </a:r>
            <a:r>
              <a:rPr lang="ru-RU" sz="1400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Пословицы:</a:t>
            </a:r>
          </a:p>
          <a:p>
            <a:r>
              <a:rPr lang="ru-RU" sz="1400" u="sng" dirty="0" smtClean="0">
                <a:latin typeface="Times New Roman" pitchFamily="18" charset="0"/>
                <a:cs typeface="Times New Roman" pitchFamily="18" charset="0"/>
                <a:hlinkClick r:id="rId12"/>
              </a:rPr>
              <a:t>https://otvet.mail.ru/question/70274959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u="sng" dirty="0" smtClean="0">
                <a:latin typeface="Times New Roman" pitchFamily="18" charset="0"/>
                <a:cs typeface="Times New Roman" pitchFamily="18" charset="0"/>
                <a:hlinkClick r:id="rId13"/>
              </a:rPr>
              <a:t>http://stihiskazki.ru/poslovicy/Poslovitsy-na-M/poslovitsy-pogovorki-N10016.shtml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u="sng" dirty="0" smtClean="0">
                <a:latin typeface="Times New Roman" pitchFamily="18" charset="0"/>
                <a:cs typeface="Times New Roman" pitchFamily="18" charset="0"/>
                <a:hlinkClick r:id="rId14"/>
              </a:rPr>
              <a:t>http://poslovic.ru/tags/poslovicy-o-matematike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u="sng" dirty="0" smtClean="0">
                <a:latin typeface="Times New Roman" pitchFamily="18" charset="0"/>
                <a:cs typeface="Times New Roman" pitchFamily="18" charset="0"/>
                <a:hlinkClick r:id="rId15"/>
              </a:rPr>
              <a:t>http://pro-poslovicy.ru/poslovicy-pro-matematiku/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u="sng" dirty="0" smtClean="0">
                <a:latin typeface="Times New Roman" pitchFamily="18" charset="0"/>
                <a:cs typeface="Times New Roman" pitchFamily="18" charset="0"/>
                <a:hlinkClick r:id="rId16"/>
              </a:rPr>
              <a:t>http://poslovicy-pogovorki.ru/o-matematike/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u="sng" dirty="0" smtClean="0">
                <a:latin typeface="Times New Roman" pitchFamily="18" charset="0"/>
                <a:cs typeface="Times New Roman" pitchFamily="18" charset="0"/>
                <a:hlinkClick r:id="rId17"/>
              </a:rPr>
              <a:t>http://eldoradoinvest.ru/poslovicy-s-matematicheskimi-terminami/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u="sng" dirty="0" smtClean="0">
                <a:latin typeface="Times New Roman" pitchFamily="18" charset="0"/>
                <a:cs typeface="Times New Roman" pitchFamily="18" charset="0"/>
                <a:hlinkClick r:id="rId18"/>
              </a:rPr>
              <a:t>http://absolut-tlt.ru/poslovicy-i-pogovorok-o-matematike/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depositphotos_19597155-stock-photo-school-math-tools-isolated-on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548680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Источники:</a:t>
            </a:r>
            <a:endParaRPr lang="ru-RU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Картинки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r>
              <a:rPr lang="ru-RU" sz="1400" u="sng" dirty="0" smtClean="0">
                <a:latin typeface="Times New Roman" pitchFamily="18" charset="0"/>
                <a:cs typeface="Times New Roman" pitchFamily="18" charset="0"/>
                <a:hlinkClick r:id="rId3"/>
              </a:rPr>
              <a:t>https://arhivurokov.ru/multiurok/b/e/9/be9883670dd9e1a47144b60e5cdf1d3b13ab4115/img6.jpg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sz="1400" u="sng" dirty="0" smtClean="0">
                <a:latin typeface="Times New Roman" pitchFamily="18" charset="0"/>
                <a:cs typeface="Times New Roman" pitchFamily="18" charset="0"/>
                <a:hlinkClick r:id="rId4"/>
              </a:rPr>
              <a:t>http://www.stihi.ru/pics/2016/10/21/3230.jpg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u="sng" dirty="0" smtClean="0">
                <a:latin typeface="Times New Roman" pitchFamily="18" charset="0"/>
                <a:cs typeface="Times New Roman" pitchFamily="18" charset="0"/>
                <a:hlinkClick r:id="rId5"/>
              </a:rPr>
              <a:t>http://sbiblio.com/pictures/lingvostranovedcheskiy/120-233_(128-241)_img_457.jpg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u="sng" dirty="0" smtClean="0">
                <a:latin typeface="Times New Roman" pitchFamily="18" charset="0"/>
                <a:cs typeface="Times New Roman" pitchFamily="18" charset="0"/>
                <a:hlinkClick r:id="rId6"/>
              </a:rPr>
              <a:t>http://arhivurokov.ru/videouroki/html/2016/06/19/98737562/img10.jpg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u="sng" dirty="0" smtClean="0">
                <a:latin typeface="Times New Roman" pitchFamily="18" charset="0"/>
                <a:cs typeface="Times New Roman" pitchFamily="18" charset="0"/>
                <a:hlinkClick r:id="rId7"/>
              </a:rPr>
              <a:t>http://klassinet.ru/1img/vm1.2.jpg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u="sng" dirty="0" smtClean="0">
                <a:latin typeface="Times New Roman" pitchFamily="18" charset="0"/>
                <a:cs typeface="Times New Roman" pitchFamily="18" charset="0"/>
                <a:hlinkClick r:id="rId8"/>
              </a:rPr>
              <a:t>http://s17007.edu35.ru/images/mathematics-2213105.jpg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u="sng" dirty="0" smtClean="0">
                <a:latin typeface="Times New Roman" pitchFamily="18" charset="0"/>
                <a:cs typeface="Times New Roman" pitchFamily="18" charset="0"/>
                <a:hlinkClick r:id="rId9"/>
              </a:rPr>
              <a:t>http://</a:t>
            </a:r>
            <a:r>
              <a:rPr lang="ru-RU" sz="1400" u="sng" dirty="0" smtClean="0">
                <a:latin typeface="Times New Roman" pitchFamily="18" charset="0"/>
                <a:cs typeface="Times New Roman" pitchFamily="18" charset="0"/>
                <a:hlinkClick r:id="rId9"/>
              </a:rPr>
              <a:t>detsadmickeymouse.ru/83/131.jpg</a:t>
            </a:r>
            <a:r>
              <a:rPr lang="ru-RU" sz="1400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Растения:</a:t>
            </a:r>
          </a:p>
          <a:p>
            <a:r>
              <a:rPr lang="ru-RU" sz="1400" u="sng" dirty="0" smtClean="0">
                <a:latin typeface="Times New Roman" pitchFamily="18" charset="0"/>
                <a:cs typeface="Times New Roman" pitchFamily="18" charset="0"/>
                <a:hlinkClick r:id="rId10"/>
              </a:rPr>
              <a:t>http://zdravotvet.ru/lechebnye-svojstva-i-protivopokazaniya-tysyachelistnika-obyknovennogo/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sz="1400" u="sng" dirty="0" smtClean="0">
                <a:latin typeface="Times New Roman" pitchFamily="18" charset="0"/>
                <a:cs typeface="Times New Roman" pitchFamily="18" charset="0"/>
                <a:hlinkClick r:id="rId11"/>
              </a:rPr>
              <a:t>https://www.asienda.ru/komnatnye-rasteniya/fakty-kotorye-vy-ne-znali-pro-aloe/http://znaysad.ru/wp-content/uploads/2017/03/rastenie_aloe_1-e1490127237708.jpg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u="sng" dirty="0" smtClean="0">
                <a:latin typeface="Times New Roman" pitchFamily="18" charset="0"/>
                <a:cs typeface="Times New Roman" pitchFamily="18" charset="0"/>
                <a:hlinkClick r:id="rId12"/>
              </a:rPr>
              <a:t>http://medtravi.com/travy-i-rasteniya/zolototysyachnik-svojstva.html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u="sng" dirty="0" smtClean="0">
                <a:latin typeface="Times New Roman" pitchFamily="18" charset="0"/>
                <a:cs typeface="Times New Roman" pitchFamily="18" charset="0"/>
                <a:hlinkClick r:id="rId13"/>
              </a:rPr>
              <a:t>http://www.lechim-prosto.ru/chistotel-foto-rasteniya.html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u="sng" dirty="0" smtClean="0">
                <a:latin typeface="Times New Roman" pitchFamily="18" charset="0"/>
                <a:cs typeface="Times New Roman" pitchFamily="18" charset="0"/>
                <a:hlinkClick r:id="rId14"/>
              </a:rPr>
              <a:t>http://dobrzdrav.ru/pizhma-lechebnye-svojstva/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u="sng" dirty="0" smtClean="0">
                <a:latin typeface="Times New Roman" pitchFamily="18" charset="0"/>
                <a:cs typeface="Times New Roman" pitchFamily="18" charset="0"/>
                <a:hlinkClick r:id="rId15"/>
              </a:rPr>
              <a:t>http://www.liveinternet.ru/users/hranitelnisa62/post364118967/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u="sng" dirty="0" smtClean="0">
                <a:latin typeface="Times New Roman" pitchFamily="18" charset="0"/>
                <a:cs typeface="Times New Roman" pitchFamily="18" charset="0"/>
                <a:hlinkClick r:id="rId16"/>
              </a:rPr>
              <a:t>http://koffkindom.ru/raznye-sorta-pixty-foto.htm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400" b="1" i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depositphotos_19597155-stock-photo-school-math-tools-isolated-on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Источники:</a:t>
            </a:r>
            <a:endParaRPr lang="ru-RU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67544" y="1196752"/>
            <a:ext cx="8229600" cy="4525963"/>
          </a:xfrm>
        </p:spPr>
        <p:txBody>
          <a:bodyPr>
            <a:no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Картинки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r>
              <a:rPr lang="ru-RU" sz="1400" u="sng" dirty="0" smtClean="0">
                <a:latin typeface="Times New Roman" pitchFamily="18" charset="0"/>
                <a:cs typeface="Times New Roman" pitchFamily="18" charset="0"/>
                <a:hlinkClick r:id="rId3"/>
              </a:rPr>
              <a:t>http://zdrav-altay.ru/wp-content/uploads/2016/01/tyisyachelistnik1.jpg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u="sng" dirty="0" smtClean="0">
                <a:latin typeface="Times New Roman" pitchFamily="18" charset="0"/>
                <a:cs typeface="Times New Roman" pitchFamily="18" charset="0"/>
                <a:hlinkClick r:id="rId4"/>
              </a:rPr>
              <a:t>http://znaysad.ru/wp-content/uploads/2017/03/rastenie_aloe_1-e1490127237708.jpg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u="sng" dirty="0" smtClean="0">
                <a:latin typeface="Times New Roman" pitchFamily="18" charset="0"/>
                <a:cs typeface="Times New Roman" pitchFamily="18" charset="0"/>
                <a:hlinkClick r:id="rId5"/>
              </a:rPr>
              <a:t>http://www.academ-clinic.ru/wp-content/uploads/2015/08/%D0%97%D0%BE%D0%BB%D0%BE%D1%82%D0%BE%D1%82%D1%8B%D1%81%D1%8F%D1%87%D0%BD%D0%B8%D0%BA2.jpg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u="sng" dirty="0" smtClean="0">
                <a:latin typeface="Times New Roman" pitchFamily="18" charset="0"/>
                <a:cs typeface="Times New Roman" pitchFamily="18" charset="0"/>
                <a:hlinkClick r:id="rId6"/>
              </a:rPr>
              <a:t>https://www.no-onco.ru/wp-content/cache/thumb/63122788a_770x515.jpg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u="sng" dirty="0" smtClean="0">
                <a:latin typeface="Times New Roman" pitchFamily="18" charset="0"/>
                <a:cs typeface="Times New Roman" pitchFamily="18" charset="0"/>
                <a:hlinkClick r:id="rId7"/>
              </a:rPr>
              <a:t>http://grib-nick.ru/wp-content/uploads/2016/03/pizhma2.jpg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u="sng" dirty="0" smtClean="0">
                <a:latin typeface="Times New Roman" pitchFamily="18" charset="0"/>
                <a:cs typeface="Times New Roman" pitchFamily="18" charset="0"/>
                <a:hlinkClick r:id="rId8"/>
              </a:rPr>
              <a:t>http://f3.mylove.ru/zqjti4L7SE.jpg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u="sng" dirty="0" smtClean="0">
                <a:latin typeface="Times New Roman" pitchFamily="18" charset="0"/>
                <a:cs typeface="Times New Roman" pitchFamily="18" charset="0"/>
                <a:hlinkClick r:id="rId9"/>
              </a:rPr>
              <a:t>http://treespk.com/upload/iblock/6a9/6a9961b9912e6118d2afee4fc6076f49.jpg</a:t>
            </a:r>
            <a:endParaRPr lang="ru-RU" sz="1400" b="1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Логические задачки:</a:t>
            </a:r>
          </a:p>
          <a:p>
            <a:r>
              <a:rPr lang="en-US" sz="1400" u="sng" dirty="0" smtClean="0">
                <a:latin typeface="Times New Roman" pitchFamily="18" charset="0"/>
                <a:cs typeface="Times New Roman" pitchFamily="18" charset="0"/>
                <a:hlinkClick r:id="rId10"/>
              </a:rPr>
              <a:t>http</a:t>
            </a:r>
            <a:r>
              <a:rPr lang="ru-RU" sz="1400" u="sng" dirty="0" smtClean="0">
                <a:latin typeface="Times New Roman" pitchFamily="18" charset="0"/>
                <a:cs typeface="Times New Roman" pitchFamily="18" charset="0"/>
                <a:hlinkClick r:id="rId10"/>
              </a:rPr>
              <a:t>://</a:t>
            </a:r>
            <a:r>
              <a:rPr lang="en-US" sz="1400" u="sng" dirty="0" smtClean="0">
                <a:latin typeface="Times New Roman" pitchFamily="18" charset="0"/>
                <a:cs typeface="Times New Roman" pitchFamily="18" charset="0"/>
                <a:hlinkClick r:id="rId10"/>
              </a:rPr>
              <a:t>www</a:t>
            </a:r>
            <a:r>
              <a:rPr lang="ru-RU" sz="1400" u="sng" dirty="0" smtClean="0">
                <a:latin typeface="Times New Roman" pitchFamily="18" charset="0"/>
                <a:cs typeface="Times New Roman" pitchFamily="18" charset="0"/>
                <a:hlinkClick r:id="rId10"/>
              </a:rPr>
              <a:t>.</a:t>
            </a:r>
            <a:r>
              <a:rPr lang="en-US" sz="1400" u="sng" dirty="0" err="1" smtClean="0">
                <a:latin typeface="Times New Roman" pitchFamily="18" charset="0"/>
                <a:cs typeface="Times New Roman" pitchFamily="18" charset="0"/>
                <a:hlinkClick r:id="rId10"/>
              </a:rPr>
              <a:t>treningmozga</a:t>
            </a:r>
            <a:r>
              <a:rPr lang="ru-RU" sz="1400" u="sng" dirty="0" smtClean="0">
                <a:latin typeface="Times New Roman" pitchFamily="18" charset="0"/>
                <a:cs typeface="Times New Roman" pitchFamily="18" charset="0"/>
                <a:hlinkClick r:id="rId10"/>
              </a:rPr>
              <a:t>.</a:t>
            </a:r>
            <a:r>
              <a:rPr lang="en-US" sz="1400" u="sng" dirty="0" smtClean="0">
                <a:latin typeface="Times New Roman" pitchFamily="18" charset="0"/>
                <a:cs typeface="Times New Roman" pitchFamily="18" charset="0"/>
                <a:hlinkClick r:id="rId10"/>
              </a:rPr>
              <a:t>com</a:t>
            </a:r>
            <a:r>
              <a:rPr lang="ru-RU" sz="1400" u="sng" dirty="0" smtClean="0">
                <a:latin typeface="Times New Roman" pitchFamily="18" charset="0"/>
                <a:cs typeface="Times New Roman" pitchFamily="18" charset="0"/>
                <a:hlinkClick r:id="rId10"/>
              </a:rPr>
              <a:t>/</a:t>
            </a:r>
            <a:r>
              <a:rPr lang="en-US" sz="1400" u="sng" dirty="0" smtClean="0">
                <a:latin typeface="Times New Roman" pitchFamily="18" charset="0"/>
                <a:cs typeface="Times New Roman" pitchFamily="18" charset="0"/>
                <a:hlinkClick r:id="rId10"/>
              </a:rPr>
              <a:t>tasks</a:t>
            </a:r>
            <a:r>
              <a:rPr lang="ru-RU" sz="1400" u="sng" dirty="0" smtClean="0">
                <a:latin typeface="Times New Roman" pitchFamily="18" charset="0"/>
                <a:cs typeface="Times New Roman" pitchFamily="18" charset="0"/>
                <a:hlinkClick r:id="rId10"/>
              </a:rPr>
              <a:t>/</a:t>
            </a:r>
            <a:r>
              <a:rPr lang="en-US" sz="1400" u="sng" dirty="0" err="1" smtClean="0">
                <a:latin typeface="Times New Roman" pitchFamily="18" charset="0"/>
                <a:cs typeface="Times New Roman" pitchFamily="18" charset="0"/>
                <a:hlinkClick r:id="rId10"/>
              </a:rPr>
              <a:t>logicheskie</a:t>
            </a:r>
            <a:r>
              <a:rPr lang="ru-RU" sz="1400" u="sng" dirty="0" smtClean="0">
                <a:latin typeface="Times New Roman" pitchFamily="18" charset="0"/>
                <a:cs typeface="Times New Roman" pitchFamily="18" charset="0"/>
                <a:hlinkClick r:id="rId10"/>
              </a:rPr>
              <a:t>_</a:t>
            </a:r>
            <a:r>
              <a:rPr lang="en-US" sz="1400" u="sng" dirty="0" err="1" smtClean="0">
                <a:latin typeface="Times New Roman" pitchFamily="18" charset="0"/>
                <a:cs typeface="Times New Roman" pitchFamily="18" charset="0"/>
                <a:hlinkClick r:id="rId10"/>
              </a:rPr>
              <a:t>zadachi</a:t>
            </a:r>
            <a:r>
              <a:rPr lang="ru-RU" sz="1400" u="sng" dirty="0" smtClean="0">
                <a:latin typeface="Times New Roman" pitchFamily="18" charset="0"/>
                <a:cs typeface="Times New Roman" pitchFamily="18" charset="0"/>
                <a:hlinkClick r:id="rId10"/>
              </a:rPr>
              <a:t>_1_04.</a:t>
            </a:r>
            <a:r>
              <a:rPr lang="en-US" sz="1400" u="sng" dirty="0" smtClean="0">
                <a:latin typeface="Times New Roman" pitchFamily="18" charset="0"/>
                <a:cs typeface="Times New Roman" pitchFamily="18" charset="0"/>
                <a:hlinkClick r:id="rId10"/>
              </a:rPr>
              <a:t>html</a:t>
            </a:r>
            <a:r>
              <a:rPr lang="ru-RU" sz="1400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400" u="sng" dirty="0" smtClean="0">
                <a:latin typeface="Times New Roman" pitchFamily="18" charset="0"/>
                <a:cs typeface="Times New Roman" pitchFamily="18" charset="0"/>
                <a:hlinkClick r:id="rId11"/>
              </a:rPr>
              <a:t>https</a:t>
            </a:r>
            <a:r>
              <a:rPr lang="ru-RU" sz="1400" u="sng" dirty="0" smtClean="0">
                <a:latin typeface="Times New Roman" pitchFamily="18" charset="0"/>
                <a:cs typeface="Times New Roman" pitchFamily="18" charset="0"/>
                <a:hlinkClick r:id="rId11"/>
              </a:rPr>
              <a:t>://</a:t>
            </a:r>
            <a:r>
              <a:rPr lang="en-US" sz="1400" u="sng" dirty="0" err="1" smtClean="0">
                <a:latin typeface="Times New Roman" pitchFamily="18" charset="0"/>
                <a:cs typeface="Times New Roman" pitchFamily="18" charset="0"/>
                <a:hlinkClick r:id="rId11"/>
              </a:rPr>
              <a:t>infourok</a:t>
            </a:r>
            <a:r>
              <a:rPr lang="ru-RU" sz="1400" u="sng" dirty="0" smtClean="0">
                <a:latin typeface="Times New Roman" pitchFamily="18" charset="0"/>
                <a:cs typeface="Times New Roman" pitchFamily="18" charset="0"/>
                <a:hlinkClick r:id="rId11"/>
              </a:rPr>
              <a:t>.</a:t>
            </a:r>
            <a:r>
              <a:rPr lang="en-US" sz="1400" u="sng" dirty="0" smtClean="0">
                <a:latin typeface="Times New Roman" pitchFamily="18" charset="0"/>
                <a:cs typeface="Times New Roman" pitchFamily="18" charset="0"/>
                <a:hlinkClick r:id="rId11"/>
              </a:rPr>
              <a:t>ru</a:t>
            </a:r>
            <a:r>
              <a:rPr lang="ru-RU" sz="1400" u="sng" dirty="0" smtClean="0">
                <a:latin typeface="Times New Roman" pitchFamily="18" charset="0"/>
                <a:cs typeface="Times New Roman" pitchFamily="18" charset="0"/>
                <a:hlinkClick r:id="rId11"/>
              </a:rPr>
              <a:t>/</a:t>
            </a:r>
            <a:r>
              <a:rPr lang="en-US" sz="1400" u="sng" dirty="0" smtClean="0">
                <a:latin typeface="Times New Roman" pitchFamily="18" charset="0"/>
                <a:cs typeface="Times New Roman" pitchFamily="18" charset="0"/>
                <a:hlinkClick r:id="rId11"/>
              </a:rPr>
              <a:t>material</a:t>
            </a:r>
            <a:r>
              <a:rPr lang="ru-RU" sz="1400" u="sng" dirty="0" smtClean="0">
                <a:latin typeface="Times New Roman" pitchFamily="18" charset="0"/>
                <a:cs typeface="Times New Roman" pitchFamily="18" charset="0"/>
                <a:hlinkClick r:id="rId11"/>
              </a:rPr>
              <a:t>.</a:t>
            </a:r>
            <a:r>
              <a:rPr lang="en-US" sz="1400" u="sng" dirty="0" smtClean="0">
                <a:latin typeface="Times New Roman" pitchFamily="18" charset="0"/>
                <a:cs typeface="Times New Roman" pitchFamily="18" charset="0"/>
                <a:hlinkClick r:id="rId11"/>
              </a:rPr>
              <a:t>html</a:t>
            </a:r>
            <a:r>
              <a:rPr lang="ru-RU" sz="1400" u="sng" dirty="0" smtClean="0">
                <a:latin typeface="Times New Roman" pitchFamily="18" charset="0"/>
                <a:cs typeface="Times New Roman" pitchFamily="18" charset="0"/>
                <a:hlinkClick r:id="rId11"/>
              </a:rPr>
              <a:t>?</a:t>
            </a:r>
            <a:r>
              <a:rPr lang="en-US" sz="1400" u="sng" dirty="0" smtClean="0">
                <a:latin typeface="Times New Roman" pitchFamily="18" charset="0"/>
                <a:cs typeface="Times New Roman" pitchFamily="18" charset="0"/>
                <a:hlinkClick r:id="rId11"/>
              </a:rPr>
              <a:t>mid</a:t>
            </a:r>
            <a:r>
              <a:rPr lang="ru-RU" sz="1400" u="sng" dirty="0" smtClean="0">
                <a:latin typeface="Times New Roman" pitchFamily="18" charset="0"/>
                <a:cs typeface="Times New Roman" pitchFamily="18" charset="0"/>
                <a:hlinkClick r:id="rId11"/>
              </a:rPr>
              <a:t>=60362</a:t>
            </a:r>
            <a:r>
              <a:rPr lang="ru-RU" sz="1400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400" u="sng" dirty="0" smtClean="0">
                <a:latin typeface="Times New Roman" pitchFamily="18" charset="0"/>
                <a:cs typeface="Times New Roman" pitchFamily="18" charset="0"/>
                <a:hlinkClick r:id="rId10"/>
              </a:rPr>
              <a:t>http</a:t>
            </a:r>
            <a:r>
              <a:rPr lang="ru-RU" sz="1400" u="sng" dirty="0" smtClean="0">
                <a:latin typeface="Times New Roman" pitchFamily="18" charset="0"/>
                <a:cs typeface="Times New Roman" pitchFamily="18" charset="0"/>
                <a:hlinkClick r:id="rId10"/>
              </a:rPr>
              <a:t>://</a:t>
            </a:r>
            <a:r>
              <a:rPr lang="en-US" sz="1400" u="sng" dirty="0" smtClean="0">
                <a:latin typeface="Times New Roman" pitchFamily="18" charset="0"/>
                <a:cs typeface="Times New Roman" pitchFamily="18" charset="0"/>
                <a:hlinkClick r:id="rId10"/>
              </a:rPr>
              <a:t>www</a:t>
            </a:r>
            <a:r>
              <a:rPr lang="ru-RU" sz="1400" u="sng" dirty="0" smtClean="0">
                <a:latin typeface="Times New Roman" pitchFamily="18" charset="0"/>
                <a:cs typeface="Times New Roman" pitchFamily="18" charset="0"/>
                <a:hlinkClick r:id="rId10"/>
              </a:rPr>
              <a:t>.</a:t>
            </a:r>
            <a:r>
              <a:rPr lang="en-US" sz="1400" u="sng" dirty="0" err="1" smtClean="0">
                <a:latin typeface="Times New Roman" pitchFamily="18" charset="0"/>
                <a:cs typeface="Times New Roman" pitchFamily="18" charset="0"/>
                <a:hlinkClick r:id="rId10"/>
              </a:rPr>
              <a:t>treningmozga</a:t>
            </a:r>
            <a:r>
              <a:rPr lang="ru-RU" sz="1400" u="sng" dirty="0" smtClean="0">
                <a:latin typeface="Times New Roman" pitchFamily="18" charset="0"/>
                <a:cs typeface="Times New Roman" pitchFamily="18" charset="0"/>
                <a:hlinkClick r:id="rId10"/>
              </a:rPr>
              <a:t>.</a:t>
            </a:r>
            <a:r>
              <a:rPr lang="en-US" sz="1400" u="sng" dirty="0" smtClean="0">
                <a:latin typeface="Times New Roman" pitchFamily="18" charset="0"/>
                <a:cs typeface="Times New Roman" pitchFamily="18" charset="0"/>
                <a:hlinkClick r:id="rId10"/>
              </a:rPr>
              <a:t>com</a:t>
            </a:r>
            <a:r>
              <a:rPr lang="ru-RU" sz="1400" u="sng" dirty="0" smtClean="0">
                <a:latin typeface="Times New Roman" pitchFamily="18" charset="0"/>
                <a:cs typeface="Times New Roman" pitchFamily="18" charset="0"/>
                <a:hlinkClick r:id="rId10"/>
              </a:rPr>
              <a:t>/</a:t>
            </a:r>
            <a:r>
              <a:rPr lang="en-US" sz="1400" u="sng" dirty="0" smtClean="0">
                <a:latin typeface="Times New Roman" pitchFamily="18" charset="0"/>
                <a:cs typeface="Times New Roman" pitchFamily="18" charset="0"/>
                <a:hlinkClick r:id="rId10"/>
              </a:rPr>
              <a:t>tasks</a:t>
            </a:r>
            <a:r>
              <a:rPr lang="ru-RU" sz="1400" u="sng" dirty="0" smtClean="0">
                <a:latin typeface="Times New Roman" pitchFamily="18" charset="0"/>
                <a:cs typeface="Times New Roman" pitchFamily="18" charset="0"/>
                <a:hlinkClick r:id="rId10"/>
              </a:rPr>
              <a:t>/</a:t>
            </a:r>
            <a:r>
              <a:rPr lang="en-US" sz="1400" u="sng" dirty="0" err="1" smtClean="0">
                <a:latin typeface="Times New Roman" pitchFamily="18" charset="0"/>
                <a:cs typeface="Times New Roman" pitchFamily="18" charset="0"/>
                <a:hlinkClick r:id="rId10"/>
              </a:rPr>
              <a:t>logicheskie</a:t>
            </a:r>
            <a:r>
              <a:rPr lang="ru-RU" sz="1400" u="sng" dirty="0" smtClean="0">
                <a:latin typeface="Times New Roman" pitchFamily="18" charset="0"/>
                <a:cs typeface="Times New Roman" pitchFamily="18" charset="0"/>
                <a:hlinkClick r:id="rId10"/>
              </a:rPr>
              <a:t>_</a:t>
            </a:r>
            <a:r>
              <a:rPr lang="en-US" sz="1400" u="sng" dirty="0" err="1" smtClean="0">
                <a:latin typeface="Times New Roman" pitchFamily="18" charset="0"/>
                <a:cs typeface="Times New Roman" pitchFamily="18" charset="0"/>
                <a:hlinkClick r:id="rId10"/>
              </a:rPr>
              <a:t>zadachi</a:t>
            </a:r>
            <a:r>
              <a:rPr lang="ru-RU" sz="1400" u="sng" dirty="0" smtClean="0">
                <a:latin typeface="Times New Roman" pitchFamily="18" charset="0"/>
                <a:cs typeface="Times New Roman" pitchFamily="18" charset="0"/>
                <a:hlinkClick r:id="rId10"/>
              </a:rPr>
              <a:t>_1_04.</a:t>
            </a:r>
            <a:r>
              <a:rPr lang="en-US" sz="1400" u="sng" dirty="0" smtClean="0">
                <a:latin typeface="Times New Roman" pitchFamily="18" charset="0"/>
                <a:cs typeface="Times New Roman" pitchFamily="18" charset="0"/>
                <a:hlinkClick r:id="rId10"/>
              </a:rPr>
              <a:t>html</a:t>
            </a:r>
            <a:r>
              <a:rPr lang="ru-RU" sz="1400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400" u="sng" dirty="0" smtClean="0">
                <a:latin typeface="Times New Roman" pitchFamily="18" charset="0"/>
                <a:cs typeface="Times New Roman" pitchFamily="18" charset="0"/>
                <a:hlinkClick r:id="rId11"/>
              </a:rPr>
              <a:t>https</a:t>
            </a:r>
            <a:r>
              <a:rPr lang="ru-RU" sz="1400" u="sng" dirty="0" smtClean="0">
                <a:latin typeface="Times New Roman" pitchFamily="18" charset="0"/>
                <a:cs typeface="Times New Roman" pitchFamily="18" charset="0"/>
                <a:hlinkClick r:id="rId11"/>
              </a:rPr>
              <a:t>://</a:t>
            </a:r>
            <a:r>
              <a:rPr lang="en-US" sz="1400" u="sng" dirty="0" err="1" smtClean="0">
                <a:latin typeface="Times New Roman" pitchFamily="18" charset="0"/>
                <a:cs typeface="Times New Roman" pitchFamily="18" charset="0"/>
                <a:hlinkClick r:id="rId11"/>
              </a:rPr>
              <a:t>infourok</a:t>
            </a:r>
            <a:r>
              <a:rPr lang="ru-RU" sz="1400" u="sng" dirty="0" smtClean="0">
                <a:latin typeface="Times New Roman" pitchFamily="18" charset="0"/>
                <a:cs typeface="Times New Roman" pitchFamily="18" charset="0"/>
                <a:hlinkClick r:id="rId11"/>
              </a:rPr>
              <a:t>.</a:t>
            </a:r>
            <a:r>
              <a:rPr lang="en-US" sz="1400" u="sng" dirty="0" smtClean="0">
                <a:latin typeface="Times New Roman" pitchFamily="18" charset="0"/>
                <a:cs typeface="Times New Roman" pitchFamily="18" charset="0"/>
                <a:hlinkClick r:id="rId11"/>
              </a:rPr>
              <a:t>ru</a:t>
            </a:r>
            <a:r>
              <a:rPr lang="ru-RU" sz="1400" u="sng" dirty="0" smtClean="0">
                <a:latin typeface="Times New Roman" pitchFamily="18" charset="0"/>
                <a:cs typeface="Times New Roman" pitchFamily="18" charset="0"/>
                <a:hlinkClick r:id="rId11"/>
              </a:rPr>
              <a:t>/</a:t>
            </a:r>
            <a:r>
              <a:rPr lang="en-US" sz="1400" u="sng" dirty="0" smtClean="0">
                <a:latin typeface="Times New Roman" pitchFamily="18" charset="0"/>
                <a:cs typeface="Times New Roman" pitchFamily="18" charset="0"/>
                <a:hlinkClick r:id="rId11"/>
              </a:rPr>
              <a:t>material</a:t>
            </a:r>
            <a:r>
              <a:rPr lang="ru-RU" sz="1400" u="sng" dirty="0" smtClean="0">
                <a:latin typeface="Times New Roman" pitchFamily="18" charset="0"/>
                <a:cs typeface="Times New Roman" pitchFamily="18" charset="0"/>
                <a:hlinkClick r:id="rId11"/>
              </a:rPr>
              <a:t>.</a:t>
            </a:r>
            <a:r>
              <a:rPr lang="en-US" sz="1400" u="sng" dirty="0" smtClean="0">
                <a:latin typeface="Times New Roman" pitchFamily="18" charset="0"/>
                <a:cs typeface="Times New Roman" pitchFamily="18" charset="0"/>
                <a:hlinkClick r:id="rId11"/>
              </a:rPr>
              <a:t>html</a:t>
            </a:r>
            <a:r>
              <a:rPr lang="ru-RU" sz="1400" u="sng" dirty="0" smtClean="0">
                <a:latin typeface="Times New Roman" pitchFamily="18" charset="0"/>
                <a:cs typeface="Times New Roman" pitchFamily="18" charset="0"/>
                <a:hlinkClick r:id="rId11"/>
              </a:rPr>
              <a:t>?</a:t>
            </a:r>
            <a:r>
              <a:rPr lang="en-US" sz="1400" u="sng" dirty="0" smtClean="0">
                <a:latin typeface="Times New Roman" pitchFamily="18" charset="0"/>
                <a:cs typeface="Times New Roman" pitchFamily="18" charset="0"/>
                <a:hlinkClick r:id="rId11"/>
              </a:rPr>
              <a:t>mid</a:t>
            </a:r>
            <a:r>
              <a:rPr lang="ru-RU" sz="1400" u="sng" dirty="0" smtClean="0">
                <a:latin typeface="Times New Roman" pitchFamily="18" charset="0"/>
                <a:cs typeface="Times New Roman" pitchFamily="18" charset="0"/>
                <a:hlinkClick r:id="rId11"/>
              </a:rPr>
              <a:t>=60362</a:t>
            </a:r>
            <a:r>
              <a:rPr lang="ru-RU" sz="1400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Картинки:</a:t>
            </a:r>
          </a:p>
          <a:p>
            <a:r>
              <a:rPr lang="en-US" sz="1400" u="sng" dirty="0" smtClean="0">
                <a:latin typeface="Times New Roman" pitchFamily="18" charset="0"/>
                <a:cs typeface="Times New Roman" pitchFamily="18" charset="0"/>
                <a:hlinkClick r:id="rId12"/>
              </a:rPr>
              <a:t>http</a:t>
            </a:r>
            <a:r>
              <a:rPr lang="ru-RU" sz="1400" u="sng" dirty="0" smtClean="0">
                <a:latin typeface="Times New Roman" pitchFamily="18" charset="0"/>
                <a:cs typeface="Times New Roman" pitchFamily="18" charset="0"/>
                <a:hlinkClick r:id="rId12"/>
              </a:rPr>
              <a:t>://</a:t>
            </a:r>
            <a:r>
              <a:rPr lang="en-US" sz="1400" u="sng" dirty="0" smtClean="0">
                <a:latin typeface="Times New Roman" pitchFamily="18" charset="0"/>
                <a:cs typeface="Times New Roman" pitchFamily="18" charset="0"/>
                <a:hlinkClick r:id="rId12"/>
              </a:rPr>
              <a:t>www</a:t>
            </a:r>
            <a:r>
              <a:rPr lang="ru-RU" sz="1400" u="sng" dirty="0" smtClean="0">
                <a:latin typeface="Times New Roman" pitchFamily="18" charset="0"/>
                <a:cs typeface="Times New Roman" pitchFamily="18" charset="0"/>
                <a:hlinkClick r:id="rId12"/>
              </a:rPr>
              <a:t>.</a:t>
            </a:r>
            <a:r>
              <a:rPr lang="en-US" sz="1400" u="sng" dirty="0" err="1" smtClean="0">
                <a:latin typeface="Times New Roman" pitchFamily="18" charset="0"/>
                <a:cs typeface="Times New Roman" pitchFamily="18" charset="0"/>
                <a:hlinkClick r:id="rId12"/>
              </a:rPr>
              <a:t>adygnet</a:t>
            </a:r>
            <a:r>
              <a:rPr lang="ru-RU" sz="1400" u="sng" dirty="0" smtClean="0">
                <a:latin typeface="Times New Roman" pitchFamily="18" charset="0"/>
                <a:cs typeface="Times New Roman" pitchFamily="18" charset="0"/>
                <a:hlinkClick r:id="rId12"/>
              </a:rPr>
              <a:t>.</a:t>
            </a:r>
            <a:r>
              <a:rPr lang="en-US" sz="1400" u="sng" dirty="0" smtClean="0">
                <a:latin typeface="Times New Roman" pitchFamily="18" charset="0"/>
                <a:cs typeface="Times New Roman" pitchFamily="18" charset="0"/>
                <a:hlinkClick r:id="rId12"/>
              </a:rPr>
              <a:t>ru</a:t>
            </a:r>
            <a:r>
              <a:rPr lang="ru-RU" sz="1400" u="sng" dirty="0" smtClean="0">
                <a:latin typeface="Times New Roman" pitchFamily="18" charset="0"/>
                <a:cs typeface="Times New Roman" pitchFamily="18" charset="0"/>
                <a:hlinkClick r:id="rId12"/>
              </a:rPr>
              <a:t>/</a:t>
            </a:r>
            <a:r>
              <a:rPr lang="en-US" sz="1400" u="sng" dirty="0" err="1" smtClean="0">
                <a:latin typeface="Times New Roman" pitchFamily="18" charset="0"/>
                <a:cs typeface="Times New Roman" pitchFamily="18" charset="0"/>
                <a:hlinkClick r:id="rId12"/>
              </a:rPr>
              <a:t>ckfinder</a:t>
            </a:r>
            <a:r>
              <a:rPr lang="ru-RU" sz="1400" u="sng" dirty="0" smtClean="0">
                <a:latin typeface="Times New Roman" pitchFamily="18" charset="0"/>
                <a:cs typeface="Times New Roman" pitchFamily="18" charset="0"/>
                <a:hlinkClick r:id="rId12"/>
              </a:rPr>
              <a:t>/</a:t>
            </a:r>
            <a:r>
              <a:rPr lang="en-US" sz="1400" u="sng" dirty="0" err="1" smtClean="0">
                <a:latin typeface="Times New Roman" pitchFamily="18" charset="0"/>
                <a:cs typeface="Times New Roman" pitchFamily="18" charset="0"/>
                <a:hlinkClick r:id="rId12"/>
              </a:rPr>
              <a:t>userfiles</a:t>
            </a:r>
            <a:r>
              <a:rPr lang="ru-RU" sz="1400" u="sng" dirty="0" smtClean="0">
                <a:latin typeface="Times New Roman" pitchFamily="18" charset="0"/>
                <a:cs typeface="Times New Roman" pitchFamily="18" charset="0"/>
                <a:hlinkClick r:id="rId12"/>
              </a:rPr>
              <a:t>/</a:t>
            </a:r>
            <a:r>
              <a:rPr lang="en-US" sz="1400" u="sng" dirty="0" smtClean="0">
                <a:latin typeface="Times New Roman" pitchFamily="18" charset="0"/>
                <a:cs typeface="Times New Roman" pitchFamily="18" charset="0"/>
                <a:hlinkClick r:id="rId12"/>
              </a:rPr>
              <a:t>images</a:t>
            </a:r>
            <a:r>
              <a:rPr lang="ru-RU" sz="1400" u="sng" dirty="0" smtClean="0">
                <a:latin typeface="Times New Roman" pitchFamily="18" charset="0"/>
                <a:cs typeface="Times New Roman" pitchFamily="18" charset="0"/>
                <a:hlinkClick r:id="rId12"/>
              </a:rPr>
              <a:t>/</a:t>
            </a:r>
            <a:r>
              <a:rPr lang="en-US" sz="1400" u="sng" dirty="0" smtClean="0">
                <a:latin typeface="Times New Roman" pitchFamily="18" charset="0"/>
                <a:cs typeface="Times New Roman" pitchFamily="18" charset="0"/>
                <a:hlinkClick r:id="rId12"/>
              </a:rPr>
              <a:t>K</a:t>
            </a:r>
            <a:r>
              <a:rPr lang="ru-RU" sz="1400" u="sng" dirty="0" smtClean="0">
                <a:latin typeface="Times New Roman" pitchFamily="18" charset="0"/>
                <a:cs typeface="Times New Roman" pitchFamily="18" charset="0"/>
                <a:hlinkClick r:id="rId12"/>
              </a:rPr>
              <a:t>8</a:t>
            </a:r>
            <a:r>
              <a:rPr lang="en-US" sz="1400" u="sng" dirty="0" err="1" smtClean="0">
                <a:latin typeface="Times New Roman" pitchFamily="18" charset="0"/>
                <a:cs typeface="Times New Roman" pitchFamily="18" charset="0"/>
                <a:hlinkClick r:id="rId12"/>
              </a:rPr>
              <a:t>tCOz</a:t>
            </a:r>
            <a:r>
              <a:rPr lang="ru-RU" sz="1400" u="sng" dirty="0" smtClean="0">
                <a:latin typeface="Times New Roman" pitchFamily="18" charset="0"/>
                <a:cs typeface="Times New Roman" pitchFamily="18" charset="0"/>
                <a:hlinkClick r:id="rId12"/>
              </a:rPr>
              <a:t>2</a:t>
            </a:r>
            <a:r>
              <a:rPr lang="en-US" sz="1400" u="sng" dirty="0" err="1" smtClean="0">
                <a:latin typeface="Times New Roman" pitchFamily="18" charset="0"/>
                <a:cs typeface="Times New Roman" pitchFamily="18" charset="0"/>
                <a:hlinkClick r:id="rId12"/>
              </a:rPr>
              <a:t>pJ</a:t>
            </a:r>
            <a:r>
              <a:rPr lang="ru-RU" sz="1400" u="sng" dirty="0" smtClean="0">
                <a:latin typeface="Times New Roman" pitchFamily="18" charset="0"/>
                <a:cs typeface="Times New Roman" pitchFamily="18" charset="0"/>
                <a:hlinkClick r:id="rId12"/>
              </a:rPr>
              <a:t>6</a:t>
            </a:r>
            <a:r>
              <a:rPr lang="en-US" sz="1400" u="sng" dirty="0" smtClean="0">
                <a:latin typeface="Times New Roman" pitchFamily="18" charset="0"/>
                <a:cs typeface="Times New Roman" pitchFamily="18" charset="0"/>
                <a:hlinkClick r:id="rId12"/>
              </a:rPr>
              <a:t>c</a:t>
            </a:r>
            <a:r>
              <a:rPr lang="ru-RU" sz="1400" u="sng" dirty="0" smtClean="0">
                <a:latin typeface="Times New Roman" pitchFamily="18" charset="0"/>
                <a:cs typeface="Times New Roman" pitchFamily="18" charset="0"/>
                <a:hlinkClick r:id="rId12"/>
              </a:rPr>
              <a:t>.</a:t>
            </a:r>
            <a:r>
              <a:rPr lang="en-US" sz="1400" u="sng" dirty="0" smtClean="0">
                <a:latin typeface="Times New Roman" pitchFamily="18" charset="0"/>
                <a:cs typeface="Times New Roman" pitchFamily="18" charset="0"/>
                <a:hlinkClick r:id="rId12"/>
              </a:rPr>
              <a:t>jpg</a:t>
            </a:r>
            <a:r>
              <a:rPr lang="ru-RU" sz="1400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400" u="sng" dirty="0" smtClean="0">
                <a:latin typeface="Times New Roman" pitchFamily="18" charset="0"/>
                <a:cs typeface="Times New Roman" pitchFamily="18" charset="0"/>
                <a:hlinkClick r:id="rId13"/>
              </a:rPr>
              <a:t>http</a:t>
            </a:r>
            <a:r>
              <a:rPr lang="ru-RU" sz="1400" u="sng" dirty="0" smtClean="0">
                <a:latin typeface="Times New Roman" pitchFamily="18" charset="0"/>
                <a:cs typeface="Times New Roman" pitchFamily="18" charset="0"/>
                <a:hlinkClick r:id="rId13"/>
              </a:rPr>
              <a:t>://</a:t>
            </a:r>
            <a:r>
              <a:rPr lang="en-US" sz="1400" u="sng" dirty="0" smtClean="0">
                <a:latin typeface="Times New Roman" pitchFamily="18" charset="0"/>
                <a:cs typeface="Times New Roman" pitchFamily="18" charset="0"/>
                <a:hlinkClick r:id="rId13"/>
              </a:rPr>
              <a:t>physicist</a:t>
            </a:r>
            <a:r>
              <a:rPr lang="ru-RU" sz="1400" u="sng" dirty="0" smtClean="0">
                <a:latin typeface="Times New Roman" pitchFamily="18" charset="0"/>
                <a:cs typeface="Times New Roman" pitchFamily="18" charset="0"/>
                <a:hlinkClick r:id="rId13"/>
              </a:rPr>
              <a:t>.</a:t>
            </a:r>
            <a:r>
              <a:rPr lang="en-US" sz="1400" u="sng" dirty="0" smtClean="0">
                <a:latin typeface="Times New Roman" pitchFamily="18" charset="0"/>
                <a:cs typeface="Times New Roman" pitchFamily="18" charset="0"/>
                <a:hlinkClick r:id="rId13"/>
              </a:rPr>
              <a:t>in</a:t>
            </a:r>
            <a:r>
              <a:rPr lang="ru-RU" sz="1400" u="sng" dirty="0" smtClean="0">
                <a:latin typeface="Times New Roman" pitchFamily="18" charset="0"/>
                <a:cs typeface="Times New Roman" pitchFamily="18" charset="0"/>
                <a:hlinkClick r:id="rId13"/>
              </a:rPr>
              <a:t>.</a:t>
            </a:r>
            <a:r>
              <a:rPr lang="en-US" sz="1400" u="sng" dirty="0" err="1" smtClean="0">
                <a:latin typeface="Times New Roman" pitchFamily="18" charset="0"/>
                <a:cs typeface="Times New Roman" pitchFamily="18" charset="0"/>
                <a:hlinkClick r:id="rId13"/>
              </a:rPr>
              <a:t>ua</a:t>
            </a:r>
            <a:r>
              <a:rPr lang="ru-RU" sz="1400" u="sng" dirty="0" smtClean="0">
                <a:latin typeface="Times New Roman" pitchFamily="18" charset="0"/>
                <a:cs typeface="Times New Roman" pitchFamily="18" charset="0"/>
                <a:hlinkClick r:id="rId13"/>
              </a:rPr>
              <a:t>/</a:t>
            </a:r>
            <a:r>
              <a:rPr lang="en-US" sz="1400" u="sng" dirty="0" smtClean="0">
                <a:latin typeface="Times New Roman" pitchFamily="18" charset="0"/>
                <a:cs typeface="Times New Roman" pitchFamily="18" charset="0"/>
                <a:hlinkClick r:id="rId13"/>
              </a:rPr>
              <a:t>uploads</a:t>
            </a:r>
            <a:r>
              <a:rPr lang="ru-RU" sz="1400" u="sng" dirty="0" smtClean="0">
                <a:latin typeface="Times New Roman" pitchFamily="18" charset="0"/>
                <a:cs typeface="Times New Roman" pitchFamily="18" charset="0"/>
                <a:hlinkClick r:id="rId13"/>
              </a:rPr>
              <a:t>/</a:t>
            </a:r>
            <a:r>
              <a:rPr lang="en-US" sz="1400" u="sng" dirty="0" smtClean="0">
                <a:latin typeface="Times New Roman" pitchFamily="18" charset="0"/>
                <a:cs typeface="Times New Roman" pitchFamily="18" charset="0"/>
                <a:hlinkClick r:id="rId13"/>
              </a:rPr>
              <a:t>posts</a:t>
            </a:r>
            <a:r>
              <a:rPr lang="ru-RU" sz="1400" u="sng" dirty="0" smtClean="0">
                <a:latin typeface="Times New Roman" pitchFamily="18" charset="0"/>
                <a:cs typeface="Times New Roman" pitchFamily="18" charset="0"/>
                <a:hlinkClick r:id="rId13"/>
              </a:rPr>
              <a:t>/2014-04/1397468245_1331585743_</a:t>
            </a:r>
            <a:r>
              <a:rPr lang="en-US" sz="1400" u="sng" dirty="0" err="1" smtClean="0">
                <a:latin typeface="Times New Roman" pitchFamily="18" charset="0"/>
                <a:cs typeface="Times New Roman" pitchFamily="18" charset="0"/>
                <a:hlinkClick r:id="rId13"/>
              </a:rPr>
              <a:t>formyla</a:t>
            </a:r>
            <a:r>
              <a:rPr lang="ru-RU" sz="1400" u="sng" dirty="0" smtClean="0">
                <a:latin typeface="Times New Roman" pitchFamily="18" charset="0"/>
                <a:cs typeface="Times New Roman" pitchFamily="18" charset="0"/>
                <a:hlinkClick r:id="rId13"/>
              </a:rPr>
              <a:t>.</a:t>
            </a:r>
            <a:r>
              <a:rPr lang="en-US" sz="1400" u="sng" dirty="0" smtClean="0">
                <a:latin typeface="Times New Roman" pitchFamily="18" charset="0"/>
                <a:cs typeface="Times New Roman" pitchFamily="18" charset="0"/>
                <a:hlinkClick r:id="rId13"/>
              </a:rPr>
              <a:t>jpg</a:t>
            </a:r>
            <a:r>
              <a:rPr lang="ru-RU" sz="1400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400" u="sng" dirty="0" smtClean="0">
                <a:latin typeface="Times New Roman" pitchFamily="18" charset="0"/>
                <a:cs typeface="Times New Roman" pitchFamily="18" charset="0"/>
                <a:hlinkClick r:id="rId14"/>
              </a:rPr>
              <a:t>http</a:t>
            </a:r>
            <a:r>
              <a:rPr lang="ru-RU" sz="1400" u="sng" dirty="0" smtClean="0">
                <a:latin typeface="Times New Roman" pitchFamily="18" charset="0"/>
                <a:cs typeface="Times New Roman" pitchFamily="18" charset="0"/>
                <a:hlinkClick r:id="rId14"/>
              </a:rPr>
              <a:t>://</a:t>
            </a:r>
            <a:r>
              <a:rPr lang="en-US" sz="1400" u="sng" dirty="0" smtClean="0">
                <a:latin typeface="Times New Roman" pitchFamily="18" charset="0"/>
                <a:cs typeface="Times New Roman" pitchFamily="18" charset="0"/>
                <a:hlinkClick r:id="rId14"/>
              </a:rPr>
              <a:t>www</a:t>
            </a:r>
            <a:r>
              <a:rPr lang="ru-RU" sz="1400" u="sng" dirty="0" smtClean="0">
                <a:latin typeface="Times New Roman" pitchFamily="18" charset="0"/>
                <a:cs typeface="Times New Roman" pitchFamily="18" charset="0"/>
                <a:hlinkClick r:id="rId14"/>
              </a:rPr>
              <a:t>.</a:t>
            </a:r>
            <a:r>
              <a:rPr lang="en-US" sz="1400" u="sng" dirty="0" err="1" smtClean="0">
                <a:latin typeface="Times New Roman" pitchFamily="18" charset="0"/>
                <a:cs typeface="Times New Roman" pitchFamily="18" charset="0"/>
                <a:hlinkClick r:id="rId14"/>
              </a:rPr>
              <a:t>fainaidea</a:t>
            </a:r>
            <a:r>
              <a:rPr lang="ru-RU" sz="1400" u="sng" dirty="0" smtClean="0">
                <a:latin typeface="Times New Roman" pitchFamily="18" charset="0"/>
                <a:cs typeface="Times New Roman" pitchFamily="18" charset="0"/>
                <a:hlinkClick r:id="rId14"/>
              </a:rPr>
              <a:t>.</a:t>
            </a:r>
            <a:r>
              <a:rPr lang="en-US" sz="1400" u="sng" dirty="0" smtClean="0">
                <a:latin typeface="Times New Roman" pitchFamily="18" charset="0"/>
                <a:cs typeface="Times New Roman" pitchFamily="18" charset="0"/>
                <a:hlinkClick r:id="rId14"/>
              </a:rPr>
              <a:t>com</a:t>
            </a:r>
            <a:r>
              <a:rPr lang="ru-RU" sz="1400" u="sng" dirty="0" smtClean="0">
                <a:latin typeface="Times New Roman" pitchFamily="18" charset="0"/>
                <a:cs typeface="Times New Roman" pitchFamily="18" charset="0"/>
                <a:hlinkClick r:id="rId14"/>
              </a:rPr>
              <a:t>/</a:t>
            </a:r>
            <a:r>
              <a:rPr lang="en-US" sz="1400" u="sng" dirty="0" err="1" smtClean="0">
                <a:latin typeface="Times New Roman" pitchFamily="18" charset="0"/>
                <a:cs typeface="Times New Roman" pitchFamily="18" charset="0"/>
                <a:hlinkClick r:id="rId14"/>
              </a:rPr>
              <a:t>wp</a:t>
            </a:r>
            <a:r>
              <a:rPr lang="ru-RU" sz="1400" u="sng" dirty="0" smtClean="0">
                <a:latin typeface="Times New Roman" pitchFamily="18" charset="0"/>
                <a:cs typeface="Times New Roman" pitchFamily="18" charset="0"/>
                <a:hlinkClick r:id="rId14"/>
              </a:rPr>
              <a:t>-</a:t>
            </a:r>
            <a:r>
              <a:rPr lang="en-US" sz="1400" u="sng" dirty="0" smtClean="0">
                <a:latin typeface="Times New Roman" pitchFamily="18" charset="0"/>
                <a:cs typeface="Times New Roman" pitchFamily="18" charset="0"/>
                <a:hlinkClick r:id="rId14"/>
              </a:rPr>
              <a:t>content</a:t>
            </a:r>
            <a:r>
              <a:rPr lang="ru-RU" sz="1400" u="sng" dirty="0" smtClean="0">
                <a:latin typeface="Times New Roman" pitchFamily="18" charset="0"/>
                <a:cs typeface="Times New Roman" pitchFamily="18" charset="0"/>
                <a:hlinkClick r:id="rId14"/>
              </a:rPr>
              <a:t>/</a:t>
            </a:r>
            <a:r>
              <a:rPr lang="en-US" sz="1400" u="sng" dirty="0" smtClean="0">
                <a:latin typeface="Times New Roman" pitchFamily="18" charset="0"/>
                <a:cs typeface="Times New Roman" pitchFamily="18" charset="0"/>
                <a:hlinkClick r:id="rId14"/>
              </a:rPr>
              <a:t>uploads</a:t>
            </a:r>
            <a:r>
              <a:rPr lang="ru-RU" sz="1400" u="sng" dirty="0" smtClean="0">
                <a:latin typeface="Times New Roman" pitchFamily="18" charset="0"/>
                <a:cs typeface="Times New Roman" pitchFamily="18" charset="0"/>
                <a:hlinkClick r:id="rId14"/>
              </a:rPr>
              <a:t>/2013/03/</a:t>
            </a:r>
            <a:r>
              <a:rPr lang="en-US" sz="1400" u="sng" dirty="0" err="1" smtClean="0">
                <a:latin typeface="Times New Roman" pitchFamily="18" charset="0"/>
                <a:cs typeface="Times New Roman" pitchFamily="18" charset="0"/>
                <a:hlinkClick r:id="rId14"/>
              </a:rPr>
              <a:t>fiz</a:t>
            </a:r>
            <a:r>
              <a:rPr lang="ru-RU" sz="1400" u="sng" dirty="0" smtClean="0">
                <a:latin typeface="Times New Roman" pitchFamily="18" charset="0"/>
                <a:cs typeface="Times New Roman" pitchFamily="18" charset="0"/>
                <a:hlinkClick r:id="rId14"/>
              </a:rPr>
              <a:t>-696</a:t>
            </a:r>
            <a:r>
              <a:rPr lang="en-US" sz="1400" u="sng" dirty="0" smtClean="0">
                <a:latin typeface="Times New Roman" pitchFamily="18" charset="0"/>
                <a:cs typeface="Times New Roman" pitchFamily="18" charset="0"/>
                <a:hlinkClick r:id="rId14"/>
              </a:rPr>
              <a:t>x</a:t>
            </a:r>
            <a:r>
              <a:rPr lang="ru-RU" sz="1400" u="sng" dirty="0" smtClean="0">
                <a:latin typeface="Times New Roman" pitchFamily="18" charset="0"/>
                <a:cs typeface="Times New Roman" pitchFamily="18" charset="0"/>
                <a:hlinkClick r:id="rId14"/>
              </a:rPr>
              <a:t>888.</a:t>
            </a:r>
            <a:r>
              <a:rPr lang="en-US" sz="1400" u="sng" dirty="0" smtClean="0">
                <a:latin typeface="Times New Roman" pitchFamily="18" charset="0"/>
                <a:cs typeface="Times New Roman" pitchFamily="18" charset="0"/>
                <a:hlinkClick r:id="rId14"/>
              </a:rPr>
              <a:t>jpg</a:t>
            </a:r>
            <a:r>
              <a:rPr lang="ru-RU" sz="1400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400" u="sng" dirty="0" smtClean="0">
                <a:latin typeface="Times New Roman" pitchFamily="18" charset="0"/>
                <a:cs typeface="Times New Roman" pitchFamily="18" charset="0"/>
                <a:hlinkClick r:id="rId15"/>
              </a:rPr>
              <a:t>http</a:t>
            </a:r>
            <a:r>
              <a:rPr lang="ru-RU" sz="1400" u="sng" dirty="0" smtClean="0">
                <a:latin typeface="Times New Roman" pitchFamily="18" charset="0"/>
                <a:cs typeface="Times New Roman" pitchFamily="18" charset="0"/>
                <a:hlinkClick r:id="rId15"/>
              </a:rPr>
              <a:t>://</a:t>
            </a:r>
            <a:r>
              <a:rPr lang="en-US" sz="1400" u="sng" dirty="0" err="1" smtClean="0">
                <a:latin typeface="Times New Roman" pitchFamily="18" charset="0"/>
                <a:cs typeface="Times New Roman" pitchFamily="18" charset="0"/>
                <a:hlinkClick r:id="rId15"/>
              </a:rPr>
              <a:t>obruchcdis</a:t>
            </a:r>
            <a:r>
              <a:rPr lang="ru-RU" sz="1400" u="sng" dirty="0" smtClean="0">
                <a:latin typeface="Times New Roman" pitchFamily="18" charset="0"/>
                <a:cs typeface="Times New Roman" pitchFamily="18" charset="0"/>
                <a:hlinkClick r:id="rId15"/>
              </a:rPr>
              <a:t>.</a:t>
            </a:r>
            <a:r>
              <a:rPr lang="en-US" sz="1400" u="sng" dirty="0" smtClean="0">
                <a:latin typeface="Times New Roman" pitchFamily="18" charset="0"/>
                <a:cs typeface="Times New Roman" pitchFamily="18" charset="0"/>
                <a:hlinkClick r:id="rId15"/>
              </a:rPr>
              <a:t>ru</a:t>
            </a:r>
            <a:r>
              <a:rPr lang="ru-RU" sz="1400" u="sng" dirty="0" smtClean="0">
                <a:latin typeface="Times New Roman" pitchFamily="18" charset="0"/>
                <a:cs typeface="Times New Roman" pitchFamily="18" charset="0"/>
                <a:hlinkClick r:id="rId15"/>
              </a:rPr>
              <a:t>/</a:t>
            </a:r>
            <a:r>
              <a:rPr lang="en-US" sz="1400" u="sng" dirty="0" smtClean="0">
                <a:latin typeface="Times New Roman" pitchFamily="18" charset="0"/>
                <a:cs typeface="Times New Roman" pitchFamily="18" charset="0"/>
                <a:hlinkClick r:id="rId15"/>
              </a:rPr>
              <a:t>assets</a:t>
            </a:r>
            <a:r>
              <a:rPr lang="ru-RU" sz="1400" u="sng" dirty="0" smtClean="0">
                <a:latin typeface="Times New Roman" pitchFamily="18" charset="0"/>
                <a:cs typeface="Times New Roman" pitchFamily="18" charset="0"/>
                <a:hlinkClick r:id="rId15"/>
              </a:rPr>
              <a:t>/</a:t>
            </a:r>
            <a:r>
              <a:rPr lang="en-US" sz="1400" u="sng" dirty="0" smtClean="0">
                <a:latin typeface="Times New Roman" pitchFamily="18" charset="0"/>
                <a:cs typeface="Times New Roman" pitchFamily="18" charset="0"/>
                <a:hlinkClick r:id="rId15"/>
              </a:rPr>
              <a:t>content</a:t>
            </a:r>
            <a:r>
              <a:rPr lang="ru-RU" sz="1400" u="sng" dirty="0" smtClean="0">
                <a:latin typeface="Times New Roman" pitchFamily="18" charset="0"/>
                <a:cs typeface="Times New Roman" pitchFamily="18" charset="0"/>
                <a:hlinkClick r:id="rId15"/>
              </a:rPr>
              <a:t>/</a:t>
            </a:r>
            <a:r>
              <a:rPr lang="en-US" sz="1400" u="sng" dirty="0" smtClean="0">
                <a:latin typeface="Times New Roman" pitchFamily="18" charset="0"/>
                <a:cs typeface="Times New Roman" pitchFamily="18" charset="0"/>
                <a:hlinkClick r:id="rId15"/>
              </a:rPr>
              <a:t>news</a:t>
            </a:r>
            <a:r>
              <a:rPr lang="ru-RU" sz="1400" u="sng" dirty="0" smtClean="0">
                <a:latin typeface="Times New Roman" pitchFamily="18" charset="0"/>
                <a:cs typeface="Times New Roman" pitchFamily="18" charset="0"/>
                <a:hlinkClick r:id="rId15"/>
              </a:rPr>
              <a:t>/09-2015/</a:t>
            </a:r>
            <a:r>
              <a:rPr lang="en-US" sz="1400" u="sng" dirty="0" smtClean="0">
                <a:latin typeface="Times New Roman" pitchFamily="18" charset="0"/>
                <a:cs typeface="Times New Roman" pitchFamily="18" charset="0"/>
                <a:hlinkClick r:id="rId15"/>
              </a:rPr>
              <a:t>hello</a:t>
            </a:r>
            <a:r>
              <a:rPr lang="ru-RU" sz="1400" u="sng" dirty="0" smtClean="0">
                <a:latin typeface="Times New Roman" pitchFamily="18" charset="0"/>
                <a:cs typeface="Times New Roman" pitchFamily="18" charset="0"/>
                <a:hlinkClick r:id="rId15"/>
              </a:rPr>
              <a:t>_</a:t>
            </a:r>
            <a:r>
              <a:rPr lang="en-US" sz="1400" u="sng" dirty="0" smtClean="0">
                <a:latin typeface="Times New Roman" pitchFamily="18" charset="0"/>
                <a:cs typeface="Times New Roman" pitchFamily="18" charset="0"/>
                <a:hlinkClick r:id="rId15"/>
              </a:rPr>
              <a:t>html</a:t>
            </a:r>
            <a:r>
              <a:rPr lang="ru-RU" sz="1400" u="sng" dirty="0" smtClean="0">
                <a:latin typeface="Times New Roman" pitchFamily="18" charset="0"/>
                <a:cs typeface="Times New Roman" pitchFamily="18" charset="0"/>
                <a:hlinkClick r:id="rId15"/>
              </a:rPr>
              <a:t>_</a:t>
            </a:r>
            <a:r>
              <a:rPr lang="en-US" sz="1400" u="sng" dirty="0" smtClean="0">
                <a:latin typeface="Times New Roman" pitchFamily="18" charset="0"/>
                <a:cs typeface="Times New Roman" pitchFamily="18" charset="0"/>
                <a:hlinkClick r:id="rId15"/>
              </a:rPr>
              <a:t>m</a:t>
            </a:r>
            <a:r>
              <a:rPr lang="ru-RU" sz="1400" u="sng" dirty="0" smtClean="0">
                <a:latin typeface="Times New Roman" pitchFamily="18" charset="0"/>
                <a:cs typeface="Times New Roman" pitchFamily="18" charset="0"/>
                <a:hlinkClick r:id="rId15"/>
              </a:rPr>
              <a:t>6</a:t>
            </a:r>
            <a:r>
              <a:rPr lang="en-US" sz="1400" u="sng" dirty="0" smtClean="0">
                <a:latin typeface="Times New Roman" pitchFamily="18" charset="0"/>
                <a:cs typeface="Times New Roman" pitchFamily="18" charset="0"/>
                <a:hlinkClick r:id="rId15"/>
              </a:rPr>
              <a:t>e</a:t>
            </a:r>
            <a:r>
              <a:rPr lang="ru-RU" sz="1400" u="sng" dirty="0" smtClean="0">
                <a:latin typeface="Times New Roman" pitchFamily="18" charset="0"/>
                <a:cs typeface="Times New Roman" pitchFamily="18" charset="0"/>
                <a:hlinkClick r:id="rId15"/>
              </a:rPr>
              <a:t>315</a:t>
            </a:r>
            <a:r>
              <a:rPr lang="en-US" sz="1400" u="sng" dirty="0" err="1" smtClean="0">
                <a:latin typeface="Times New Roman" pitchFamily="18" charset="0"/>
                <a:cs typeface="Times New Roman" pitchFamily="18" charset="0"/>
                <a:hlinkClick r:id="rId15"/>
              </a:rPr>
              <a:t>bfc</a:t>
            </a:r>
            <a:r>
              <a:rPr lang="ru-RU" sz="1400" u="sng" dirty="0" smtClean="0">
                <a:latin typeface="Times New Roman" pitchFamily="18" charset="0"/>
                <a:cs typeface="Times New Roman" pitchFamily="18" charset="0"/>
                <a:hlinkClick r:id="rId15"/>
              </a:rPr>
              <a:t>.</a:t>
            </a:r>
            <a:r>
              <a:rPr lang="en-US" sz="1400" u="sng" dirty="0" err="1" smtClean="0">
                <a:latin typeface="Times New Roman" pitchFamily="18" charset="0"/>
                <a:cs typeface="Times New Roman" pitchFamily="18" charset="0"/>
                <a:hlinkClick r:id="rId15"/>
              </a:rPr>
              <a:t>png</a:t>
            </a:r>
            <a:r>
              <a:rPr lang="ru-RU" sz="1400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400" u="sng" dirty="0" smtClean="0">
                <a:latin typeface="Times New Roman" pitchFamily="18" charset="0"/>
                <a:cs typeface="Times New Roman" pitchFamily="18" charset="0"/>
                <a:hlinkClick r:id="rId16"/>
              </a:rPr>
              <a:t>http</a:t>
            </a:r>
            <a:r>
              <a:rPr lang="ru-RU" sz="1400" u="sng" dirty="0" smtClean="0">
                <a:latin typeface="Times New Roman" pitchFamily="18" charset="0"/>
                <a:cs typeface="Times New Roman" pitchFamily="18" charset="0"/>
                <a:hlinkClick r:id="rId16"/>
              </a:rPr>
              <a:t>://900</a:t>
            </a:r>
            <a:r>
              <a:rPr lang="en-US" sz="1400" u="sng" dirty="0" err="1" smtClean="0">
                <a:latin typeface="Times New Roman" pitchFamily="18" charset="0"/>
                <a:cs typeface="Times New Roman" pitchFamily="18" charset="0"/>
                <a:hlinkClick r:id="rId16"/>
              </a:rPr>
              <a:t>igr</a:t>
            </a:r>
            <a:r>
              <a:rPr lang="ru-RU" sz="1400" u="sng" dirty="0" smtClean="0">
                <a:latin typeface="Times New Roman" pitchFamily="18" charset="0"/>
                <a:cs typeface="Times New Roman" pitchFamily="18" charset="0"/>
                <a:hlinkClick r:id="rId16"/>
              </a:rPr>
              <a:t>.</a:t>
            </a:r>
            <a:r>
              <a:rPr lang="en-US" sz="1400" u="sng" dirty="0" smtClean="0">
                <a:latin typeface="Times New Roman" pitchFamily="18" charset="0"/>
                <a:cs typeface="Times New Roman" pitchFamily="18" charset="0"/>
                <a:hlinkClick r:id="rId16"/>
              </a:rPr>
              <a:t>net</a:t>
            </a:r>
            <a:r>
              <a:rPr lang="ru-RU" sz="1400" u="sng" dirty="0" smtClean="0">
                <a:latin typeface="Times New Roman" pitchFamily="18" charset="0"/>
                <a:cs typeface="Times New Roman" pitchFamily="18" charset="0"/>
                <a:hlinkClick r:id="rId16"/>
              </a:rPr>
              <a:t>/</a:t>
            </a:r>
            <a:r>
              <a:rPr lang="en-US" sz="1400" u="sng" dirty="0" smtClean="0">
                <a:latin typeface="Times New Roman" pitchFamily="18" charset="0"/>
                <a:cs typeface="Times New Roman" pitchFamily="18" charset="0"/>
                <a:hlinkClick r:id="rId16"/>
              </a:rPr>
              <a:t>up</a:t>
            </a:r>
            <a:r>
              <a:rPr lang="ru-RU" sz="1400" u="sng" dirty="0" smtClean="0">
                <a:latin typeface="Times New Roman" pitchFamily="18" charset="0"/>
                <a:cs typeface="Times New Roman" pitchFamily="18" charset="0"/>
                <a:hlinkClick r:id="rId16"/>
              </a:rPr>
              <a:t>/</a:t>
            </a:r>
            <a:r>
              <a:rPr lang="en-US" sz="1400" u="sng" dirty="0" err="1" smtClean="0">
                <a:latin typeface="Times New Roman" pitchFamily="18" charset="0"/>
                <a:cs typeface="Times New Roman" pitchFamily="18" charset="0"/>
                <a:hlinkClick r:id="rId16"/>
              </a:rPr>
              <a:t>datas</a:t>
            </a:r>
            <a:r>
              <a:rPr lang="ru-RU" sz="1400" u="sng" dirty="0" smtClean="0">
                <a:latin typeface="Times New Roman" pitchFamily="18" charset="0"/>
                <a:cs typeface="Times New Roman" pitchFamily="18" charset="0"/>
                <a:hlinkClick r:id="rId16"/>
              </a:rPr>
              <a:t>/74628/001.</a:t>
            </a:r>
            <a:r>
              <a:rPr lang="en-US" sz="1400" u="sng" dirty="0" smtClean="0">
                <a:latin typeface="Times New Roman" pitchFamily="18" charset="0"/>
                <a:cs typeface="Times New Roman" pitchFamily="18" charset="0"/>
                <a:hlinkClick r:id="rId16"/>
              </a:rPr>
              <a:t>jpg</a:t>
            </a:r>
            <a:r>
              <a:rPr lang="ru-RU" sz="1400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Юлия\РАБОТА\КОНКУРСЫ, ПРОЕКТЫ\методсовет\занимательная математика\001.jpg"/>
          <p:cNvPicPr>
            <a:picLocks noChangeAspect="1" noChangeArrowheads="1"/>
          </p:cNvPicPr>
          <p:nvPr/>
        </p:nvPicPr>
        <p:blipFill>
          <a:blip r:embed="rId2" cstate="print"/>
          <a:srcRect r="2216" b="394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Содержимое 2"/>
          <p:cNvSpPr txBox="1">
            <a:spLocks/>
          </p:cNvSpPr>
          <p:nvPr/>
        </p:nvSpPr>
        <p:spPr>
          <a:xfrm>
            <a:off x="1619672" y="4149080"/>
            <a:ext cx="7416824" cy="2620888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7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1 этап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7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  «Исторический»</a:t>
            </a:r>
            <a:endParaRPr kumimoji="0" lang="ru-RU" sz="72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depositphotos_19597155-stock-photo-school-math-tools-isolated-on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Рисунок 4" descr="http://cdn2.russian7.ru/wp-content/uploads/2016/12/1-241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1124744"/>
            <a:ext cx="3672408" cy="403244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Прямоугольник 5"/>
          <p:cNvSpPr/>
          <p:nvPr/>
        </p:nvSpPr>
        <p:spPr>
          <a:xfrm>
            <a:off x="4644008" y="1484784"/>
            <a:ext cx="3888432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Имя: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Софья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Ковалевская 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(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Sofia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Kovalevskaya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)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Дата рождения: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 15 января 1850 г.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Возраст: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 41 год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Дата смерти: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 10 февраля 1891 г.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Место рождения: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 Москва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Деятельность: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 математик, механик, член-корреспондент Петербургской Академии наук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Семейное положение: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 вдова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691680" y="5445224"/>
            <a:ext cx="6408712" cy="646331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Софья в своей жизни руководствовалась девизом: «Говори, что знаешь; делай, что обязан; и пусть будет, что будет!»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depositphotos_19597155-stock-photo-school-math-tools-isolated-on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4427984" y="322784"/>
            <a:ext cx="4536504" cy="1200329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Её отец — генерал Корвин-Круковский, начальник московского арсенала, по семейному преданию вёл свой род от венгерского короля Матвея Корвина.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4826675"/>
            <a:ext cx="5076056" cy="20313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Ее мать, Елизавета Шуберт, была талантливой пианисткой и просто обаятельной светской женщиной, говорившей на четырёх европейских языках. С материнской стороны в роду у Софьи были два немца - академика Петербургской академии наук.</a:t>
            </a:r>
            <a:endParaRPr kumimoji="0" lang="ru-RU" sz="2800" b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http://kovalevskaya1850.narod.ru/r2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5616" y="764704"/>
            <a:ext cx="2857500" cy="38862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 descr="http://www.science-techno.ru/nt/sites/default/files/ImagesNT/8_2011/0811_63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20072" y="1772816"/>
            <a:ext cx="2963416" cy="424847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depositphotos_19597155-stock-photo-school-math-tools-isolated-on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050" name="Picture 2" descr="http://kovalevskaya1850.narod.ru/sestr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600" y="1916832"/>
            <a:ext cx="2664296" cy="3988468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107504" y="5949280"/>
            <a:ext cx="4896544" cy="83099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Решающее влияние на развитие взглядов Ковалевской оказала ее старшая сестра Анна. Она рано увлеклась литературой. 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51520" y="116632"/>
            <a:ext cx="8712968" cy="17543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Сами сестры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Корвин-Круковские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просто так терять молодость не хотели. Они мечтали получить высшее образование, а потому всерьез занимались наукой и литературой. Чтобы вырваться из-под опеки отца, в России существовал только один способ, правда, многими уже опробованный, – фиктивный брак. Этим кандидатом оказался сосед, мелкопоместный дворянин, проживавший неподалеку от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Палибино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– талантливый молодой человек Владимир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Онуфриевич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Ковалевский.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2" name="Picture 4" descr="http://bse.sci-lib.com/pictures/12/16/27735009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76056" y="1988840"/>
            <a:ext cx="3096344" cy="439197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Юлия\РАБОТА\КОНКУРСЫ, ПРОЕКТЫ\методсовет\занимательная математика\001.jpg"/>
          <p:cNvPicPr>
            <a:picLocks noChangeAspect="1" noChangeArrowheads="1"/>
          </p:cNvPicPr>
          <p:nvPr/>
        </p:nvPicPr>
        <p:blipFill>
          <a:blip r:embed="rId2" cstate="print"/>
          <a:srcRect r="2216" b="394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Содержимое 2"/>
          <p:cNvSpPr txBox="1">
            <a:spLocks/>
          </p:cNvSpPr>
          <p:nvPr/>
        </p:nvSpPr>
        <p:spPr>
          <a:xfrm>
            <a:off x="179512" y="3429000"/>
            <a:ext cx="8640960" cy="3268960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7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2 этап «Математический»</a:t>
            </a:r>
            <a:endParaRPr kumimoji="0" lang="ru-RU" sz="72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Рисунок 8" descr="depositphotos_19597155-stock-photo-school-math-tools-isolated-on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TextBox 7"/>
          <p:cNvSpPr txBox="1">
            <a:spLocks noChangeArrowheads="1"/>
          </p:cNvSpPr>
          <p:nvPr/>
        </p:nvSpPr>
        <p:spPr bwMode="auto">
          <a:xfrm>
            <a:off x="-214313" y="836712"/>
            <a:ext cx="9358313" cy="76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Ctr="1">
            <a:spAutoFit/>
          </a:bodyPr>
          <a:lstStyle/>
          <a:p>
            <a:pPr algn="ctr"/>
            <a:r>
              <a:rPr lang="ru-RU" sz="4400" b="1" dirty="0">
                <a:solidFill>
                  <a:srgbClr val="C00000"/>
                </a:solidFill>
                <a:latin typeface="Segoe Print" pitchFamily="2" charset="0"/>
              </a:rPr>
              <a:t>Логические задачи</a:t>
            </a:r>
          </a:p>
        </p:txBody>
      </p:sp>
      <p:sp>
        <p:nvSpPr>
          <p:cNvPr id="2052" name="Прямоугольник 9"/>
          <p:cNvSpPr>
            <a:spLocks noChangeArrowheads="1"/>
          </p:cNvSpPr>
          <p:nvPr/>
        </p:nvSpPr>
        <p:spPr bwMode="auto">
          <a:xfrm>
            <a:off x="395536" y="2564904"/>
            <a:ext cx="4032449" cy="258532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anchorCtr="1">
            <a:spAutoFit/>
          </a:bodyPr>
          <a:lstStyle/>
          <a:p>
            <a:pPr algn="just"/>
            <a:r>
              <a:rPr lang="ru-RU" b="1" dirty="0">
                <a:solidFill>
                  <a:srgbClr val="0070C0"/>
                </a:solidFill>
                <a:latin typeface="Segoe Script" pitchFamily="34" charset="0"/>
              </a:rPr>
              <a:t>1.Каждый из трёх приятелей либо всегда говорит правду, либо всегда </a:t>
            </a:r>
            <a:r>
              <a:rPr lang="ru-RU" b="1" dirty="0" smtClean="0">
                <a:solidFill>
                  <a:srgbClr val="0070C0"/>
                </a:solidFill>
                <a:latin typeface="Segoe Script" pitchFamily="34" charset="0"/>
              </a:rPr>
              <a:t>лжёт. Им </a:t>
            </a:r>
            <a:r>
              <a:rPr lang="ru-RU" b="1" dirty="0">
                <a:solidFill>
                  <a:srgbClr val="0070C0"/>
                </a:solidFill>
                <a:latin typeface="Segoe Script" pitchFamily="34" charset="0"/>
              </a:rPr>
              <a:t>был задан вопрос: «Есть ли хотя бы один лжец среди двух остальных?»</a:t>
            </a:r>
            <a:br>
              <a:rPr lang="ru-RU" b="1" dirty="0">
                <a:solidFill>
                  <a:srgbClr val="0070C0"/>
                </a:solidFill>
                <a:latin typeface="Segoe Script" pitchFamily="34" charset="0"/>
              </a:rPr>
            </a:br>
            <a:r>
              <a:rPr lang="ru-RU" b="1" dirty="0">
                <a:solidFill>
                  <a:srgbClr val="0070C0"/>
                </a:solidFill>
                <a:latin typeface="Segoe Script" pitchFamily="34" charset="0"/>
              </a:rPr>
              <a:t>Первый ответил: «Нет», второй ответил: «Да». Что ответил третий?</a:t>
            </a:r>
          </a:p>
        </p:txBody>
      </p:sp>
      <p:sp>
        <p:nvSpPr>
          <p:cNvPr id="2053" name="Прямоугольник 3"/>
          <p:cNvSpPr>
            <a:spLocks noChangeArrowheads="1"/>
          </p:cNvSpPr>
          <p:nvPr/>
        </p:nvSpPr>
        <p:spPr bwMode="auto">
          <a:xfrm>
            <a:off x="4499992" y="4653136"/>
            <a:ext cx="3752156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ru-RU" b="1" dirty="0">
                <a:solidFill>
                  <a:srgbClr val="00B050"/>
                </a:solidFill>
                <a:latin typeface="Segoe Script" pitchFamily="34" charset="0"/>
              </a:rPr>
              <a:t>2.Как вы думаете, какой знак следует поставить между 0 и 1, чтобы было получено число больше 0, но меньше 1?</a:t>
            </a:r>
          </a:p>
        </p:txBody>
      </p:sp>
      <p:pic>
        <p:nvPicPr>
          <p:cNvPr id="1026" name="Picture 2" descr="C:\Users\Юлия\РАБОТА\КОНКУРСЫ, ПРОЕКТЫ\методсовет\занимательная математика\K8tCOz2pJ6c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860032" y="1645444"/>
            <a:ext cx="3096344" cy="2712126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Рисунок 10" descr="depositphotos_19597155-stock-photo-school-math-tools-isolated-on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Прямоугольник 8"/>
          <p:cNvSpPr>
            <a:spLocks noChangeArrowheads="1"/>
          </p:cNvSpPr>
          <p:nvPr/>
        </p:nvSpPr>
        <p:spPr bwMode="auto">
          <a:xfrm>
            <a:off x="251520" y="404664"/>
            <a:ext cx="6336704" cy="3693319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anchorCtr="1">
            <a:spAutoFit/>
          </a:bodyPr>
          <a:lstStyle/>
          <a:p>
            <a:pPr algn="ctr"/>
            <a:r>
              <a:rPr lang="ru-RU" b="1" dirty="0">
                <a:solidFill>
                  <a:srgbClr val="C00000"/>
                </a:solidFill>
                <a:latin typeface="Segoe Print" pitchFamily="2" charset="0"/>
              </a:rPr>
              <a:t>Ответ на 1: «Нет».</a:t>
            </a:r>
            <a:r>
              <a:rPr lang="ru-RU" dirty="0">
                <a:solidFill>
                  <a:srgbClr val="000000"/>
                </a:solidFill>
                <a:latin typeface="Segoe Print" pitchFamily="2" charset="0"/>
              </a:rPr>
              <a:t/>
            </a:r>
            <a:br>
              <a:rPr lang="ru-RU" dirty="0">
                <a:solidFill>
                  <a:srgbClr val="000000"/>
                </a:solidFill>
                <a:latin typeface="Segoe Print" pitchFamily="2" charset="0"/>
              </a:rPr>
            </a:br>
            <a:endParaRPr lang="ru-RU" dirty="0">
              <a:solidFill>
                <a:srgbClr val="000000"/>
              </a:solidFill>
              <a:latin typeface="Segoe Print" pitchFamily="2" charset="0"/>
            </a:endParaRPr>
          </a:p>
          <a:p>
            <a:pPr algn="just"/>
            <a:r>
              <a:rPr lang="ru-RU" b="1" dirty="0">
                <a:solidFill>
                  <a:srgbClr val="0070C0"/>
                </a:solidFill>
                <a:latin typeface="Segoe Print" pitchFamily="2" charset="0"/>
              </a:rPr>
              <a:t>Так как первый и второй приятели дали </a:t>
            </a:r>
            <a:r>
              <a:rPr lang="ru-RU" b="1" dirty="0">
                <a:solidFill>
                  <a:srgbClr val="0070C0"/>
                </a:solidFill>
                <a:latin typeface="Segoe Script" pitchFamily="34" charset="0"/>
              </a:rPr>
              <a:t>различные</a:t>
            </a:r>
            <a:r>
              <a:rPr lang="ru-RU" b="1" dirty="0">
                <a:solidFill>
                  <a:srgbClr val="0070C0"/>
                </a:solidFill>
                <a:latin typeface="Segoe Print" pitchFamily="2" charset="0"/>
              </a:rPr>
              <a:t> ответы, то один из них – лжец, а другой – рыцарь.</a:t>
            </a:r>
            <a:br>
              <a:rPr lang="ru-RU" b="1" dirty="0">
                <a:solidFill>
                  <a:srgbClr val="0070C0"/>
                </a:solidFill>
                <a:latin typeface="Segoe Print" pitchFamily="2" charset="0"/>
              </a:rPr>
            </a:br>
            <a:r>
              <a:rPr lang="ru-RU" b="1" dirty="0">
                <a:solidFill>
                  <a:srgbClr val="0070C0"/>
                </a:solidFill>
                <a:latin typeface="Segoe Print" pitchFamily="2" charset="0"/>
              </a:rPr>
              <a:t>Кроме того, рыцарь не мог ответить «Нет» на предложенный ему вопрос, так как в этом случае он бы сказал неправду (среди двух оставшихся точно есть лжец).</a:t>
            </a:r>
            <a:br>
              <a:rPr lang="ru-RU" b="1" dirty="0">
                <a:solidFill>
                  <a:srgbClr val="0070C0"/>
                </a:solidFill>
                <a:latin typeface="Segoe Print" pitchFamily="2" charset="0"/>
              </a:rPr>
            </a:br>
            <a:r>
              <a:rPr lang="ru-RU" b="1" dirty="0">
                <a:solidFill>
                  <a:srgbClr val="0070C0"/>
                </a:solidFill>
                <a:latin typeface="Segoe Print" pitchFamily="2" charset="0"/>
              </a:rPr>
              <a:t>Следовательно, первый – лжец. Он солгал, значит среди двух оставшихся должен быть лжец,  и им может быть только третий приятель. Значит третий ответил </a:t>
            </a:r>
            <a:r>
              <a:rPr lang="ru-RU" b="1" dirty="0">
                <a:solidFill>
                  <a:srgbClr val="FF0000"/>
                </a:solidFill>
                <a:latin typeface="Segoe Print" pitchFamily="2" charset="0"/>
              </a:rPr>
              <a:t>«Нет»</a:t>
            </a:r>
          </a:p>
        </p:txBody>
      </p:sp>
      <p:sp>
        <p:nvSpPr>
          <p:cNvPr id="3076" name="Прямоугольник 7"/>
          <p:cNvSpPr>
            <a:spLocks noChangeArrowheads="1"/>
          </p:cNvSpPr>
          <p:nvPr/>
        </p:nvSpPr>
        <p:spPr bwMode="auto">
          <a:xfrm>
            <a:off x="2915816" y="4581128"/>
            <a:ext cx="5472608" cy="147732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anchorCtr="1">
            <a:spAutoFit/>
          </a:bodyPr>
          <a:lstStyle/>
          <a:p>
            <a:pPr algn="ctr"/>
            <a:r>
              <a:rPr lang="ru-RU" b="1" dirty="0">
                <a:solidFill>
                  <a:srgbClr val="C00000"/>
                </a:solidFill>
                <a:latin typeface="Segoe Script" pitchFamily="34" charset="0"/>
              </a:rPr>
              <a:t>Ответ на 2: </a:t>
            </a:r>
            <a:endParaRPr lang="ru-RU" b="1" dirty="0" smtClean="0">
              <a:solidFill>
                <a:srgbClr val="C00000"/>
              </a:solidFill>
              <a:latin typeface="Segoe Script" pitchFamily="34" charset="0"/>
            </a:endParaRPr>
          </a:p>
          <a:p>
            <a:pPr algn="ctr"/>
            <a:r>
              <a:rPr lang="ru-RU" b="1" dirty="0" smtClean="0">
                <a:solidFill>
                  <a:srgbClr val="C00000"/>
                </a:solidFill>
                <a:latin typeface="Segoe Script" pitchFamily="34" charset="0"/>
              </a:rPr>
              <a:t>этот </a:t>
            </a:r>
            <a:r>
              <a:rPr lang="ru-RU" b="1" dirty="0">
                <a:solidFill>
                  <a:srgbClr val="C00000"/>
                </a:solidFill>
                <a:latin typeface="Segoe Script" pitchFamily="34" charset="0"/>
              </a:rPr>
              <a:t>знак является запятой. </a:t>
            </a:r>
          </a:p>
          <a:p>
            <a:pPr algn="just"/>
            <a:endParaRPr lang="ru-RU" b="1" dirty="0">
              <a:solidFill>
                <a:srgbClr val="C00000"/>
              </a:solidFill>
              <a:latin typeface="Segoe Script" pitchFamily="34" charset="0"/>
            </a:endParaRPr>
          </a:p>
          <a:p>
            <a:pPr algn="just"/>
            <a:r>
              <a:rPr lang="ru-RU" b="1" dirty="0">
                <a:solidFill>
                  <a:srgbClr val="0070C0"/>
                </a:solidFill>
                <a:latin typeface="Segoe Script" pitchFamily="34" charset="0"/>
              </a:rPr>
              <a:t>То есть </a:t>
            </a:r>
            <a:r>
              <a:rPr lang="ru-RU" b="1" dirty="0">
                <a:solidFill>
                  <a:srgbClr val="C00000"/>
                </a:solidFill>
                <a:latin typeface="Segoe Script" pitchFamily="34" charset="0"/>
              </a:rPr>
              <a:t>0,1</a:t>
            </a:r>
            <a:r>
              <a:rPr lang="ru-RU" b="1" dirty="0">
                <a:solidFill>
                  <a:srgbClr val="0070C0"/>
                </a:solidFill>
                <a:latin typeface="Segoe Script" pitchFamily="34" charset="0"/>
              </a:rPr>
              <a:t>. Это число больше 0, но меньше 1</a:t>
            </a:r>
            <a:r>
              <a:rPr lang="ru-RU" b="1" dirty="0" smtClean="0">
                <a:solidFill>
                  <a:srgbClr val="0070C0"/>
                </a:solidFill>
                <a:latin typeface="Segoe Script" pitchFamily="34" charset="0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236</TotalTime>
  <Words>986</Words>
  <Application>Microsoft Office PowerPoint</Application>
  <PresentationFormat>Экран (4:3)</PresentationFormat>
  <Paragraphs>130</Paragraphs>
  <Slides>26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Тема Office</vt:lpstr>
      <vt:lpstr>Проект «Занимательная математика» </vt:lpstr>
      <vt:lpstr>Этапы проекта: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Авторы проекта:</vt:lpstr>
      <vt:lpstr>Источники:</vt:lpstr>
      <vt:lpstr>Источники:</vt:lpstr>
      <vt:lpstr>Источники: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1</cp:lastModifiedBy>
  <cp:revision>29</cp:revision>
  <dcterms:modified xsi:type="dcterms:W3CDTF">2017-10-30T13:17:27Z</dcterms:modified>
</cp:coreProperties>
</file>